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407" r:id="rId3"/>
    <p:sldId id="312" r:id="rId4"/>
    <p:sldId id="286" r:id="rId5"/>
    <p:sldId id="409" r:id="rId6"/>
    <p:sldId id="410" r:id="rId7"/>
    <p:sldId id="391" r:id="rId8"/>
    <p:sldId id="413" r:id="rId9"/>
    <p:sldId id="411" r:id="rId10"/>
    <p:sldId id="402" r:id="rId11"/>
    <p:sldId id="405" r:id="rId12"/>
    <p:sldId id="414" r:id="rId13"/>
    <p:sldId id="412" r:id="rId14"/>
    <p:sldId id="313" r:id="rId15"/>
    <p:sldId id="408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доданків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Знаходження третини числа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06125" custLinFactX="400000" custLinFactNeighborX="410045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66980" custLinFactX="392093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95855" custLinFactX="-141690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08864" custLinFactX="-522978" custLinFactNeighborX="-6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5142561" y="731948"/>
          <a:ext cx="4273486" cy="280958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третини числа</a:t>
          </a:r>
          <a:endParaRPr lang="ru-RU" sz="3200" b="1" kern="1200" dirty="0"/>
        </a:p>
      </dsp:txBody>
      <dsp:txXfrm rot="5400000">
        <a:off x="5874510" y="854696"/>
        <a:ext cx="280958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640313" y="998731"/>
          <a:ext cx="4273486" cy="227602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639045" y="854696"/>
        <a:ext cx="227602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355485" y="801941"/>
          <a:ext cx="4273486" cy="2669603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157427" y="854696"/>
        <a:ext cx="2669603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390088" y="713281"/>
          <a:ext cx="4273486" cy="284692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доданків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323194" y="854696"/>
        <a:ext cx="284692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479" y="1125537"/>
            <a:ext cx="9865096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Третина</a:t>
            </a:r>
            <a:r>
              <a:rPr lang="uk-UA" sz="4000" b="1" dirty="0">
                <a:solidFill>
                  <a:srgbClr val="7030A0"/>
                </a:solidFill>
              </a:rPr>
              <a:t>. Складання і обчислення виразів. Розв’язування задач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024" y="410329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smtClean="0">
                <a:solidFill>
                  <a:srgbClr val="7030A0"/>
                </a:solidFill>
              </a:rPr>
              <a:t>Розділ </a:t>
            </a:r>
            <a:r>
              <a:rPr lang="uk-UA" sz="2400" b="1" i="1" smtClean="0">
                <a:solidFill>
                  <a:srgbClr val="7030A0"/>
                </a:solidFill>
              </a:rPr>
              <a:t>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501802"/>
            <a:ext cx="2540934" cy="25409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3311" y="1206509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8905" y="-708150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52334" y="2252242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11857"/>
          <a:stretch/>
        </p:blipFill>
        <p:spPr>
          <a:xfrm>
            <a:off x="3820694" y="1169227"/>
            <a:ext cx="2645355" cy="121785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48948" y="2252798"/>
            <a:ext cx="454720" cy="567792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564265" y="2296814"/>
            <a:ext cx="859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(</a:t>
            </a:r>
            <a:r>
              <a:rPr lang="uk-UA" sz="2800" dirty="0" err="1" smtClean="0"/>
              <a:t>ол</a:t>
            </a:r>
            <a:r>
              <a:rPr lang="uk-UA" sz="2800" dirty="0" smtClean="0"/>
              <a:t>.)</a:t>
            </a:r>
            <a:endParaRPr lang="ru-RU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2124338" y="2275023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62258" y="2275023"/>
            <a:ext cx="441341" cy="55108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83233" y="2421886"/>
            <a:ext cx="328478" cy="2158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886328" y="-1029916"/>
            <a:ext cx="534135" cy="946764"/>
            <a:chOff x="3333643" y="2182865"/>
            <a:chExt cx="534483" cy="9465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45844" y="3415649"/>
            <a:ext cx="2719764" cy="113895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820694" y="3647358"/>
            <a:ext cx="52892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4 простих олівці в пеналі.</a:t>
            </a:r>
            <a:endParaRPr lang="uk-UA" sz="36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08419" y="-567792"/>
            <a:ext cx="454720" cy="567792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Ст.29 №174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174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625883" y="1218791"/>
            <a:ext cx="5184122" cy="23365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 </a:t>
            </a:r>
            <a:r>
              <a:rPr lang="ru-RU" sz="3200" b="1" dirty="0" err="1">
                <a:solidFill>
                  <a:schemeClr val="bg1"/>
                </a:solidFill>
              </a:rPr>
              <a:t>пеналі</a:t>
            </a:r>
            <a:r>
              <a:rPr lang="ru-RU" sz="3200" b="1" dirty="0">
                <a:solidFill>
                  <a:schemeClr val="bg1"/>
                </a:solidFill>
              </a:rPr>
              <a:t> є 12 </a:t>
            </a:r>
            <a:r>
              <a:rPr lang="ru-RU" sz="3200" b="1" dirty="0" err="1">
                <a:solidFill>
                  <a:schemeClr val="bg1"/>
                </a:solidFill>
              </a:rPr>
              <a:t>олівців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Третина</a:t>
            </a:r>
            <a:r>
              <a:rPr lang="ru-RU" sz="3200" b="1" dirty="0">
                <a:solidFill>
                  <a:schemeClr val="bg1"/>
                </a:solidFill>
              </a:rPr>
              <a:t> з них – </a:t>
            </a:r>
            <a:r>
              <a:rPr lang="ru-RU" sz="3200" b="1" dirty="0" err="1">
                <a:solidFill>
                  <a:schemeClr val="bg1"/>
                </a:solidFill>
              </a:rPr>
              <a:t>прості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простих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олівців</a:t>
            </a:r>
            <a:r>
              <a:rPr lang="ru-RU" sz="3200" b="1" dirty="0">
                <a:solidFill>
                  <a:schemeClr val="bg1"/>
                </a:solidFill>
              </a:rPr>
              <a:t> є в </a:t>
            </a:r>
            <a:r>
              <a:rPr lang="ru-RU" sz="3200" b="1" dirty="0" err="1">
                <a:solidFill>
                  <a:schemeClr val="bg1"/>
                </a:solidFill>
              </a:rPr>
              <a:t>пеналі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/>
          <a:stretch/>
        </p:blipFill>
        <p:spPr>
          <a:xfrm rot="961137">
            <a:off x="9017123" y="4051207"/>
            <a:ext cx="3224035" cy="271153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83102" y="2296814"/>
            <a:ext cx="454720" cy="567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21" y="4280762"/>
            <a:ext cx="2076271" cy="20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0499" y="-72551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9676" y="-55653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57809" y="1533378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81477" y="-63125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28931" y="-629436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46343" y="15341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37859" y="-695931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258862" y="1550638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322229" y="1113454"/>
            <a:ext cx="5242369" cy="3036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 таці лежить 15 тістечок. Третина з них – лимонні,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решта – шоколадні. Скільки шоколадних тістечок лежить на таці?</a:t>
            </a: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Ст.29 №175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50613" y="2245041"/>
            <a:ext cx="9160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</a:rPr>
              <a:t>Л  </a:t>
            </a:r>
            <a:r>
              <a:rPr lang="uk-UA" sz="3600" dirty="0">
                <a:solidFill>
                  <a:srgbClr val="002060"/>
                </a:solidFill>
              </a:rPr>
              <a:t>– </a:t>
            </a:r>
            <a:endParaRPr lang="uk-UA" sz="1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uk-UA" sz="12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</a:rPr>
              <a:t>Ш –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78848" y="3273289"/>
            <a:ext cx="84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? т.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74567" y="4003150"/>
            <a:ext cx="18335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15 : 3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994683" y="4003150"/>
            <a:ext cx="2761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 (т.) лимонні.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168000" y="4672196"/>
            <a:ext cx="11972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10 (т.)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664920" y="5784210"/>
            <a:ext cx="516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10 шоколадних тістечок.</a:t>
            </a:r>
            <a:endParaRPr lang="uk-UA" sz="3600" dirty="0" smtClean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85702" y="4653930"/>
            <a:ext cx="19695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15 – 5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53972" y="2565403"/>
            <a:ext cx="112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15 т.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34442" y="5518641"/>
            <a:ext cx="2814995" cy="11666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19267" y="-663451"/>
            <a:ext cx="454720" cy="567792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3202140" y="-904361"/>
            <a:ext cx="534135" cy="946764"/>
            <a:chOff x="3333643" y="2182865"/>
            <a:chExt cx="534483" cy="946545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2" descr="Кондитери Чернівців пригощали містян патріотичними тістечками |  podrobnosti.u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413" y="4286511"/>
            <a:ext cx="2833004" cy="19043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27063" y="2283709"/>
                <a:ext cx="29655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063" y="2283709"/>
                <a:ext cx="296555" cy="8094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авая фигурная скобка 1"/>
          <p:cNvSpPr/>
          <p:nvPr/>
        </p:nvSpPr>
        <p:spPr>
          <a:xfrm>
            <a:off x="2851671" y="2358228"/>
            <a:ext cx="312991" cy="1431606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7714013" y="4690462"/>
            <a:ext cx="1229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10 (т.)</a:t>
            </a:r>
            <a:endParaRPr lang="uk-UA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5426525" y="4672196"/>
            <a:ext cx="22874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15 – 15 : 3 =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1663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46" grpId="0"/>
      <p:bldP spid="55" grpId="0" animBg="1"/>
      <p:bldP spid="3" grpId="0"/>
      <p:bldP spid="63" grpId="0"/>
      <p:bldP spid="2" grpId="0" animBg="1"/>
      <p:bldP spid="47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88436" y="1154301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531750" y="2193399"/>
            <a:ext cx="23685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12 :</a:t>
            </a:r>
            <a:r>
              <a:rPr lang="en-US" sz="3600" b="1" dirty="0" smtClean="0"/>
              <a:t> </a:t>
            </a:r>
            <a:r>
              <a:rPr lang="uk-UA" sz="3600" b="1" dirty="0" smtClean="0"/>
              <a:t>3</a:t>
            </a:r>
            <a:r>
              <a:rPr lang="en-US" sz="3600" b="1" dirty="0" smtClean="0"/>
              <a:t> </a:t>
            </a:r>
            <a:r>
              <a:rPr lang="uk-UA" sz="3600" b="1" dirty="0" smtClean="0"/>
              <a:t>+ 3 =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00343" y="2193398"/>
            <a:ext cx="6647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/>
              <a:t> </a:t>
            </a:r>
            <a:r>
              <a:rPr lang="uk-UA" sz="3600" b="1" dirty="0" smtClean="0"/>
              <a:t>7</a:t>
            </a:r>
            <a:endParaRPr lang="ru-RU" sz="3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2893738"/>
            <a:ext cx="50681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en-US" sz="3600" b="1" dirty="0"/>
              <a:t>b = </a:t>
            </a:r>
            <a:r>
              <a:rPr lang="uk-UA" sz="3600" b="1" dirty="0" smtClean="0"/>
              <a:t>4</a:t>
            </a:r>
            <a:r>
              <a:rPr lang="uk-UA" sz="3600" dirty="0" smtClean="0"/>
              <a:t>, </a:t>
            </a:r>
            <a:r>
              <a:rPr lang="uk-UA" sz="3600" dirty="0"/>
              <a:t>то </a:t>
            </a:r>
            <a:r>
              <a:rPr lang="en-US" sz="3600" b="1" dirty="0"/>
              <a:t>12 : b + b </a:t>
            </a:r>
            <a:r>
              <a:rPr lang="uk-UA" sz="3600" dirty="0" smtClean="0"/>
              <a:t>=</a:t>
            </a:r>
            <a:endParaRPr lang="uk-UA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24080" y="2884788"/>
            <a:ext cx="2376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 </a:t>
            </a:r>
            <a:r>
              <a:rPr lang="uk-UA" sz="3600" b="1" dirty="0" smtClean="0"/>
              <a:t>12 : 4 + 4 </a:t>
            </a:r>
            <a:r>
              <a:rPr lang="en-US" sz="3600" b="1" dirty="0" smtClean="0"/>
              <a:t>=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15263" y="2856769"/>
            <a:ext cx="6498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7</a:t>
            </a:r>
            <a:endParaRPr lang="ru-RU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3573338"/>
            <a:ext cx="50681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en-US" sz="3600" b="1" dirty="0"/>
              <a:t>b = </a:t>
            </a:r>
            <a:r>
              <a:rPr lang="uk-UA" sz="3600" b="1" dirty="0" smtClean="0"/>
              <a:t>2</a:t>
            </a:r>
            <a:r>
              <a:rPr lang="uk-UA" sz="3600" dirty="0" smtClean="0"/>
              <a:t>,</a:t>
            </a:r>
            <a:r>
              <a:rPr lang="en-US" sz="3600" dirty="0" smtClean="0"/>
              <a:t> </a:t>
            </a:r>
            <a:r>
              <a:rPr lang="uk-UA" sz="3600" dirty="0" smtClean="0"/>
              <a:t>то </a:t>
            </a:r>
            <a:r>
              <a:rPr lang="en-US" sz="3600" b="1" dirty="0"/>
              <a:t>12 : b + b </a:t>
            </a:r>
            <a:r>
              <a:rPr lang="uk-UA" sz="3600" dirty="0" smtClean="0"/>
              <a:t>=</a:t>
            </a:r>
            <a:endParaRPr lang="uk-UA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31750" y="3581134"/>
            <a:ext cx="23685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 </a:t>
            </a:r>
            <a:r>
              <a:rPr lang="uk-UA" sz="3600" b="1" dirty="0" smtClean="0"/>
              <a:t>12 : 2 + 2 </a:t>
            </a:r>
            <a:r>
              <a:rPr lang="en-US" sz="3600" b="1" dirty="0" smtClean="0"/>
              <a:t>=</a:t>
            </a:r>
            <a:endParaRPr lang="ru-RU" sz="3600" b="1" dirty="0"/>
          </a:p>
        </p:txBody>
      </p:sp>
      <p:pic>
        <p:nvPicPr>
          <p:cNvPr id="6146" name="Picture 2" descr="C:\Users\user\Desktop\математика\Новая папка\діти  та школа для презентац\pngwing.com - 2020-05-27T004434.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41" y="4293473"/>
            <a:ext cx="2276048" cy="239575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35447" y="494645"/>
            <a:ext cx="10578598" cy="12789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значення буквеного виразу </a:t>
            </a:r>
            <a:r>
              <a:rPr lang="en-US" sz="3600" b="1" dirty="0"/>
              <a:t>12 : b + b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якщо </a:t>
            </a:r>
            <a:r>
              <a:rPr lang="en-US" sz="3600" b="1" dirty="0"/>
              <a:t>b = 3, b = 4, b = 2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502565" y="2210438"/>
            <a:ext cx="50215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</a:t>
            </a:r>
            <a:r>
              <a:rPr lang="en-US" sz="3600" dirty="0"/>
              <a:t> </a:t>
            </a:r>
            <a:r>
              <a:rPr lang="en-US" sz="3600" b="1" dirty="0"/>
              <a:t>b = 3</a:t>
            </a:r>
            <a:r>
              <a:rPr lang="uk-UA" sz="3600" dirty="0" smtClean="0"/>
              <a:t>, </a:t>
            </a:r>
            <a:r>
              <a:rPr lang="uk-UA" sz="3600" dirty="0"/>
              <a:t>то </a:t>
            </a:r>
            <a:r>
              <a:rPr lang="en-US" sz="3600" b="1" dirty="0"/>
              <a:t>12 : b + b </a:t>
            </a:r>
            <a:r>
              <a:rPr lang="uk-UA" sz="3600" dirty="0" smtClean="0"/>
              <a:t>=</a:t>
            </a:r>
            <a:endParaRPr lang="uk-UA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15263" y="3581134"/>
            <a:ext cx="6498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/>
              <a:t> </a:t>
            </a:r>
            <a:r>
              <a:rPr lang="uk-UA" sz="3600" b="1" dirty="0" smtClean="0"/>
              <a:t>8</a:t>
            </a:r>
            <a:endParaRPr lang="ru-RU" sz="3600" b="1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Ст.29 </a:t>
            </a:r>
            <a:r>
              <a:rPr lang="uk-UA" sz="2800" b="1" dirty="0" smtClean="0">
                <a:solidFill>
                  <a:schemeClr val="bg1"/>
                </a:solidFill>
              </a:rPr>
              <a:t>№177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29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179;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скласти 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178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2 Табличне множення і ділення\№022 - Третина або одна третя\2025-09-25_1819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48" y="3141762"/>
            <a:ext cx="743214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1728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означає одна </a:t>
            </a:r>
            <a:r>
              <a:rPr lang="uk-UA" sz="3200" b="1" dirty="0" smtClean="0"/>
              <a:t>третя </a:t>
            </a:r>
            <a:r>
              <a:rPr lang="uk-UA" sz="3200" b="1" dirty="0"/>
              <a:t>числа?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929155"/>
            <a:ext cx="5421405" cy="1044292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знайти </a:t>
            </a:r>
            <a:r>
              <a:rPr lang="uk-UA" sz="3200" b="1" dirty="0" smtClean="0"/>
              <a:t>третину чи одну третю числа</a:t>
            </a:r>
            <a:r>
              <a:rPr lang="uk-UA" sz="3200" b="1" dirty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Знайдіть третину числа 27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3758421"/>
            <a:ext cx="273630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/>
              <a:t>уроці </a:t>
            </a:r>
            <a:r>
              <a:rPr lang="ru-RU" sz="2800" b="1" dirty="0" smtClean="0"/>
              <a:t>було </a:t>
            </a:r>
            <a:r>
              <a:rPr lang="ru-RU" sz="2800" b="1" dirty="0" err="1"/>
              <a:t>цікаво</a:t>
            </a:r>
            <a:r>
              <a:rPr lang="ru-RU" sz="2800" b="1" dirty="0"/>
              <a:t> і </a:t>
            </a:r>
            <a:r>
              <a:rPr lang="ru-RU" sz="2800" b="1" dirty="0" smtClean="0"/>
              <a:t>все </a:t>
            </a:r>
            <a:r>
              <a:rPr lang="ru-RU" sz="2800" b="1" dirty="0" err="1" smtClean="0"/>
              <a:t>зрозуміло</a:t>
            </a:r>
            <a:endParaRPr lang="ru-RU" sz="2800" b="1" dirty="0" smtClean="0"/>
          </a:p>
        </p:txBody>
      </p:sp>
      <p:pic>
        <p:nvPicPr>
          <p:cNvPr id="3074" name="Picture 2" descr="https://inkwell.com.ua/images/stories/virtuemart/product/cea629583d8f112445e1305b7a7a3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0301" r="6925" b="11267"/>
          <a:stretch/>
        </p:blipFill>
        <p:spPr bwMode="auto">
          <a:xfrm>
            <a:off x="4667171" y="1619047"/>
            <a:ext cx="2638249" cy="19155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gifts.com.ua/uploads/shop/products/large/5e5c45fd2252baa0573fd48d5e100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4505" r="3758" b="2122"/>
          <a:stretch/>
        </p:blipFill>
        <p:spPr bwMode="auto">
          <a:xfrm>
            <a:off x="8461291" y="1651562"/>
            <a:ext cx="2511340" cy="185025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reen-print.com.ua/ckfinder/userfiles/images/posuda/chashki%20ES/20001246_1000_1_kvin_gre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9497" r="5892" b="7940"/>
          <a:stretch/>
        </p:blipFill>
        <p:spPr bwMode="auto">
          <a:xfrm>
            <a:off x="979463" y="1560863"/>
            <a:ext cx="2629259" cy="197368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67172" y="3758421"/>
            <a:ext cx="2638249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залишилися</a:t>
            </a:r>
            <a:r>
              <a:rPr lang="ru-RU" sz="2800" b="1" dirty="0" smtClean="0"/>
              <a:t> </a:t>
            </a:r>
            <a:r>
              <a:rPr lang="ru-RU" sz="2800" b="1" dirty="0"/>
              <a:t>питання з теми </a:t>
            </a:r>
            <a:r>
              <a:rPr lang="ru-RU" sz="2800" b="1" dirty="0" smtClean="0"/>
              <a:t>уроку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64239" y="3758421"/>
            <a:ext cx="350544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було </a:t>
            </a:r>
            <a:r>
              <a:rPr lang="ru-RU" sz="2800" b="1" dirty="0" err="1"/>
              <a:t>нецікаво</a:t>
            </a:r>
            <a:r>
              <a:rPr lang="ru-RU" sz="2800" b="1" dirty="0"/>
              <a:t> і </a:t>
            </a:r>
            <a:r>
              <a:rPr lang="ru-RU" sz="2800" b="1" dirty="0" err="1" smtClean="0"/>
              <a:t>ледь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дочекала</a:t>
            </a:r>
            <a:r>
              <a:rPr lang="ru-RU" sz="2800" b="1" dirty="0" smtClean="0"/>
              <a:t>(в)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 </a:t>
            </a:r>
            <a:r>
              <a:rPr lang="ru-RU" sz="2800" b="1" dirty="0" err="1"/>
              <a:t>завершення</a:t>
            </a:r>
            <a:r>
              <a:rPr lang="ru-RU" sz="2800" b="1" dirty="0"/>
              <a:t> </a:t>
            </a:r>
            <a:r>
              <a:rPr lang="ru-RU" sz="2800" b="1" dirty="0" smtClean="0"/>
              <a:t>уроку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18935" y="532864"/>
            <a:ext cx="10534724" cy="732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«Обери чашку»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035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31" y="511748"/>
            <a:ext cx="10275999" cy="8057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987575" y="1420639"/>
            <a:ext cx="7371824" cy="9608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Вибери напій, з яким хочеш провести урок. </a:t>
            </a:r>
          </a:p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А я скажу, що тебе очікує на </a:t>
            </a:r>
            <a:r>
              <a:rPr lang="uk-UA" sz="2800" b="1" dirty="0" err="1" smtClean="0">
                <a:solidFill>
                  <a:srgbClr val="7030A0"/>
                </a:solidFill>
              </a:rPr>
              <a:t>уроці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26557" y="4558494"/>
            <a:ext cx="1899906" cy="1277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75263" y="4482659"/>
            <a:ext cx="2070666" cy="13226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Виявиш творче мислення</a:t>
            </a:r>
            <a:endParaRPr lang="ru-RU" sz="24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228471" y="4510226"/>
            <a:ext cx="2273251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Твоя працьовитість радує.</a:t>
            </a:r>
            <a:endParaRPr lang="ru-RU" sz="24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792671" y="4558494"/>
            <a:ext cx="1813311" cy="12468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Легко розв’яжеш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641998" y="4482660"/>
            <a:ext cx="1776869" cy="132268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Здивуєш своїми знаннями </a:t>
            </a:r>
            <a:endParaRPr lang="ru-RU" sz="2400" b="1" dirty="0"/>
          </a:p>
        </p:txBody>
      </p:sp>
      <p:pic>
        <p:nvPicPr>
          <p:cNvPr id="2050" name="Picture 2" descr="D:\Картинки до тестів\Напої\Чашка ча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47" y="2509334"/>
            <a:ext cx="2114100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Напої\Склянка вод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6767"/>
          <a:stretch/>
        </p:blipFill>
        <p:spPr bwMode="auto">
          <a:xfrm>
            <a:off x="835347" y="2509335"/>
            <a:ext cx="1781696" cy="181989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Напої\Чашка кака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214" b="9450"/>
          <a:stretch/>
        </p:blipFill>
        <p:spPr bwMode="auto">
          <a:xfrm>
            <a:off x="4820859" y="2509339"/>
            <a:ext cx="2158594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Напої\Сік персико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55" y="2503888"/>
            <a:ext cx="1683541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Напої\Склянка моло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3" r="6490"/>
          <a:stretch/>
        </p:blipFill>
        <p:spPr bwMode="auto">
          <a:xfrm>
            <a:off x="9641999" y="2503888"/>
            <a:ext cx="1692618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26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169;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скласти 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168</a:t>
            </a:r>
          </a:p>
        </p:txBody>
      </p:sp>
      <p:pic>
        <p:nvPicPr>
          <p:cNvPr id="10" name="Picture 2" descr="D:\3 клас\03 МАТЕМ\1 Листопад\2 Табличне множення і ділення\№021 - Половина. Задачі на знах частини від числа\2025-09-25_155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8" y="3213770"/>
            <a:ext cx="76314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06728122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80" y="489515"/>
            <a:ext cx="9799888" cy="63602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Обчислити усно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1" y="2407601"/>
            <a:ext cx="2487677" cy="2677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4414" y="1592781"/>
            <a:ext cx="183151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cs typeface="Times New Roman" panose="02020603050405020304" pitchFamily="18" charset="0"/>
              </a:rPr>
              <a:t>3 · </a:t>
            </a:r>
            <a:r>
              <a:rPr lang="uk-UA" sz="4000" b="1" dirty="0" smtClean="0">
                <a:cs typeface="Times New Roman" panose="02020603050405020304" pitchFamily="18" charset="0"/>
              </a:rPr>
              <a:t>7 = </a:t>
            </a:r>
            <a:endParaRPr lang="uk-UA" sz="4000" b="1" dirty="0">
              <a:cs typeface="Times New Roman" panose="02020603050405020304" pitchFamily="18" charset="0"/>
            </a:endParaRPr>
          </a:p>
          <a:p>
            <a:r>
              <a:rPr lang="uk-UA" sz="4000" b="1" dirty="0">
                <a:cs typeface="Times New Roman" panose="02020603050405020304" pitchFamily="18" charset="0"/>
              </a:rPr>
              <a:t>3 · 4 =</a:t>
            </a:r>
          </a:p>
          <a:p>
            <a:r>
              <a:rPr lang="uk-UA" sz="4000" b="1" dirty="0">
                <a:cs typeface="Times New Roman" panose="02020603050405020304" pitchFamily="18" charset="0"/>
              </a:rPr>
              <a:t>18 : </a:t>
            </a:r>
            <a:r>
              <a:rPr lang="uk-UA" sz="4000" b="1" dirty="0" smtClean="0">
                <a:cs typeface="Times New Roman" panose="02020603050405020304" pitchFamily="18" charset="0"/>
              </a:rPr>
              <a:t>3 =</a:t>
            </a:r>
            <a:endParaRPr lang="uk-UA" sz="4000" b="1" dirty="0">
              <a:cs typeface="Times New Roman" panose="02020603050405020304" pitchFamily="18" charset="0"/>
            </a:endParaRPr>
          </a:p>
          <a:p>
            <a:r>
              <a:rPr lang="uk-UA" sz="4000" b="1" dirty="0">
                <a:cs typeface="Times New Roman" panose="02020603050405020304" pitchFamily="18" charset="0"/>
              </a:rPr>
              <a:t>27 : </a:t>
            </a:r>
            <a:r>
              <a:rPr lang="uk-UA" sz="4000" b="1" dirty="0" smtClean="0">
                <a:cs typeface="Times New Roman" panose="02020603050405020304" pitchFamily="18" charset="0"/>
              </a:rPr>
              <a:t>3 =</a:t>
            </a:r>
            <a:endParaRPr lang="uk-UA" sz="40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2071" y="1529972"/>
            <a:ext cx="2757541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cs typeface="Times New Roman" panose="02020603050405020304" pitchFamily="18" charset="0"/>
              </a:rPr>
              <a:t>15 : (6 : 2</a:t>
            </a:r>
            <a:r>
              <a:rPr lang="uk-UA" sz="4000" b="1" dirty="0" smtClean="0">
                <a:cs typeface="Times New Roman" panose="02020603050405020304" pitchFamily="18" charset="0"/>
              </a:rPr>
              <a:t>) =</a:t>
            </a:r>
            <a:endParaRPr lang="uk-UA" sz="4000" b="1" dirty="0">
              <a:cs typeface="Times New Roman" panose="02020603050405020304" pitchFamily="18" charset="0"/>
            </a:endParaRPr>
          </a:p>
          <a:p>
            <a:r>
              <a:rPr lang="uk-UA" sz="4000" b="1" dirty="0">
                <a:cs typeface="Times New Roman" panose="02020603050405020304" pitchFamily="18" charset="0"/>
              </a:rPr>
              <a:t>12 : (9 : 3</a:t>
            </a:r>
            <a:r>
              <a:rPr lang="uk-UA" sz="4000" b="1" dirty="0" smtClean="0">
                <a:cs typeface="Times New Roman" panose="02020603050405020304" pitchFamily="18" charset="0"/>
              </a:rPr>
              <a:t>) =</a:t>
            </a:r>
            <a:endParaRPr lang="uk-UA" sz="4000" b="1" dirty="0">
              <a:cs typeface="Times New Roman" panose="02020603050405020304" pitchFamily="18" charset="0"/>
            </a:endParaRPr>
          </a:p>
          <a:p>
            <a:r>
              <a:rPr lang="uk-UA" sz="4000" b="1" dirty="0">
                <a:cs typeface="Times New Roman" panose="02020603050405020304" pitchFamily="18" charset="0"/>
              </a:rPr>
              <a:t>91 + 3 · </a:t>
            </a:r>
            <a:r>
              <a:rPr lang="uk-UA" sz="4000" b="1" dirty="0" smtClean="0">
                <a:cs typeface="Times New Roman" panose="02020603050405020304" pitchFamily="18" charset="0"/>
              </a:rPr>
              <a:t>3 =</a:t>
            </a:r>
            <a:endParaRPr lang="uk-UA" sz="4000" b="1" dirty="0">
              <a:cs typeface="Times New Roman" panose="02020603050405020304" pitchFamily="18" charset="0"/>
            </a:endParaRPr>
          </a:p>
          <a:p>
            <a:r>
              <a:rPr lang="uk-UA" sz="4000" b="1" dirty="0">
                <a:cs typeface="Times New Roman" panose="02020603050405020304" pitchFamily="18" charset="0"/>
              </a:rPr>
              <a:t>91 – 3 : </a:t>
            </a:r>
            <a:r>
              <a:rPr lang="uk-UA" sz="4000" b="1" dirty="0" smtClean="0">
                <a:cs typeface="Times New Roman" panose="02020603050405020304" pitchFamily="18" charset="0"/>
              </a:rPr>
              <a:t>3 =</a:t>
            </a:r>
            <a:endParaRPr lang="uk-UA" sz="4000" b="1" dirty="0"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16890" y="1573570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16890" y="2189428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6890" y="2813240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6889" y="349269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09611" y="1481542"/>
            <a:ext cx="7134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18957" y="2099358"/>
            <a:ext cx="70412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02462" y="2736376"/>
            <a:ext cx="9637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219040" y="3392444"/>
            <a:ext cx="74714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Ст.28 №171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0836" y="621482"/>
            <a:ext cx="9655731" cy="7365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Назви пропущені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доданки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3444" y="1668372"/>
            <a:ext cx="8148092" cy="41559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6600" dirty="0">
                <a:cs typeface="Times New Roman" panose="02020603050405020304" pitchFamily="18" charset="0"/>
              </a:rPr>
              <a:t>3</a:t>
            </a:r>
            <a:r>
              <a:rPr lang="uk-U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cs typeface="Times New Roman" panose="02020603050405020304" pitchFamily="18" charset="0"/>
              </a:rPr>
              <a:t>+ 3 + 3 +</a:t>
            </a:r>
            <a:r>
              <a:rPr lang="en-US" sz="6600" dirty="0">
                <a:cs typeface="Times New Roman" panose="02020603050405020304" pitchFamily="18" charset="0"/>
              </a:rPr>
              <a:t> </a:t>
            </a:r>
            <a:r>
              <a:rPr lang="uk-UA" sz="6600" dirty="0">
                <a:cs typeface="Times New Roman" panose="02020603050405020304" pitchFamily="18" charset="0"/>
              </a:rPr>
              <a:t>3 +      = 18</a:t>
            </a:r>
          </a:p>
          <a:p>
            <a:r>
              <a:rPr lang="uk-UA" sz="6600" dirty="0">
                <a:cs typeface="Times New Roman" panose="02020603050405020304" pitchFamily="18" charset="0"/>
              </a:rPr>
              <a:t>3 + 3 + 3 +</a:t>
            </a:r>
            <a:r>
              <a:rPr lang="en-US" sz="6600" dirty="0">
                <a:cs typeface="Times New Roman" panose="02020603050405020304" pitchFamily="18" charset="0"/>
              </a:rPr>
              <a:t> </a:t>
            </a:r>
            <a:r>
              <a:rPr lang="uk-UA" sz="6600" dirty="0">
                <a:cs typeface="Times New Roman" panose="02020603050405020304" pitchFamily="18" charset="0"/>
              </a:rPr>
              <a:t>3 +        = 21</a:t>
            </a:r>
          </a:p>
          <a:p>
            <a:r>
              <a:rPr lang="uk-UA" sz="6600" dirty="0">
                <a:cs typeface="Times New Roman" panose="02020603050405020304" pitchFamily="18" charset="0"/>
              </a:rPr>
              <a:t>3 + 3 + 3 +</a:t>
            </a:r>
            <a:r>
              <a:rPr lang="en-US" sz="6600" dirty="0">
                <a:cs typeface="Times New Roman" panose="02020603050405020304" pitchFamily="18" charset="0"/>
              </a:rPr>
              <a:t> </a:t>
            </a:r>
            <a:r>
              <a:rPr lang="uk-UA" sz="6600" dirty="0">
                <a:cs typeface="Times New Roman" panose="02020603050405020304" pitchFamily="18" charset="0"/>
              </a:rPr>
              <a:t>3 +       = 24</a:t>
            </a:r>
          </a:p>
          <a:p>
            <a:r>
              <a:rPr lang="uk-UA" sz="6600" dirty="0">
                <a:cs typeface="Times New Roman" panose="02020603050405020304" pitchFamily="18" charset="0"/>
              </a:rPr>
              <a:t>3 + 3 + 3 +3 +          =27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32" y="1658484"/>
            <a:ext cx="1045461" cy="12105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50" y="2670990"/>
            <a:ext cx="1045461" cy="12105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62" y="1703983"/>
            <a:ext cx="910649" cy="10755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20" y="2670990"/>
            <a:ext cx="1051073" cy="9527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33" y="3731864"/>
            <a:ext cx="1522735" cy="11166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332" y="4734322"/>
            <a:ext cx="1766842" cy="1115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22" y="3772432"/>
            <a:ext cx="596765" cy="9954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66" y="3746505"/>
            <a:ext cx="703089" cy="8796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78" y="4749970"/>
            <a:ext cx="633063" cy="10103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1" y="4773823"/>
            <a:ext cx="839065" cy="8398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4" y="2593557"/>
            <a:ext cx="2087730" cy="2032586"/>
          </a:xfrm>
          <a:prstGeom prst="rect">
            <a:avLst/>
          </a:prstGeom>
        </p:spPr>
      </p:pic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Ст.28 №172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9423" y="270971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21246" y="5446018"/>
            <a:ext cx="3835216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9  27  18  12  15  6  </a:t>
            </a:r>
            <a:endParaRPr lang="ru-RU" sz="3600" b="1" dirty="0"/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4356462" y="5429602"/>
            <a:ext cx="283220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3  21  24  30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925739" y="2782884"/>
            <a:ext cx="3854924" cy="38152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Прочитай числа, </a:t>
            </a:r>
            <a:r>
              <a:rPr lang="ru-RU" sz="2800" b="1" dirty="0" err="1"/>
              <a:t>записані</a:t>
            </a:r>
            <a:r>
              <a:rPr lang="ru-RU" sz="2800" b="1" dirty="0"/>
              <a:t> на </a:t>
            </a:r>
            <a:r>
              <a:rPr lang="ru-RU" sz="2800" b="1" dirty="0" err="1"/>
              <a:t>яблуках</a:t>
            </a:r>
            <a:r>
              <a:rPr lang="ru-RU" sz="2800" b="1" dirty="0"/>
              <a:t>. </a:t>
            </a:r>
          </a:p>
          <a:p>
            <a:pPr lvl="0" algn="ctr"/>
            <a:r>
              <a:rPr lang="ru-RU" sz="2800" b="1" dirty="0" smtClean="0"/>
              <a:t>Запиши </a:t>
            </a:r>
            <a:r>
              <a:rPr lang="ru-RU" sz="2800" b="1" dirty="0"/>
              <a:t>числа, які є результатом </a:t>
            </a:r>
            <a:r>
              <a:rPr lang="ru-RU" sz="2800" b="1" dirty="0" err="1"/>
              <a:t>множення</a:t>
            </a:r>
            <a:r>
              <a:rPr lang="ru-RU" sz="2800" b="1" dirty="0"/>
              <a:t> числа </a:t>
            </a:r>
            <a:r>
              <a:rPr lang="ru-RU" sz="2800" b="1" dirty="0" smtClean="0"/>
              <a:t>3. Допиши інші </a:t>
            </a:r>
            <a:r>
              <a:rPr lang="ru-RU" sz="2800" b="1" dirty="0" err="1" smtClean="0"/>
              <a:t>результати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таблиці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множення</a:t>
            </a:r>
            <a:r>
              <a:rPr lang="ru-RU" sz="2800" b="1" dirty="0" smtClean="0"/>
              <a:t> 3 до 30 </a:t>
            </a:r>
            <a:endParaRPr lang="ru-RU" sz="2800" b="1" dirty="0"/>
          </a:p>
        </p:txBody>
      </p:sp>
      <p:pic>
        <p:nvPicPr>
          <p:cNvPr id="1026" name="Picture 2" descr="D:\3 клас\03 МАТЕМ\1 Листопад\2 Табличне множення і ділення\№022 - Заміна додавання множеням. Таблиця множення і ділення числа 4\2025-09-25_17135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6" y="3526793"/>
            <a:ext cx="7613432" cy="18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39503" y="270971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48879" y="2709714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8959" y="2709714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2526" y="2709714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10997" y="2709714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65717" y="-61207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494190"/>
            <a:ext cx="9000999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Запиши вирази й обчисли їх значення</a:t>
            </a:r>
            <a:endParaRPr lang="ru-RU" sz="4000" b="1" dirty="0"/>
          </a:p>
        </p:txBody>
      </p:sp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1310165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21246" y="4077866"/>
            <a:ext cx="247444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8 ∙ 2 + 44 = </a:t>
            </a:r>
            <a:endParaRPr lang="ru-RU" sz="3600" b="1" dirty="0"/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3051497" y="4077866"/>
            <a:ext cx="841580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53494" y="3361681"/>
            <a:ext cx="2502477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24 : 3 : 2 =</a:t>
            </a:r>
            <a:endParaRPr lang="ru-RU" sz="36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20437" y="-606210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45785" y="-663451"/>
            <a:ext cx="454720" cy="567792"/>
          </a:xfrm>
          <a:prstGeom prst="rect">
            <a:avLst/>
          </a:prstGeom>
        </p:spPr>
      </p:pic>
      <p:pic>
        <p:nvPicPr>
          <p:cNvPr id="26" name="Picture 3" descr="D:\3 клас\03 МАТЕМ\1 Листопад\2 Табличне множення і ділення\№022 - Третина або одна третя\2025-09-25_18214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6" b="793"/>
          <a:stretch/>
        </p:blipFill>
        <p:spPr bwMode="auto">
          <a:xfrm>
            <a:off x="1804732" y="1413570"/>
            <a:ext cx="6680563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3083438" y="3361680"/>
            <a:ext cx="797445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388662" y="4082812"/>
            <a:ext cx="3223649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(34 – 4) + 2 ∙ 7 = </a:t>
            </a:r>
            <a:endParaRPr lang="ru-RU" sz="3600" b="1" dirty="0"/>
          </a:p>
        </p:txBody>
      </p:sp>
      <p:sp>
        <p:nvSpPr>
          <p:cNvPr id="33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8593706" y="4072253"/>
            <a:ext cx="841580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420910" y="3366627"/>
            <a:ext cx="3191401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 – 95 + 18 =</a:t>
            </a:r>
            <a:endParaRPr lang="ru-RU" sz="3600" b="1" dirty="0"/>
          </a:p>
        </p:txBody>
      </p:sp>
      <p:sp>
        <p:nvSpPr>
          <p:cNvPr id="3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8637841" y="3349173"/>
            <a:ext cx="797445" cy="665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23</a:t>
            </a:r>
            <a:endParaRPr lang="ru-RU" sz="3600" b="1" dirty="0"/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Ст.29 №176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20" grpId="0" animBg="1"/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7996" y="477466"/>
            <a:ext cx="10160739" cy="122413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Смужку поділили на три рівні частини й розфарбували олівцями різних кольорів.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9"/>
          <a:stretch/>
        </p:blipFill>
        <p:spPr>
          <a:xfrm>
            <a:off x="763438" y="1701602"/>
            <a:ext cx="10657185" cy="113093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563" y="4907700"/>
            <a:ext cx="1893144" cy="1743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07655" y="2607725"/>
                <a:ext cx="3382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k-UA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55" y="2607725"/>
                <a:ext cx="338233" cy="9251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26544" y="2607725"/>
                <a:ext cx="3382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k-UA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44" y="2607725"/>
                <a:ext cx="338233" cy="9251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58618" y="2561123"/>
                <a:ext cx="3382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k-UA" sz="4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618" y="2561123"/>
                <a:ext cx="338233" cy="9251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Ст.28 №173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7995" y="3645818"/>
            <a:ext cx="101607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1) Яка </a:t>
            </a:r>
            <a:r>
              <a:rPr lang="ru-RU" sz="2800" b="1" dirty="0" err="1"/>
              <a:t>частина</a:t>
            </a:r>
            <a:r>
              <a:rPr lang="ru-RU" sz="2800" b="1" dirty="0"/>
              <a:t> </a:t>
            </a:r>
            <a:r>
              <a:rPr lang="ru-RU" sz="2800" b="1" dirty="0" err="1"/>
              <a:t>смужки</a:t>
            </a:r>
            <a:r>
              <a:rPr lang="ru-RU" sz="2800" b="1" dirty="0"/>
              <a:t> </a:t>
            </a:r>
            <a:r>
              <a:rPr lang="ru-RU" sz="2800" b="1" dirty="0" err="1"/>
              <a:t>зафарбована</a:t>
            </a:r>
            <a:r>
              <a:rPr lang="ru-RU" sz="2800" b="1" dirty="0"/>
              <a:t> </a:t>
            </a:r>
            <a:r>
              <a:rPr lang="ru-RU" sz="2800" b="1" dirty="0" err="1"/>
              <a:t>олівцем</a:t>
            </a:r>
            <a:r>
              <a:rPr lang="ru-RU" sz="2800" b="1" dirty="0"/>
              <a:t> зеленого </a:t>
            </a:r>
            <a:r>
              <a:rPr lang="ru-RU" sz="2800" b="1" dirty="0" err="1"/>
              <a:t>кольору</a:t>
            </a:r>
            <a:r>
              <a:rPr lang="ru-RU" sz="2800" b="1" dirty="0"/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37995" y="4169038"/>
            <a:ext cx="714724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2) Яка </a:t>
            </a:r>
            <a:r>
              <a:rPr lang="ru-RU" sz="2800" b="1" dirty="0" err="1"/>
              <a:t>частина</a:t>
            </a:r>
            <a:r>
              <a:rPr lang="ru-RU" sz="2800" b="1" dirty="0"/>
              <a:t> </a:t>
            </a:r>
            <a:r>
              <a:rPr lang="ru-RU" sz="2800" b="1" dirty="0" err="1"/>
              <a:t>смужки</a:t>
            </a:r>
            <a:r>
              <a:rPr lang="ru-RU" sz="2800" b="1" dirty="0"/>
              <a:t> </a:t>
            </a:r>
            <a:r>
              <a:rPr lang="ru-RU" sz="2800" b="1" dirty="0" err="1"/>
              <a:t>зафарбована</a:t>
            </a:r>
            <a:r>
              <a:rPr lang="ru-RU" sz="2800" b="1" dirty="0"/>
              <a:t> </a:t>
            </a:r>
            <a:r>
              <a:rPr lang="ru-RU" sz="2800" b="1" dirty="0" err="1"/>
              <a:t>олівцем</a:t>
            </a:r>
            <a:r>
              <a:rPr lang="ru-RU" sz="2800" b="1" dirty="0"/>
              <a:t> </a:t>
            </a:r>
            <a:r>
              <a:rPr lang="ru-RU" sz="2800" b="1" dirty="0" err="1"/>
              <a:t>блакитного</a:t>
            </a:r>
            <a:r>
              <a:rPr lang="ru-RU" sz="2800" b="1" dirty="0"/>
              <a:t> </a:t>
            </a:r>
            <a:r>
              <a:rPr lang="ru-RU" sz="2800" b="1" dirty="0" err="1"/>
              <a:t>кольору</a:t>
            </a:r>
            <a:r>
              <a:rPr lang="ru-RU" sz="2800" b="1" dirty="0"/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0944" y="5123145"/>
            <a:ext cx="71442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3) Яка </a:t>
            </a:r>
            <a:r>
              <a:rPr lang="ru-RU" sz="2800" b="1" dirty="0" err="1"/>
              <a:t>довжина</a:t>
            </a:r>
            <a:r>
              <a:rPr lang="ru-RU" sz="2800" b="1" dirty="0"/>
              <a:t> </a:t>
            </a:r>
            <a:r>
              <a:rPr lang="ru-RU" sz="2800" b="1" dirty="0" err="1"/>
              <a:t>всієї</a:t>
            </a:r>
            <a:r>
              <a:rPr lang="ru-RU" sz="2800" b="1" dirty="0"/>
              <a:t> </a:t>
            </a:r>
            <a:r>
              <a:rPr lang="ru-RU" sz="2800" b="1" dirty="0" err="1"/>
              <a:t>смужки</a:t>
            </a:r>
            <a:r>
              <a:rPr lang="ru-RU" sz="2800" b="1" dirty="0"/>
              <a:t>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53710" y="5642878"/>
            <a:ext cx="70315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4) Яка </a:t>
            </a:r>
            <a:r>
              <a:rPr lang="ru-RU" sz="2800" b="1" dirty="0" err="1"/>
              <a:t>довжина</a:t>
            </a:r>
            <a:r>
              <a:rPr lang="ru-RU" sz="2800" b="1" dirty="0"/>
              <a:t> </a:t>
            </a:r>
            <a:r>
              <a:rPr lang="ru-RU" sz="2800" b="1" dirty="0" err="1"/>
              <a:t>червоної</a:t>
            </a:r>
            <a:r>
              <a:rPr lang="ru-RU" sz="2800" b="1" dirty="0"/>
              <a:t> </a:t>
            </a:r>
            <a:r>
              <a:rPr lang="ru-RU" sz="2800" b="1" dirty="0" err="1"/>
              <a:t>частини</a:t>
            </a:r>
            <a:r>
              <a:rPr lang="ru-RU" sz="2800" b="1" dirty="0"/>
              <a:t> </a:t>
            </a:r>
            <a:r>
              <a:rPr lang="ru-RU" sz="2800" b="1" dirty="0" err="1"/>
              <a:t>смужки</a:t>
            </a:r>
            <a:r>
              <a:rPr lang="ru-RU" sz="2800" b="1" dirty="0"/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2072" y="2578808"/>
            <a:ext cx="225558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Третина</a:t>
            </a:r>
            <a:r>
              <a:rPr lang="ru-RU" sz="2800" b="1" dirty="0" smtClean="0"/>
              <a:t> або </a:t>
            </a:r>
          </a:p>
          <a:p>
            <a:pPr algn="ctr"/>
            <a:r>
              <a:rPr lang="ru-RU" sz="2800" b="1" dirty="0" smtClean="0"/>
              <a:t>одна </a:t>
            </a:r>
            <a:r>
              <a:rPr lang="ru-RU" sz="2800" b="1" dirty="0" err="1" smtClean="0"/>
              <a:t>третя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064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618</Words>
  <Application>Microsoft Office PowerPoint</Application>
  <PresentationFormat>Произвольный</PresentationFormat>
  <Paragraphs>129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160</cp:revision>
  <dcterms:created xsi:type="dcterms:W3CDTF">2025-08-27T14:01:18Z</dcterms:created>
  <dcterms:modified xsi:type="dcterms:W3CDTF">2025-09-27T18:41:56Z</dcterms:modified>
</cp:coreProperties>
</file>