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7" r:id="rId2"/>
    <p:sldId id="304" r:id="rId3"/>
    <p:sldId id="259" r:id="rId4"/>
    <p:sldId id="282" r:id="rId5"/>
    <p:sldId id="308" r:id="rId6"/>
    <p:sldId id="283" r:id="rId7"/>
    <p:sldId id="286" r:id="rId8"/>
    <p:sldId id="312" r:id="rId9"/>
    <p:sldId id="313" r:id="rId10"/>
    <p:sldId id="309" r:id="rId11"/>
    <p:sldId id="303" r:id="rId12"/>
    <p:sldId id="314" r:id="rId13"/>
    <p:sldId id="315" r:id="rId14"/>
    <p:sldId id="310" r:id="rId15"/>
    <p:sldId id="299" r:id="rId16"/>
    <p:sldId id="311" r:id="rId17"/>
    <p:sldId id="302" r:id="rId18"/>
    <p:sldId id="305" r:id="rId19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1053530"/>
            <a:ext cx="8901876" cy="91940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Що тобі необхідно для життя</a:t>
            </a:r>
            <a:r>
              <a:rPr lang="uk-UA" sz="4800" b="1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8215" y="3379096"/>
            <a:ext cx="2706146" cy="173704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5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!! Грамотність\Фото0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3191" y="2909482"/>
            <a:ext cx="2692656" cy="267627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 до тестів\Піраміда-потреб-А.-Масло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81" y="307792"/>
            <a:ext cx="7950719" cy="655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835447" y="307793"/>
            <a:ext cx="6028888" cy="7466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Піраміда потреб </a:t>
            </a:r>
            <a:r>
              <a:rPr lang="ru-RU" sz="4000" b="1" dirty="0" err="1" smtClean="0"/>
              <a:t>Маслоу</a:t>
            </a:r>
            <a:endParaRPr lang="uk-UA" sz="4000" b="1" u="sng" dirty="0">
              <a:solidFill>
                <a:schemeClr val="bg1"/>
              </a:solidFill>
            </a:endParaRPr>
          </a:p>
        </p:txBody>
      </p:sp>
      <p:pic>
        <p:nvPicPr>
          <p:cNvPr id="1028" name="Picture 4" descr="D:\Картинки до тестів\!!!!_Органи чуття\_free_2023-10-05-21-38-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3251189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9116367" y="477466"/>
            <a:ext cx="2808533" cy="22322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 </a:t>
            </a:r>
            <a:r>
              <a:rPr lang="ru-RU" sz="2800" b="1" dirty="0"/>
              <a:t>яку </a:t>
            </a:r>
            <a:r>
              <a:rPr lang="ru-RU" sz="2800" b="1" dirty="0" err="1"/>
              <a:t>сходинку</a:t>
            </a:r>
            <a:r>
              <a:rPr lang="ru-RU" sz="2800" b="1" dirty="0"/>
              <a:t> ми </a:t>
            </a:r>
            <a:r>
              <a:rPr lang="ru-RU" sz="2800" b="1" dirty="0" err="1"/>
              <a:t>можемо</a:t>
            </a:r>
            <a:r>
              <a:rPr lang="ru-RU" sz="2800" b="1" dirty="0"/>
              <a:t> </a:t>
            </a:r>
            <a:r>
              <a:rPr lang="ru-RU" sz="2800" b="1" dirty="0" err="1"/>
              <a:t>розмістити</a:t>
            </a:r>
            <a:r>
              <a:rPr lang="ru-RU" sz="2800" b="1" dirty="0"/>
              <a:t> </a:t>
            </a:r>
            <a:r>
              <a:rPr lang="ru-RU" sz="2800" b="1" dirty="0" err="1"/>
              <a:t>цю</a:t>
            </a:r>
            <a:r>
              <a:rPr lang="ru-RU" sz="2800" b="1" dirty="0"/>
              <a:t> потребу </a:t>
            </a:r>
            <a:r>
              <a:rPr lang="ru-RU" sz="2800" b="1" dirty="0" smtClean="0"/>
              <a:t>дітей?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04341" y="1095414"/>
            <a:ext cx="5302480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Ця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піраміда</a:t>
            </a:r>
            <a:r>
              <a:rPr lang="ru-RU" sz="2800" b="1" dirty="0" smtClean="0"/>
              <a:t> показує</a:t>
            </a:r>
            <a:r>
              <a:rPr lang="ru-RU" sz="2800" b="1" dirty="0"/>
              <a:t>, в якому порядку людина в </a:t>
            </a:r>
            <a:r>
              <a:rPr lang="ru-RU" sz="2800" b="1" dirty="0" err="1"/>
              <a:t>середньому</a:t>
            </a:r>
            <a:r>
              <a:rPr lang="ru-RU" sz="2800" b="1" dirty="0"/>
              <a:t> </a:t>
            </a:r>
            <a:r>
              <a:rPr lang="ru-RU" sz="2800" b="1" dirty="0" err="1"/>
              <a:t>задовольняє</a:t>
            </a:r>
            <a:r>
              <a:rPr lang="ru-RU" sz="2800" b="1" dirty="0"/>
              <a:t> свої потреби. </a:t>
            </a:r>
            <a:endParaRPr lang="ru-RU" sz="2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7110" y="1108345"/>
            <a:ext cx="5976664" cy="20414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Розгляньте </a:t>
            </a:r>
            <a:r>
              <a:rPr lang="ru-RU" sz="2800" b="1" dirty="0" err="1"/>
              <a:t>малюнок</a:t>
            </a:r>
            <a:r>
              <a:rPr lang="ru-RU" sz="2800" b="1" dirty="0"/>
              <a:t>. </a:t>
            </a:r>
            <a:r>
              <a:rPr lang="ru-RU" sz="2800" b="1" dirty="0" smtClean="0"/>
              <a:t>Яку </a:t>
            </a:r>
            <a:r>
              <a:rPr lang="ru-RU" sz="2800" b="1" dirty="0"/>
              <a:t>потребу </a:t>
            </a:r>
            <a:r>
              <a:rPr lang="ru-RU" sz="2800" b="1" dirty="0" err="1" smtClean="0"/>
              <a:t>задовольняють</a:t>
            </a:r>
            <a:r>
              <a:rPr lang="ru-RU" sz="2800" b="1" dirty="0" smtClean="0"/>
              <a:t> діти? </a:t>
            </a:r>
            <a:r>
              <a:rPr lang="ru-RU" sz="2800" b="1" dirty="0"/>
              <a:t>Вона </a:t>
            </a:r>
            <a:r>
              <a:rPr lang="ru-RU" sz="2800" b="1" dirty="0" err="1"/>
              <a:t>першочергова</a:t>
            </a:r>
            <a:r>
              <a:rPr lang="ru-RU" sz="2800" b="1" dirty="0"/>
              <a:t> чи </a:t>
            </a:r>
            <a:r>
              <a:rPr lang="ru-RU" sz="2800" b="1" dirty="0" err="1"/>
              <a:t>другорядна</a:t>
            </a:r>
            <a:r>
              <a:rPr lang="ru-RU" sz="2800" b="1" dirty="0"/>
              <a:t>? </a:t>
            </a:r>
            <a:r>
              <a:rPr lang="ru-RU" sz="2800" b="1" dirty="0" err="1"/>
              <a:t>Матеріальна</a:t>
            </a:r>
            <a:r>
              <a:rPr lang="ru-RU" sz="2800" b="1" dirty="0"/>
              <a:t> чи </a:t>
            </a:r>
            <a:r>
              <a:rPr lang="ru-RU" sz="2800" b="1" dirty="0" err="1"/>
              <a:t>нематеріальна</a:t>
            </a:r>
            <a:r>
              <a:rPr lang="ru-RU" sz="2800" b="1" dirty="0"/>
              <a:t>?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176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артинки до тестів\!!!!_Безпечна поведінка\8_O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268" y="2735725"/>
            <a:ext cx="2868068" cy="286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6992289" y="2064410"/>
            <a:ext cx="3456384" cy="1233983"/>
          </a:xfrm>
          <a:prstGeom prst="cloud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Обніматися</a:t>
            </a:r>
            <a:endParaRPr lang="ru-RU" sz="3200" b="1" dirty="0"/>
          </a:p>
        </p:txBody>
      </p:sp>
      <p:sp>
        <p:nvSpPr>
          <p:cNvPr id="8" name="Облако 7"/>
          <p:cNvSpPr/>
          <p:nvPr/>
        </p:nvSpPr>
        <p:spPr>
          <a:xfrm>
            <a:off x="4789575" y="5283864"/>
            <a:ext cx="2736303" cy="1242274"/>
          </a:xfrm>
          <a:prstGeom prst="cloud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Одягати</a:t>
            </a:r>
            <a:r>
              <a:rPr lang="ru-RU" sz="3200" b="1" dirty="0" smtClean="0"/>
              <a:t> сорочку</a:t>
            </a:r>
            <a:endParaRPr lang="ru-RU" sz="3200" b="1" dirty="0"/>
          </a:p>
        </p:txBody>
      </p:sp>
      <p:sp>
        <p:nvSpPr>
          <p:cNvPr id="10" name="Облако 9"/>
          <p:cNvSpPr/>
          <p:nvPr/>
        </p:nvSpPr>
        <p:spPr>
          <a:xfrm>
            <a:off x="4460268" y="1807783"/>
            <a:ext cx="2567867" cy="93610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Плавати</a:t>
            </a:r>
            <a:endParaRPr lang="ru-RU" sz="3200" b="1" dirty="0"/>
          </a:p>
        </p:txBody>
      </p:sp>
      <p:sp>
        <p:nvSpPr>
          <p:cNvPr id="11" name="Облако 10"/>
          <p:cNvSpPr/>
          <p:nvPr/>
        </p:nvSpPr>
        <p:spPr>
          <a:xfrm>
            <a:off x="2372365" y="2275447"/>
            <a:ext cx="2066802" cy="1392451"/>
          </a:xfrm>
          <a:prstGeom prst="cloud">
            <a:avLst/>
          </a:prstGeom>
          <a:solidFill>
            <a:srgbClr val="C31D58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Спати</a:t>
            </a:r>
            <a:endParaRPr lang="ru-RU" sz="3200" b="1" dirty="0"/>
          </a:p>
        </p:txBody>
      </p:sp>
      <p:sp>
        <p:nvSpPr>
          <p:cNvPr id="12" name="Облако 11"/>
          <p:cNvSpPr/>
          <p:nvPr/>
        </p:nvSpPr>
        <p:spPr>
          <a:xfrm>
            <a:off x="651689" y="3613051"/>
            <a:ext cx="3441351" cy="157112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Розмова</a:t>
            </a:r>
            <a:r>
              <a:rPr lang="ru-RU" sz="3200" b="1" dirty="0" smtClean="0"/>
              <a:t> по телефону</a:t>
            </a:r>
            <a:endParaRPr lang="ru-RU" sz="3200" b="1" dirty="0"/>
          </a:p>
        </p:txBody>
      </p:sp>
      <p:sp>
        <p:nvSpPr>
          <p:cNvPr id="13" name="Облако 12"/>
          <p:cNvSpPr/>
          <p:nvPr/>
        </p:nvSpPr>
        <p:spPr>
          <a:xfrm>
            <a:off x="7525878" y="3329580"/>
            <a:ext cx="3285057" cy="141085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Доганяти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товариша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14" name="Облако 13"/>
          <p:cNvSpPr/>
          <p:nvPr/>
        </p:nvSpPr>
        <p:spPr>
          <a:xfrm>
            <a:off x="7447931" y="4869954"/>
            <a:ext cx="2420962" cy="1472237"/>
          </a:xfrm>
          <a:prstGeom prst="cloud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/>
              <a:t>Істи</a:t>
            </a:r>
            <a:r>
              <a:rPr lang="uk-UA" sz="3200" b="1" dirty="0" smtClean="0"/>
              <a:t> борщ </a:t>
            </a:r>
            <a:endParaRPr lang="ru-RU" sz="3200" b="1" dirty="0"/>
          </a:p>
        </p:txBody>
      </p:sp>
      <p:sp>
        <p:nvSpPr>
          <p:cNvPr id="15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6252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Руханка «Потреби людини»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2131591" y="5184178"/>
            <a:ext cx="2657984" cy="1341960"/>
          </a:xfrm>
          <a:prstGeom prst="cloud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Відчути успіх</a:t>
            </a:r>
            <a:endParaRPr lang="ru-RU" sz="3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59967" y="1264234"/>
            <a:ext cx="10256207" cy="50937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Продемонструйте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за допомогою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жестів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різні потреби людини</a:t>
            </a:r>
          </a:p>
        </p:txBody>
      </p:sp>
    </p:spTree>
    <p:extLst>
      <p:ext uri="{BB962C8B-B14F-4D97-AF65-F5344CB8AC3E}">
        <p14:creationId xmlns:p14="http://schemas.microsoft.com/office/powerpoint/2010/main" val="24123753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907455" y="333450"/>
            <a:ext cx="9992931" cy="1152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 чому </a:t>
            </a:r>
            <a:r>
              <a:rPr lang="ru-RU" sz="3600" b="1" dirty="0" err="1"/>
              <a:t>полягають</a:t>
            </a:r>
            <a:r>
              <a:rPr lang="ru-RU" sz="3600" b="1" dirty="0"/>
              <a:t> </a:t>
            </a:r>
            <a:r>
              <a:rPr lang="ru-RU" sz="3600" b="1" dirty="0" err="1" smtClean="0"/>
              <a:t>секрети</a:t>
            </a:r>
            <a:r>
              <a:rPr lang="ru-RU" sz="3600" b="1" dirty="0" smtClean="0"/>
              <a:t> </a:t>
            </a:r>
            <a:r>
              <a:rPr lang="ru-RU" sz="3600" b="1" dirty="0" err="1"/>
              <a:t>успіху</a:t>
            </a:r>
            <a:r>
              <a:rPr lang="ru-RU" sz="3600" b="1" dirty="0"/>
              <a:t> та </a:t>
            </a:r>
            <a:r>
              <a:rPr lang="ru-RU" sz="3600" b="1" dirty="0" err="1" smtClean="0"/>
              <a:t>щастя</a:t>
            </a:r>
            <a:r>
              <a:rPr lang="ru-RU" sz="3600" dirty="0"/>
              <a:t> </a:t>
            </a:r>
            <a:endParaRPr lang="ru-RU" sz="3600" dirty="0" smtClean="0"/>
          </a:p>
          <a:p>
            <a:pPr algn="ctr"/>
            <a:r>
              <a:rPr lang="ru-RU" sz="3600" b="1" dirty="0" err="1" smtClean="0"/>
              <a:t>Ніка</a:t>
            </a:r>
            <a:r>
              <a:rPr lang="ru-RU" sz="3600" b="1" dirty="0" smtClean="0"/>
              <a:t> </a:t>
            </a:r>
            <a:r>
              <a:rPr lang="ru-RU" sz="3600" b="1" dirty="0" err="1"/>
              <a:t>Вуйчича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7" b="-235"/>
          <a:stretch/>
        </p:blipFill>
        <p:spPr>
          <a:xfrm>
            <a:off x="7165436" y="1549910"/>
            <a:ext cx="4271190" cy="424847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1" t="15288" r="2715" b="11779"/>
          <a:stretch/>
        </p:blipFill>
        <p:spPr>
          <a:xfrm>
            <a:off x="1493241" y="3782597"/>
            <a:ext cx="4824000" cy="2700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63439" y="1507061"/>
            <a:ext cx="6246765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Нік</a:t>
            </a:r>
            <a:r>
              <a:rPr lang="ru-RU" sz="2800" b="1" dirty="0"/>
              <a:t> </a:t>
            </a:r>
            <a:r>
              <a:rPr lang="ru-RU" sz="2800" b="1" dirty="0" err="1"/>
              <a:t>Вуйчич</a:t>
            </a:r>
            <a:r>
              <a:rPr lang="ru-RU" sz="2800" b="1" dirty="0"/>
              <a:t> — </a:t>
            </a:r>
            <a:r>
              <a:rPr lang="ru-RU" sz="2800" b="1" dirty="0" err="1"/>
              <a:t>християнський</a:t>
            </a:r>
            <a:r>
              <a:rPr lang="ru-RU" sz="2800" b="1" dirty="0"/>
              <a:t> </a:t>
            </a:r>
            <a:r>
              <a:rPr lang="ru-RU" sz="2800" b="1" dirty="0" err="1"/>
              <a:t>проповідник</a:t>
            </a:r>
            <a:r>
              <a:rPr lang="ru-RU" sz="2800" b="1" dirty="0"/>
              <a:t>, </a:t>
            </a:r>
            <a:r>
              <a:rPr lang="ru-RU" sz="2800" b="1" dirty="0" err="1"/>
              <a:t>мотиваційний</a:t>
            </a:r>
            <a:r>
              <a:rPr lang="ru-RU" sz="2800" b="1" dirty="0"/>
              <a:t> тренер та директор </a:t>
            </a:r>
            <a:r>
              <a:rPr lang="ru-RU" sz="2800" b="1" dirty="0" err="1"/>
              <a:t>неприбуткової</a:t>
            </a:r>
            <a:r>
              <a:rPr lang="ru-RU" sz="2800" b="1" dirty="0"/>
              <a:t> організації «Життя без </a:t>
            </a:r>
            <a:r>
              <a:rPr lang="ru-RU" sz="2800" b="1" dirty="0" err="1"/>
              <a:t>кінцівок</a:t>
            </a:r>
            <a:r>
              <a:rPr lang="ru-RU" sz="2800" b="1" dirty="0" smtClean="0"/>
              <a:t>».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Народився</a:t>
            </a:r>
            <a:r>
              <a:rPr lang="ru-RU" sz="2800" b="1" dirty="0" smtClean="0"/>
              <a:t> </a:t>
            </a:r>
            <a:r>
              <a:rPr lang="ru-RU" sz="2800" b="1" dirty="0"/>
              <a:t>без рук та </a:t>
            </a:r>
            <a:r>
              <a:rPr lang="ru-RU" sz="2800" b="1" dirty="0" err="1"/>
              <a:t>ніг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2122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907455" y="405458"/>
            <a:ext cx="9992931" cy="10801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 чому </a:t>
            </a:r>
            <a:r>
              <a:rPr lang="ru-RU" sz="3600" b="1" dirty="0" err="1"/>
              <a:t>полягають</a:t>
            </a:r>
            <a:r>
              <a:rPr lang="ru-RU" sz="3600" b="1" dirty="0"/>
              <a:t> </a:t>
            </a:r>
            <a:r>
              <a:rPr lang="ru-RU" sz="3600" b="1" dirty="0" err="1" smtClean="0"/>
              <a:t>секрети</a:t>
            </a:r>
            <a:r>
              <a:rPr lang="ru-RU" sz="3600" b="1" dirty="0" smtClean="0"/>
              <a:t> </a:t>
            </a:r>
            <a:r>
              <a:rPr lang="ru-RU" sz="3600" b="1" dirty="0" err="1"/>
              <a:t>успіху</a:t>
            </a:r>
            <a:r>
              <a:rPr lang="ru-RU" sz="3600" b="1" dirty="0"/>
              <a:t> та </a:t>
            </a:r>
            <a:r>
              <a:rPr lang="ru-RU" sz="3600" b="1" dirty="0" err="1" smtClean="0"/>
              <a:t>щастя</a:t>
            </a:r>
            <a:r>
              <a:rPr lang="ru-RU" sz="3600" dirty="0"/>
              <a:t> </a:t>
            </a:r>
            <a:endParaRPr lang="ru-RU" sz="3600" dirty="0" smtClean="0"/>
          </a:p>
          <a:p>
            <a:pPr algn="ctr"/>
            <a:r>
              <a:rPr lang="ru-RU" sz="3600" b="1" dirty="0" err="1" smtClean="0"/>
              <a:t>Ніка</a:t>
            </a:r>
            <a:r>
              <a:rPr lang="ru-RU" sz="3600" b="1" dirty="0" smtClean="0"/>
              <a:t> </a:t>
            </a:r>
            <a:r>
              <a:rPr lang="ru-RU" sz="3600" b="1" dirty="0" err="1"/>
              <a:t>Вуйчича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8046" y="1629593"/>
            <a:ext cx="6181858" cy="25489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Не </a:t>
            </a:r>
            <a:r>
              <a:rPr lang="ru-RU" sz="2800" b="1" dirty="0" err="1"/>
              <a:t>дивлячись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у хлопчика </a:t>
            </a:r>
            <a:r>
              <a:rPr lang="ru-RU" sz="2800" b="1" dirty="0" err="1"/>
              <a:t>відсутні</a:t>
            </a:r>
            <a:r>
              <a:rPr lang="ru-RU" sz="2800" b="1" dirty="0"/>
              <a:t> </a:t>
            </a:r>
            <a:r>
              <a:rPr lang="ru-RU" sz="2800" b="1" dirty="0" err="1"/>
              <a:t>кінцівки</a:t>
            </a:r>
            <a:r>
              <a:rPr lang="ru-RU" sz="2800" b="1" dirty="0"/>
              <a:t> — </a:t>
            </a:r>
            <a:r>
              <a:rPr lang="ru-RU" sz="2800" b="1" dirty="0" err="1"/>
              <a:t>обидві</a:t>
            </a:r>
            <a:r>
              <a:rPr lang="ru-RU" sz="2800" b="1" dirty="0"/>
              <a:t> руки й </a:t>
            </a:r>
            <a:r>
              <a:rPr lang="ru-RU" sz="2800" b="1" dirty="0" err="1"/>
              <a:t>обидві</a:t>
            </a:r>
            <a:r>
              <a:rPr lang="ru-RU" sz="2800" b="1" dirty="0"/>
              <a:t> ноги, </a:t>
            </a:r>
            <a:r>
              <a:rPr lang="ru-RU" sz="2800" b="1" dirty="0" err="1"/>
              <a:t>він</a:t>
            </a:r>
            <a:r>
              <a:rPr lang="ru-RU" sz="2800" b="1" dirty="0"/>
              <a:t> </a:t>
            </a:r>
            <a:r>
              <a:rPr lang="ru-RU" sz="2800" b="1" dirty="0" err="1"/>
              <a:t>навчився</a:t>
            </a:r>
            <a:r>
              <a:rPr lang="ru-RU" sz="2800" b="1" dirty="0"/>
              <a:t> </a:t>
            </a:r>
            <a:r>
              <a:rPr lang="ru-RU" sz="2800" b="1" dirty="0" err="1"/>
              <a:t>ходити</a:t>
            </a:r>
            <a:r>
              <a:rPr lang="ru-RU" sz="2800" b="1" dirty="0"/>
              <a:t>, </a:t>
            </a:r>
            <a:r>
              <a:rPr lang="ru-RU" sz="2800" b="1" dirty="0" err="1"/>
              <a:t>плавати</a:t>
            </a:r>
            <a:r>
              <a:rPr lang="ru-RU" sz="2800" b="1" dirty="0"/>
              <a:t>, </a:t>
            </a:r>
            <a:r>
              <a:rPr lang="ru-RU" sz="2800" b="1" dirty="0" err="1"/>
              <a:t>кататися</a:t>
            </a:r>
            <a:r>
              <a:rPr lang="ru-RU" sz="2800" b="1" dirty="0"/>
              <a:t> на </a:t>
            </a:r>
            <a:r>
              <a:rPr lang="ru-RU" sz="2800" b="1" dirty="0" err="1"/>
              <a:t>скейті</a:t>
            </a:r>
            <a:r>
              <a:rPr lang="ru-RU" sz="2800" b="1" dirty="0"/>
              <a:t>, </a:t>
            </a:r>
            <a:r>
              <a:rPr lang="ru-RU" sz="2800" b="1" dirty="0" err="1"/>
              <a:t>грати</a:t>
            </a:r>
            <a:r>
              <a:rPr lang="ru-RU" sz="2800" b="1" dirty="0"/>
              <a:t> на </a:t>
            </a:r>
            <a:r>
              <a:rPr lang="ru-RU" sz="2800" b="1" dirty="0" err="1"/>
              <a:t>комп'ютері</a:t>
            </a:r>
            <a:r>
              <a:rPr lang="ru-RU" sz="2800" b="1" dirty="0"/>
              <a:t> і </a:t>
            </a:r>
            <a:r>
              <a:rPr lang="ru-RU" sz="2800" b="1" dirty="0" err="1"/>
              <a:t>писати</a:t>
            </a:r>
            <a:r>
              <a:rPr lang="ru-RU" sz="2800" b="1" dirty="0"/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99" y="3979426"/>
            <a:ext cx="3603267" cy="257376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 descr="D:\3 клас\04 ЯДС\Грущинська\№005 Що тобі необхідно для життя\2025-09-09_2059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059"/>
          <a:stretch/>
        </p:blipFill>
        <p:spPr bwMode="auto">
          <a:xfrm>
            <a:off x="7034878" y="1616418"/>
            <a:ext cx="4123015" cy="23174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11511" y="4077866"/>
            <a:ext cx="5390361" cy="86409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Чи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погоджуєтеся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думкою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Ніка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Вуйчича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?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86617" y="5008574"/>
            <a:ext cx="6358782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Стань </a:t>
            </a:r>
            <a:r>
              <a:rPr lang="ru-RU" sz="2800" b="1" dirty="0"/>
              <a:t>другом, коли </a:t>
            </a:r>
            <a:r>
              <a:rPr lang="ru-RU" sz="2800" b="1" dirty="0" err="1"/>
              <a:t>тобі</a:t>
            </a:r>
            <a:r>
              <a:rPr lang="ru-RU" sz="2800" b="1" dirty="0"/>
              <a:t> </a:t>
            </a:r>
            <a:r>
              <a:rPr lang="ru-RU" sz="2800" b="1" dirty="0" err="1"/>
              <a:t>потрібні</a:t>
            </a:r>
            <a:r>
              <a:rPr lang="ru-RU" sz="2800" b="1" dirty="0"/>
              <a:t> </a:t>
            </a:r>
            <a:r>
              <a:rPr lang="ru-RU" sz="2800" b="1" dirty="0" err="1"/>
              <a:t>друзі</a:t>
            </a:r>
            <a:r>
              <a:rPr lang="ru-RU" sz="2800" b="1" dirty="0"/>
              <a:t>. </a:t>
            </a:r>
            <a:r>
              <a:rPr lang="ru-RU" sz="2800" b="1" dirty="0" err="1"/>
              <a:t>Подаруй</a:t>
            </a:r>
            <a:r>
              <a:rPr lang="ru-RU" sz="2800" b="1" dirty="0"/>
              <a:t> </a:t>
            </a:r>
            <a:r>
              <a:rPr lang="ru-RU" sz="2800" b="1" dirty="0" err="1"/>
              <a:t>надію</a:t>
            </a:r>
            <a:r>
              <a:rPr lang="ru-RU" sz="2800" b="1" dirty="0"/>
              <a:t> </a:t>
            </a:r>
            <a:r>
              <a:rPr lang="ru-RU" sz="2800" b="1" dirty="0" err="1"/>
              <a:t>іншим</a:t>
            </a:r>
            <a:r>
              <a:rPr lang="ru-RU" sz="2800" b="1" dirty="0"/>
              <a:t>, коли сам </a:t>
            </a:r>
            <a:r>
              <a:rPr lang="ru-RU" sz="2800" b="1" dirty="0" err="1"/>
              <a:t>потребуєш</a:t>
            </a:r>
            <a:r>
              <a:rPr lang="ru-RU" sz="2800" b="1" dirty="0"/>
              <a:t> її</a:t>
            </a:r>
          </a:p>
        </p:txBody>
      </p:sp>
    </p:spTree>
    <p:extLst>
      <p:ext uri="{BB962C8B-B14F-4D97-AF65-F5344CB8AC3E}">
        <p14:creationId xmlns:p14="http://schemas.microsoft.com/office/powerpoint/2010/main" val="20595045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04222" y="1983348"/>
            <a:ext cx="6184249" cy="1044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Чи </a:t>
            </a:r>
            <a:r>
              <a:rPr lang="ru-RU" sz="2800" b="1" dirty="0" err="1" smtClean="0"/>
              <a:t>змінюються</a:t>
            </a:r>
            <a:r>
              <a:rPr lang="ru-RU" sz="2800" b="1" dirty="0" smtClean="0"/>
              <a:t> вони в тебе з </a:t>
            </a:r>
            <a:r>
              <a:rPr lang="ru-RU" sz="2800" b="1" dirty="0" err="1" smtClean="0"/>
              <a:t>віком</a:t>
            </a:r>
            <a:r>
              <a:rPr lang="ru-RU" sz="2800" b="1" dirty="0" smtClean="0"/>
              <a:t>? Як саме?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53414" y="1341562"/>
            <a:ext cx="6100061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Якими</a:t>
            </a:r>
            <a:r>
              <a:rPr lang="ru-RU" sz="2800" b="1" dirty="0"/>
              <a:t> бувають потреби?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85771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5165" y="3141762"/>
            <a:ext cx="6184248" cy="1008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Чи будь-який </a:t>
            </a:r>
            <a:r>
              <a:rPr lang="ru-RU" sz="2800" b="1" dirty="0" err="1"/>
              <a:t>спосіб</a:t>
            </a:r>
            <a:r>
              <a:rPr lang="ru-RU" sz="2800" b="1" dirty="0"/>
              <a:t> </a:t>
            </a:r>
            <a:r>
              <a:rPr lang="ru-RU" sz="2800" b="1" dirty="0" err="1"/>
              <a:t>задоволення</a:t>
            </a:r>
            <a:r>
              <a:rPr lang="ru-RU" sz="2800" b="1" dirty="0"/>
              <a:t> потреб є, на твою думку, </a:t>
            </a:r>
            <a:r>
              <a:rPr lang="ru-RU" sz="2800" b="1" dirty="0" err="1" smtClean="0"/>
              <a:t>розумним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84899" y="4221882"/>
            <a:ext cx="6214514" cy="19442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Склади коло своїх потреб. </a:t>
            </a:r>
            <a:r>
              <a:rPr lang="ru-RU" sz="2800" b="1" dirty="0" smtClean="0"/>
              <a:t>Які </a:t>
            </a:r>
            <a:r>
              <a:rPr lang="ru-RU" sz="2800" b="1" dirty="0"/>
              <a:t>з них належать до </a:t>
            </a:r>
            <a:r>
              <a:rPr lang="ru-RU" sz="2800" b="1" dirty="0" err="1"/>
              <a:t>матеріальних</a:t>
            </a:r>
            <a:r>
              <a:rPr lang="ru-RU" sz="2800" b="1" dirty="0"/>
              <a:t>, а які — до </a:t>
            </a:r>
            <a:r>
              <a:rPr lang="ru-RU" sz="2800" b="1" dirty="0" err="1"/>
              <a:t>духовних</a:t>
            </a:r>
            <a:r>
              <a:rPr lang="ru-RU" sz="2800" b="1" dirty="0"/>
              <a:t>? Які потреби потрібно </a:t>
            </a:r>
            <a:r>
              <a:rPr lang="ru-RU" sz="2800" b="1" dirty="0" err="1"/>
              <a:t>розвивати</a:t>
            </a:r>
            <a:r>
              <a:rPr lang="ru-RU" sz="2800" b="1" dirty="0"/>
              <a:t>, а від яких — </a:t>
            </a:r>
            <a:r>
              <a:rPr lang="ru-RU" sz="2800" b="1" dirty="0" err="1"/>
              <a:t>відмовитися</a:t>
            </a:r>
            <a:r>
              <a:rPr lang="ru-RU" sz="2800" b="1" dirty="0"/>
              <a:t>? </a:t>
            </a:r>
          </a:p>
        </p:txBody>
      </p:sp>
      <p:pic>
        <p:nvPicPr>
          <p:cNvPr id="5122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67" y="1341562"/>
            <a:ext cx="3852428" cy="385242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0828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3 клас\04 ЯДС\Грущинська\№005 Що тобі необхідно для життя\2025-09-09_212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8" y="1088201"/>
            <a:ext cx="5551029" cy="339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35841" y="358430"/>
            <a:ext cx="4348314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6022081"/>
            <a:ext cx="1051470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5-6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05119" y="2349674"/>
            <a:ext cx="1224136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Сон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82230" y="2303445"/>
            <a:ext cx="1306636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вода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7456" y="2678762"/>
            <a:ext cx="1656184" cy="75103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Повітря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27535" y="1954670"/>
            <a:ext cx="1116124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Їжа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95115" y="2766445"/>
            <a:ext cx="2044144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Гігієна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6147" name="Picture 3" descr="D:\3 клас\04 ЯДС\Грущинська\№005 Що тобі необхідно для життя\2025-09-09_213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5" y="4444690"/>
            <a:ext cx="5572351" cy="181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3 клас\04 ЯДС\Грущинська\№005 Що тобі необхідно для життя\2025-09-09_2148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39" y="239248"/>
            <a:ext cx="5553447" cy="630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54107" y="2853730"/>
            <a:ext cx="701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9623" y="2417670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</a:rPr>
              <a:t>②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011" y="2032025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</a:rPr>
              <a:t>③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98399" y="2392065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</a:rPr>
              <a:t>④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01683" y="2845474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</a:rPr>
              <a:t>⑤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915567" y="4797946"/>
            <a:ext cx="14401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851099" y="4806330"/>
            <a:ext cx="14401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579863" y="4814714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5155927" y="4841233"/>
            <a:ext cx="360040" cy="3887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099595" y="5590034"/>
            <a:ext cx="311916" cy="2118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809998" y="5352187"/>
            <a:ext cx="842445" cy="4497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3004917" y="5352187"/>
            <a:ext cx="836324" cy="4497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4867895" y="5590034"/>
            <a:ext cx="500724" cy="2118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7750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4" grpId="0"/>
      <p:bldP spid="3" grpId="0"/>
      <p:bldP spid="4" grpId="0"/>
      <p:bldP spid="6" grpId="0"/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35447" y="383013"/>
            <a:ext cx="10036945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5781347"/>
            <a:ext cx="1051470" cy="10782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51471" y="4077866"/>
            <a:ext cx="7374197" cy="137318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32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13-14 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</a:t>
            </a:r>
            <a:r>
              <a:rPr lang="uk-UA" sz="3200" b="1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</a:p>
          <a:p>
            <a:pPr algn="ctr"/>
            <a:r>
              <a:rPr lang="uk-UA" sz="3200" b="1" smtClean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зошиті завдання </a:t>
            </a:r>
            <a:r>
              <a:rPr lang="uk-UA" sz="3200" b="1" smtClean="0">
                <a:solidFill>
                  <a:schemeClr val="accent3">
                    <a:lumMod val="75000"/>
                  </a:schemeClr>
                </a:solidFill>
              </a:rPr>
              <a:t>до уроку 5.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70" name="Picture 2" descr="D:\3 клас\04 ЯДС\Грущинська\№005 Що тобі необхідно для життя\2025-09-09_22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390571"/>
            <a:ext cx="7227853" cy="254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0218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810" y="1582225"/>
            <a:ext cx="7615039" cy="11994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1. Потреби — це </a:t>
            </a:r>
            <a:r>
              <a:rPr lang="ru-RU" sz="3200" b="1" dirty="0" err="1"/>
              <a:t>необхідність</a:t>
            </a:r>
            <a:r>
              <a:rPr lang="ru-RU" sz="3200" b="1" dirty="0"/>
              <a:t> у </a:t>
            </a:r>
            <a:r>
              <a:rPr lang="ru-RU" sz="3200" b="1" dirty="0" err="1"/>
              <a:t>чомусь</a:t>
            </a:r>
            <a:r>
              <a:rPr lang="ru-RU" sz="3200" b="1" dirty="0"/>
              <a:t> </a:t>
            </a:r>
            <a:r>
              <a:rPr lang="ru-RU" sz="3200" b="1" dirty="0" err="1"/>
              <a:t>значущому</a:t>
            </a:r>
            <a:r>
              <a:rPr lang="ru-RU" sz="3200" b="1" dirty="0"/>
              <a:t> для життя людини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730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806" y="1413570"/>
            <a:ext cx="1430450" cy="324036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979463" y="2947962"/>
            <a:ext cx="7615041" cy="7330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2. </a:t>
            </a:r>
            <a:r>
              <a:rPr lang="ru-RU" sz="3200" b="1" dirty="0" err="1"/>
              <a:t>Кожна</a:t>
            </a:r>
            <a:r>
              <a:rPr lang="ru-RU" sz="3200" b="1" dirty="0"/>
              <a:t> людина має свої потреби.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5309" y="3789834"/>
            <a:ext cx="7615041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3. </a:t>
            </a:r>
            <a:r>
              <a:rPr lang="ru-RU" sz="3200" b="1" dirty="0"/>
              <a:t>Потреби людини бувають </a:t>
            </a:r>
            <a:r>
              <a:rPr lang="ru-RU" sz="3200" b="1" dirty="0" err="1"/>
              <a:t>матеріальними</a:t>
            </a:r>
            <a:r>
              <a:rPr lang="ru-RU" sz="3200" b="1" dirty="0"/>
              <a:t> та </a:t>
            </a:r>
            <a:r>
              <a:rPr lang="ru-RU" sz="3200" b="1" dirty="0" err="1"/>
              <a:t>духовними</a:t>
            </a:r>
            <a:r>
              <a:rPr lang="ru-RU" sz="3200" b="1" dirty="0"/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2573" y="4941962"/>
            <a:ext cx="10009111" cy="1455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4. </a:t>
            </a:r>
            <a:r>
              <a:rPr lang="ru-RU" sz="3200" b="1" dirty="0"/>
              <a:t>Потреби людини </a:t>
            </a:r>
            <a:r>
              <a:rPr lang="ru-RU" sz="3200" b="1" dirty="0" err="1"/>
              <a:t>залежно</a:t>
            </a:r>
            <a:r>
              <a:rPr lang="ru-RU" sz="3200" b="1" dirty="0"/>
              <a:t> від </a:t>
            </a:r>
            <a:r>
              <a:rPr lang="ru-RU" sz="3200" b="1" dirty="0" err="1"/>
              <a:t>їхнього</a:t>
            </a:r>
            <a:r>
              <a:rPr lang="ru-RU" sz="3200" b="1" dirty="0"/>
              <a:t> </a:t>
            </a:r>
            <a:r>
              <a:rPr lang="ru-RU" sz="3200" b="1" dirty="0" err="1"/>
              <a:t>значення</a:t>
            </a:r>
            <a:r>
              <a:rPr lang="ru-RU" sz="3200" b="1" dirty="0"/>
              <a:t> для здоров’я і життя </a:t>
            </a:r>
            <a:r>
              <a:rPr lang="ru-RU" sz="3200" b="1" dirty="0" err="1"/>
              <a:t>поділяють</a:t>
            </a:r>
            <a:r>
              <a:rPr lang="ru-RU" sz="3200" b="1" dirty="0"/>
              <a:t> на </a:t>
            </a:r>
            <a:r>
              <a:rPr lang="ru-RU" sz="3200" b="1" dirty="0" err="1"/>
              <a:t>природні</a:t>
            </a:r>
            <a:r>
              <a:rPr lang="ru-RU" sz="3200" b="1" dirty="0"/>
              <a:t> (здорові) та </a:t>
            </a:r>
            <a:r>
              <a:rPr lang="ru-RU" sz="3200" b="1" dirty="0" err="1"/>
              <a:t>нездорові</a:t>
            </a:r>
            <a:r>
              <a:rPr lang="ru-RU" sz="3200" b="1" dirty="0"/>
              <a:t> (</a:t>
            </a:r>
            <a:r>
              <a:rPr lang="ru-RU" sz="3200" b="1" dirty="0" err="1"/>
              <a:t>шкідливі</a:t>
            </a:r>
            <a:r>
              <a:rPr lang="ru-RU" sz="3200" b="1" dirty="0"/>
              <a:t> </a:t>
            </a:r>
            <a:r>
              <a:rPr lang="ru-RU" sz="3200" b="1" dirty="0" err="1"/>
              <a:t>звички</a:t>
            </a:r>
            <a:r>
              <a:rPr lang="ru-RU" sz="3200" b="1" dirty="0"/>
              <a:t>)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275611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841244" y="1323388"/>
            <a:ext cx="8452694" cy="66916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Обери смайл, яким визначиш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886530" y="4611011"/>
            <a:ext cx="2502086" cy="11904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Відчуваю задоволення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650320"/>
            <a:ext cx="2230119" cy="11237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622984"/>
            <a:ext cx="2371794" cy="11784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7" y="2241049"/>
            <a:ext cx="2716342" cy="210633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294" y="2241048"/>
            <a:ext cx="2472205" cy="210633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31361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19" y="2292507"/>
            <a:ext cx="2104474" cy="210633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650320"/>
            <a:ext cx="2371794" cy="11784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21656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69B8F106-52D3-4E2F-A595-3B4F8D378452}"/>
              </a:ext>
            </a:extLst>
          </p:cNvPr>
          <p:cNvSpPr/>
          <p:nvPr/>
        </p:nvSpPr>
        <p:spPr>
          <a:xfrm>
            <a:off x="907455" y="1341562"/>
            <a:ext cx="7161678" cy="34718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</a:t>
            </a:r>
            <a:r>
              <a:rPr lang="ru-RU" sz="2800" b="1" dirty="0" err="1">
                <a:solidFill>
                  <a:schemeClr val="bg1"/>
                </a:solidFill>
              </a:rPr>
              <a:t>сонце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привітне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небо </a:t>
            </a:r>
            <a:r>
              <a:rPr lang="ru-RU" sz="2800" b="1" dirty="0" err="1">
                <a:solidFill>
                  <a:schemeClr val="bg1"/>
                </a:solidFill>
              </a:rPr>
              <a:t>блакитне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в </a:t>
            </a:r>
            <a:r>
              <a:rPr lang="ru-RU" sz="2800" b="1" dirty="0" err="1">
                <a:solidFill>
                  <a:schemeClr val="bg1"/>
                </a:solidFill>
              </a:rPr>
              <a:t>небі</a:t>
            </a:r>
            <a:r>
              <a:rPr lang="ru-RU" sz="2800" b="1" dirty="0">
                <a:solidFill>
                  <a:schemeClr val="bg1"/>
                </a:solidFill>
              </a:rPr>
              <a:t> пташки!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</a:t>
            </a:r>
            <a:r>
              <a:rPr lang="ru-RU" sz="2800" b="1" dirty="0" err="1">
                <a:solidFill>
                  <a:schemeClr val="bg1"/>
                </a:solidFill>
              </a:rPr>
              <a:t>зелені</a:t>
            </a:r>
            <a:r>
              <a:rPr lang="ru-RU" sz="2800" b="1" dirty="0">
                <a:solidFill>
                  <a:schemeClr val="bg1"/>
                </a:solidFill>
              </a:rPr>
              <a:t> дубки!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люди </a:t>
            </a:r>
            <a:r>
              <a:rPr lang="ru-RU" sz="2800" b="1" dirty="0" err="1">
                <a:solidFill>
                  <a:schemeClr val="bg1"/>
                </a:solidFill>
              </a:rPr>
              <a:t>привітні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всім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бажаю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щоб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посмішки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квітли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9592" y="494644"/>
            <a:ext cx="10367408" cy="6308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«Сонечко»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17D3D59-0B0E-4E15-BDFE-F3020735D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9"/>
          <a:stretch/>
        </p:blipFill>
        <p:spPr>
          <a:xfrm>
            <a:off x="8180263" y="1312812"/>
            <a:ext cx="2953518" cy="226060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5" y="2528143"/>
            <a:ext cx="2386366" cy="238847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Ідеї на тему «Сонечко і хмарки» (43) | сонечко, малюнки, веселк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882" y="3844806"/>
            <a:ext cx="2535078" cy="253731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5966" r="5264" b="6684"/>
          <a:stretch/>
        </p:blipFill>
        <p:spPr bwMode="auto">
          <a:xfrm>
            <a:off x="8069133" y="3722379"/>
            <a:ext cx="1983337" cy="2400573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" r="7734" b="9290"/>
          <a:stretch/>
        </p:blipFill>
        <p:spPr bwMode="auto">
          <a:xfrm>
            <a:off x="5551767" y="2556309"/>
            <a:ext cx="2286934" cy="233214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11824" y="1348700"/>
            <a:ext cx="6550248" cy="963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Яке сонечко очікувань ти вибираєш сьогодні на урок?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7415" y="4916616"/>
            <a:ext cx="1612335" cy="94312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Цікаві знання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927428" y="3701675"/>
            <a:ext cx="1731093" cy="94312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Нові вміння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47304" y="4916616"/>
            <a:ext cx="2191397" cy="94312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Приємне спілкування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35587" y="2901680"/>
            <a:ext cx="2051668" cy="94312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Чекаю на допомогу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52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1034" y="482549"/>
            <a:ext cx="10447581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362" y="2738177"/>
            <a:ext cx="3120040" cy="733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262" y="3554033"/>
            <a:ext cx="3230139" cy="6985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262" y="4367846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5758" y="2716741"/>
            <a:ext cx="3904003" cy="310297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262" y="5208522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42" y="2554369"/>
            <a:ext cx="4157819" cy="352105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65542" y="2665002"/>
            <a:ext cx="2965804" cy="555127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65542" y="4106991"/>
            <a:ext cx="2965805" cy="9031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1511" y="3293874"/>
            <a:ext cx="2979836" cy="7701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65542" y="5066571"/>
            <a:ext cx="2965805" cy="9464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4845" y="1284449"/>
            <a:ext cx="804412" cy="81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3793" y="1320734"/>
            <a:ext cx="1339207" cy="7279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68379" y="1284057"/>
            <a:ext cx="1339207" cy="7279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26744" y="1284449"/>
            <a:ext cx="1388580" cy="8143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0746" y="1277503"/>
            <a:ext cx="1174693" cy="8143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55439" y="1084764"/>
            <a:ext cx="1420204" cy="1218017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182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8593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504528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Картинки до тестів\!!! Учні\81ef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73" y="2138182"/>
            <a:ext cx="2725790" cy="181605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39218" y="415613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</a:t>
            </a:r>
          </a:p>
        </p:txBody>
      </p:sp>
      <p:pic>
        <p:nvPicPr>
          <p:cNvPr id="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75" y="1434354"/>
            <a:ext cx="2733595" cy="4083672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436668" y="1848327"/>
            <a:ext cx="146649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Довкілля</a:t>
            </a:r>
            <a:endParaRPr lang="ru-RU" sz="24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34909" y="5302002"/>
            <a:ext cx="6264696" cy="919401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ми дізнаємося про 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матеріальні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й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духовні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потреби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людини.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5733" y="1205207"/>
            <a:ext cx="7080514" cy="578882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Від яких чинників залежить твоє здоров’я?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5733" y="1845618"/>
            <a:ext cx="231160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/>
              <a:t>Спосіб життя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65221" y="2444061"/>
            <a:ext cx="1880665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/>
              <a:t>Позитивне ставлення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694" y="3513902"/>
            <a:ext cx="6217410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Що </a:t>
            </a:r>
            <a:r>
              <a:rPr lang="ru-RU" sz="2400" b="1" dirty="0" err="1"/>
              <a:t>таке</a:t>
            </a:r>
            <a:r>
              <a:rPr lang="ru-RU" sz="2400" b="1" dirty="0"/>
              <a:t> здоровий </a:t>
            </a:r>
            <a:r>
              <a:rPr lang="ru-RU" sz="2400" b="1" dirty="0" err="1"/>
              <a:t>спосіб</a:t>
            </a:r>
            <a:r>
              <a:rPr lang="ru-RU" sz="2400" b="1" dirty="0"/>
              <a:t> життя? </a:t>
            </a:r>
          </a:p>
          <a:p>
            <a:pPr algn="ctr"/>
            <a:r>
              <a:rPr lang="ru-RU" sz="2400" b="1" dirty="0" smtClean="0"/>
              <a:t>Що </a:t>
            </a:r>
            <a:r>
              <a:rPr lang="ru-RU" sz="2400" b="1" dirty="0" err="1"/>
              <a:t>таке</a:t>
            </a:r>
            <a:r>
              <a:rPr lang="ru-RU" sz="2400" b="1" dirty="0"/>
              <a:t> </a:t>
            </a:r>
            <a:r>
              <a:rPr lang="ru-RU" sz="2400" b="1" dirty="0" err="1"/>
              <a:t>спадковість</a:t>
            </a:r>
            <a:r>
              <a:rPr lang="ru-RU" sz="2400" b="1" dirty="0"/>
              <a:t>? </a:t>
            </a:r>
            <a:r>
              <a:rPr lang="ru-RU" sz="2400" b="1" dirty="0" smtClean="0"/>
              <a:t>Яка </a:t>
            </a:r>
            <a:r>
              <a:rPr lang="ru-RU" sz="2400" b="1" dirty="0"/>
              <a:t>роль </a:t>
            </a:r>
            <a:r>
              <a:rPr lang="ru-RU" sz="2400" b="1" dirty="0" err="1"/>
              <a:t>медичного</a:t>
            </a:r>
            <a:r>
              <a:rPr lang="ru-RU" sz="2400" b="1" dirty="0"/>
              <a:t> </a:t>
            </a:r>
            <a:r>
              <a:rPr lang="ru-RU" sz="2400" b="1" dirty="0" err="1"/>
              <a:t>обслуговування</a:t>
            </a:r>
            <a:r>
              <a:rPr lang="ru-RU" sz="2400" b="1" dirty="0"/>
              <a:t>? Як </a:t>
            </a:r>
            <a:r>
              <a:rPr lang="ru-RU" sz="2400" b="1" dirty="0" err="1"/>
              <a:t>впливає</a:t>
            </a:r>
            <a:r>
              <a:rPr lang="ru-RU" sz="2400" b="1" dirty="0"/>
              <a:t> </a:t>
            </a:r>
            <a:r>
              <a:rPr lang="ru-RU" sz="2400" b="1" dirty="0" err="1"/>
              <a:t>навколишнє</a:t>
            </a:r>
            <a:r>
              <a:rPr lang="ru-RU" sz="2400" b="1" dirty="0"/>
              <a:t> </a:t>
            </a:r>
            <a:r>
              <a:rPr lang="ru-RU" sz="2400" b="1" dirty="0" err="1"/>
              <a:t>середовище</a:t>
            </a:r>
            <a:r>
              <a:rPr lang="ru-RU" sz="2400" b="1" dirty="0"/>
              <a:t> на здоров’я людини?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11911" y="1882794"/>
            <a:ext cx="2057210" cy="51077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Спадковість</a:t>
            </a:r>
            <a:endParaRPr lang="ru-RU" sz="2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67495" y="2444061"/>
            <a:ext cx="2412268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/>
              <a:t>Медичне </a:t>
            </a:r>
            <a:r>
              <a:rPr lang="uk-UA" sz="2400" b="1" dirty="0" smtClean="0"/>
              <a:t>обслуговування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298652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3" grpId="0" animBg="1"/>
      <p:bldP spid="9" grpId="0" animBg="1"/>
      <p:bldP spid="11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1321567"/>
            <a:ext cx="4536504" cy="39604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До </a:t>
            </a:r>
            <a:r>
              <a:rPr lang="ru-RU" sz="3200" b="1" dirty="0" err="1"/>
              <a:t>усього</a:t>
            </a:r>
            <a:r>
              <a:rPr lang="ru-RU" sz="3200" b="1" dirty="0"/>
              <a:t> </a:t>
            </a:r>
            <a:r>
              <a:rPr lang="ru-RU" sz="3200" b="1" dirty="0" err="1"/>
              <a:t>береться</a:t>
            </a:r>
            <a:r>
              <a:rPr lang="ru-RU" sz="3200" b="1" dirty="0"/>
              <a:t>, </a:t>
            </a:r>
            <a:endParaRPr lang="ru-RU" sz="3200" b="1" dirty="0" smtClean="0"/>
          </a:p>
          <a:p>
            <a:r>
              <a:rPr lang="ru-RU" sz="3200" b="1" dirty="0" smtClean="0"/>
              <a:t>Все </a:t>
            </a:r>
            <a:r>
              <a:rPr lang="ru-RU" sz="3200" b="1" dirty="0" err="1"/>
              <a:t>встигає</a:t>
            </a:r>
            <a:r>
              <a:rPr lang="ru-RU" sz="3200" b="1" dirty="0"/>
              <a:t> почать, </a:t>
            </a:r>
            <a:endParaRPr lang="ru-RU" sz="3200" b="1" dirty="0" smtClean="0"/>
          </a:p>
          <a:p>
            <a:r>
              <a:rPr lang="ru-RU" sz="3200" b="1" dirty="0" smtClean="0"/>
              <a:t>Та </a:t>
            </a:r>
            <a:r>
              <a:rPr lang="ru-RU" sz="3200" b="1" dirty="0"/>
              <a:t>йому не </a:t>
            </a:r>
            <a:r>
              <a:rPr lang="ru-RU" sz="3200" b="1" dirty="0" err="1"/>
              <a:t>вдається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r>
              <a:rPr lang="ru-RU" sz="3200" b="1" dirty="0" err="1" smtClean="0"/>
              <a:t>Розпочате</a:t>
            </a:r>
            <a:r>
              <a:rPr lang="ru-RU" sz="3200" b="1" dirty="0" smtClean="0"/>
              <a:t> </a:t>
            </a:r>
            <a:r>
              <a:rPr lang="ru-RU" sz="3200" b="1" dirty="0" err="1"/>
              <a:t>кінчать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/>
              <a:t>Мов </a:t>
            </a:r>
            <a:r>
              <a:rPr lang="ru-RU" sz="3200" b="1" dirty="0" err="1"/>
              <a:t>сірник</a:t>
            </a:r>
            <a:r>
              <a:rPr lang="ru-RU" sz="3200" b="1" dirty="0"/>
              <a:t>, </a:t>
            </a:r>
            <a:r>
              <a:rPr lang="ru-RU" sz="3200" b="1" dirty="0" err="1"/>
              <a:t>загориться</a:t>
            </a:r>
            <a:r>
              <a:rPr lang="ru-RU" sz="3200" b="1" dirty="0"/>
              <a:t>, </a:t>
            </a:r>
            <a:endParaRPr lang="ru-RU" sz="3200" b="1" dirty="0" smtClean="0"/>
          </a:p>
          <a:p>
            <a:r>
              <a:rPr lang="ru-RU" sz="3200" b="1" dirty="0" smtClean="0"/>
              <a:t>Як </a:t>
            </a:r>
            <a:r>
              <a:rPr lang="ru-RU" sz="3200" b="1" dirty="0" err="1"/>
              <a:t>почне</a:t>
            </a:r>
            <a:r>
              <a:rPr lang="ru-RU" sz="3200" b="1" dirty="0"/>
              <a:t> </a:t>
            </a:r>
            <a:r>
              <a:rPr lang="ru-RU" sz="3200" b="1" dirty="0" err="1"/>
              <a:t>щось</a:t>
            </a:r>
            <a:r>
              <a:rPr lang="ru-RU" sz="3200" b="1" dirty="0"/>
              <a:t> </a:t>
            </a:r>
            <a:r>
              <a:rPr lang="ru-RU" sz="3200" b="1" dirty="0" err="1"/>
              <a:t>робить</a:t>
            </a:r>
            <a:r>
              <a:rPr lang="ru-RU" sz="3200" b="1" dirty="0"/>
              <a:t>; </a:t>
            </a:r>
            <a:endParaRPr lang="ru-RU" sz="3200" b="1" dirty="0" smtClean="0"/>
          </a:p>
          <a:p>
            <a:r>
              <a:rPr lang="ru-RU" sz="3200" b="1" dirty="0" err="1" smtClean="0"/>
              <a:t>Поспіша</a:t>
            </a:r>
            <a:r>
              <a:rPr lang="ru-RU" sz="3200" b="1" dirty="0"/>
              <a:t>, </a:t>
            </a:r>
            <a:r>
              <a:rPr lang="ru-RU" sz="3200" b="1" dirty="0" err="1"/>
              <a:t>метушиться</a:t>
            </a:r>
            <a:r>
              <a:rPr lang="ru-RU" sz="3200" b="1" dirty="0"/>
              <a:t>, </a:t>
            </a:r>
            <a:r>
              <a:rPr lang="ru-RU" sz="3200" b="1" dirty="0" err="1"/>
              <a:t>Гарячиться</a:t>
            </a:r>
            <a:r>
              <a:rPr lang="ru-RU" sz="3200" b="1" dirty="0"/>
              <a:t>, </a:t>
            </a:r>
            <a:r>
              <a:rPr lang="ru-RU" sz="3200" b="1" dirty="0" err="1" smtClean="0"/>
              <a:t>кричить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690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Послухай вірш Грицька Бойка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0023" y="1341562"/>
            <a:ext cx="4248472" cy="39604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Потім враз — </a:t>
            </a:r>
            <a:r>
              <a:rPr lang="ru-RU" sz="3200" b="1" dirty="0" err="1"/>
              <a:t>охололо</a:t>
            </a:r>
            <a:r>
              <a:rPr lang="ru-RU" sz="3200" b="1" dirty="0"/>
              <a:t>, </a:t>
            </a:r>
            <a:r>
              <a:rPr lang="ru-RU" sz="3200" b="1" dirty="0" err="1"/>
              <a:t>Присмиріло</a:t>
            </a:r>
            <a:r>
              <a:rPr lang="ru-RU" sz="3200" b="1" dirty="0"/>
              <a:t> </a:t>
            </a:r>
            <a:r>
              <a:rPr lang="ru-RU" sz="3200" b="1" dirty="0" err="1"/>
              <a:t>хлопча</a:t>
            </a:r>
            <a:r>
              <a:rPr lang="ru-RU" sz="3200" b="1" dirty="0"/>
              <a:t>, </a:t>
            </a:r>
            <a:endParaRPr lang="ru-RU" sz="3200" b="1" dirty="0" smtClean="0"/>
          </a:p>
          <a:p>
            <a:r>
              <a:rPr lang="ru-RU" sz="3200" b="1" dirty="0" smtClean="0"/>
              <a:t>Стало </a:t>
            </a:r>
            <a:r>
              <a:rPr lang="ru-RU" sz="3200" b="1" dirty="0" err="1"/>
              <a:t>тихе</a:t>
            </a:r>
            <a:r>
              <a:rPr lang="ru-RU" sz="3200" b="1" dirty="0"/>
              <a:t> і </a:t>
            </a:r>
            <a:r>
              <a:rPr lang="ru-RU" sz="3200" b="1" dirty="0" err="1"/>
              <a:t>кволе</a:t>
            </a:r>
            <a:r>
              <a:rPr lang="ru-RU" sz="3200" b="1" dirty="0"/>
              <a:t>, </a:t>
            </a:r>
            <a:endParaRPr lang="ru-RU" sz="3200" b="1" dirty="0" smtClean="0"/>
          </a:p>
          <a:p>
            <a:r>
              <a:rPr lang="ru-RU" sz="3200" b="1" dirty="0" smtClean="0"/>
              <a:t>Наче </a:t>
            </a:r>
            <a:r>
              <a:rPr lang="ru-RU" sz="3200" b="1" dirty="0" err="1"/>
              <a:t>мокре</a:t>
            </a:r>
            <a:r>
              <a:rPr lang="ru-RU" sz="3200" b="1" dirty="0"/>
              <a:t> </a:t>
            </a:r>
            <a:r>
              <a:rPr lang="ru-RU" sz="3200" b="1" dirty="0" err="1"/>
              <a:t>курча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/>
              <a:t>Де </a:t>
            </a:r>
            <a:r>
              <a:rPr lang="ru-RU" sz="3200" b="1" dirty="0" err="1"/>
              <a:t>одразу</a:t>
            </a:r>
            <a:r>
              <a:rPr lang="ru-RU" sz="3200" b="1" dirty="0"/>
              <a:t> й </a:t>
            </a:r>
            <a:r>
              <a:rPr lang="ru-RU" sz="3200" b="1" dirty="0" err="1"/>
              <a:t>подівся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r>
              <a:rPr lang="ru-RU" sz="3200" b="1" dirty="0" err="1" smtClean="0"/>
              <a:t>Запальний</a:t>
            </a:r>
            <a:r>
              <a:rPr lang="ru-RU" sz="3200" b="1" dirty="0" smtClean="0"/>
              <a:t> </a:t>
            </a:r>
            <a:r>
              <a:rPr lang="ru-RU" sz="3200" b="1" dirty="0"/>
              <a:t>його дух. </a:t>
            </a:r>
            <a:endParaRPr lang="ru-RU" sz="3200" b="1" dirty="0" smtClean="0"/>
          </a:p>
          <a:p>
            <a:r>
              <a:rPr lang="ru-RU" sz="3200" b="1" dirty="0" smtClean="0"/>
              <a:t>Мов </a:t>
            </a:r>
            <a:r>
              <a:rPr lang="ru-RU" sz="3200" b="1" dirty="0" err="1"/>
              <a:t>сірник</a:t>
            </a:r>
            <a:r>
              <a:rPr lang="ru-RU" sz="3200" b="1" dirty="0"/>
              <a:t>, </a:t>
            </a:r>
            <a:r>
              <a:rPr lang="ru-RU" sz="3200" b="1" dirty="0" err="1"/>
              <a:t>загорівся</a:t>
            </a:r>
            <a:r>
              <a:rPr lang="ru-RU" sz="3200" b="1" dirty="0"/>
              <a:t>, </a:t>
            </a:r>
            <a:endParaRPr lang="ru-RU" sz="3200" b="1" dirty="0" smtClean="0"/>
          </a:p>
          <a:p>
            <a:r>
              <a:rPr lang="ru-RU" sz="3200" b="1" dirty="0" smtClean="0"/>
              <a:t>Мов </a:t>
            </a:r>
            <a:r>
              <a:rPr lang="ru-RU" sz="3200" b="1" dirty="0" err="1"/>
              <a:t>сірник</a:t>
            </a:r>
            <a:r>
              <a:rPr lang="ru-RU" sz="3200" b="1" dirty="0"/>
              <a:t>, і потух.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31737" y="5430622"/>
            <a:ext cx="667939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/>
              <a:t>Що б </a:t>
            </a:r>
            <a:r>
              <a:rPr lang="ru-RU" sz="3200" b="1" dirty="0" err="1"/>
              <a:t>ви</a:t>
            </a:r>
            <a:r>
              <a:rPr lang="ru-RU" sz="3200" b="1" dirty="0"/>
              <a:t> </a:t>
            </a:r>
            <a:r>
              <a:rPr lang="ru-RU" sz="3200" b="1" dirty="0" err="1"/>
              <a:t>порадили</a:t>
            </a:r>
            <a:r>
              <a:rPr lang="ru-RU" sz="3200" b="1" dirty="0"/>
              <a:t> цьому хлопчику?</a:t>
            </a:r>
          </a:p>
        </p:txBody>
      </p:sp>
    </p:spTree>
    <p:extLst>
      <p:ext uri="{BB962C8B-B14F-4D97-AF65-F5344CB8AC3E}">
        <p14:creationId xmlns:p14="http://schemas.microsoft.com/office/powerpoint/2010/main" val="23967793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2275" y="1168401"/>
            <a:ext cx="3989917" cy="5288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Які ти маєш потреби? </a:t>
            </a: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877978" y="477466"/>
            <a:ext cx="10269424" cy="690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зображення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17188" y="1168401"/>
            <a:ext cx="5134712" cy="1152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Які з них першочергові для твого здоров’я і життя?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45461" y="1697216"/>
            <a:ext cx="4026731" cy="5213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Які бувають потреби?</a:t>
            </a:r>
          </a:p>
        </p:txBody>
      </p:sp>
      <p:pic>
        <p:nvPicPr>
          <p:cNvPr id="1026" name="Picture 2" descr="D:\3 клас\04 ЯДС\Грущинська\№005 Що тобі необхідно для життя\2025-09-08_1002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68" y="2323266"/>
            <a:ext cx="1035873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296112" y="4952505"/>
            <a:ext cx="3888432" cy="7201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Потреби бувають: </a:t>
            </a:r>
            <a:endParaRPr lang="ru-RU" sz="3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39679" y="5620187"/>
            <a:ext cx="2696092" cy="6417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Матеріальні</a:t>
            </a:r>
            <a:endParaRPr lang="ru-RU" sz="32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84544" y="5534569"/>
            <a:ext cx="2454947" cy="7273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Духовні</a:t>
            </a:r>
            <a:endParaRPr lang="ru-RU" sz="3200" b="1" dirty="0"/>
          </a:p>
        </p:txBody>
      </p:sp>
      <p:sp>
        <p:nvSpPr>
          <p:cNvPr id="16" name="Стрелка вправо 15"/>
          <p:cNvSpPr/>
          <p:nvPr/>
        </p:nvSpPr>
        <p:spPr>
          <a:xfrm rot="9957885">
            <a:off x="3299419" y="5182637"/>
            <a:ext cx="960782" cy="414415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17" name="Стрелка вправо 16"/>
          <p:cNvSpPr/>
          <p:nvPr/>
        </p:nvSpPr>
        <p:spPr>
          <a:xfrm rot="809226">
            <a:off x="8211198" y="5182638"/>
            <a:ext cx="959673" cy="414415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3" name="Прямоугольник 2"/>
          <p:cNvSpPr/>
          <p:nvPr/>
        </p:nvSpPr>
        <p:spPr>
          <a:xfrm>
            <a:off x="691431" y="4411498"/>
            <a:ext cx="10835609" cy="52322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Потреби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— це </a:t>
            </a:r>
            <a:r>
              <a:rPr lang="ru-RU" sz="2800" b="1" dirty="0" err="1">
                <a:solidFill>
                  <a:srgbClr val="FF0000"/>
                </a:solidFill>
              </a:rPr>
              <a:t>необхідність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чомусь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значущому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для життя людини.</a:t>
            </a:r>
          </a:p>
        </p:txBody>
      </p:sp>
    </p:spTree>
    <p:extLst>
      <p:ext uri="{BB962C8B-B14F-4D97-AF65-F5344CB8AC3E}">
        <p14:creationId xmlns:p14="http://schemas.microsoft.com/office/powerpoint/2010/main" val="32414808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46751" y="1373112"/>
            <a:ext cx="4617666" cy="1607577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До </a:t>
            </a:r>
            <a:r>
              <a:rPr lang="ru-RU" sz="3200" b="1" dirty="0" err="1">
                <a:solidFill>
                  <a:srgbClr val="FF0000"/>
                </a:solidFill>
              </a:rPr>
              <a:t>матеріальних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належать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першочергові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потреби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людини в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980130" y="452691"/>
            <a:ext cx="10269424" cy="7466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Що </a:t>
            </a:r>
            <a:r>
              <a:rPr lang="ru-RU" sz="4000" b="1" dirty="0" err="1" smtClean="0"/>
              <a:t>належить</a:t>
            </a:r>
            <a:r>
              <a:rPr lang="ru-RU" sz="4000" b="1" dirty="0" smtClean="0"/>
              <a:t> до потреб?</a:t>
            </a:r>
            <a:endParaRPr lang="uk-UA" sz="4000" b="1" u="sng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79647"/>
            <a:ext cx="1053414" cy="979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1627535" y="3411922"/>
            <a:ext cx="1378222" cy="625649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їжі</a:t>
            </a:r>
            <a:endParaRPr lang="ru-RU" sz="4000" b="1" dirty="0"/>
          </a:p>
        </p:txBody>
      </p:sp>
      <p:sp>
        <p:nvSpPr>
          <p:cNvPr id="15" name="Табличка 14"/>
          <p:cNvSpPr/>
          <p:nvPr/>
        </p:nvSpPr>
        <p:spPr>
          <a:xfrm>
            <a:off x="4348653" y="3724747"/>
            <a:ext cx="1777042" cy="573152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воді</a:t>
            </a:r>
            <a:endParaRPr lang="ru-RU" sz="4000" b="1" dirty="0"/>
          </a:p>
        </p:txBody>
      </p:sp>
      <p:sp>
        <p:nvSpPr>
          <p:cNvPr id="16" name="Табличка 15"/>
          <p:cNvSpPr/>
          <p:nvPr/>
        </p:nvSpPr>
        <p:spPr>
          <a:xfrm>
            <a:off x="6805448" y="1509448"/>
            <a:ext cx="1765042" cy="635573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одязі</a:t>
            </a:r>
            <a:endParaRPr lang="ru-RU" sz="40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569699" y="1845618"/>
            <a:ext cx="1272757" cy="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398833" y="2961604"/>
            <a:ext cx="36004" cy="55087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155927" y="3000664"/>
            <a:ext cx="1" cy="754887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абличка 17"/>
          <p:cNvSpPr/>
          <p:nvPr/>
        </p:nvSpPr>
        <p:spPr>
          <a:xfrm>
            <a:off x="7876183" y="3496344"/>
            <a:ext cx="1765042" cy="572928"/>
          </a:xfrm>
          <a:prstGeom prst="plaqu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житлі</a:t>
            </a:r>
            <a:endParaRPr lang="ru-RU" sz="40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564417" y="2781722"/>
            <a:ext cx="2327814" cy="641496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Картинки до тестів\!!!!_Органи чуття\_free_2023-10-05-21-38-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59" y="4136932"/>
            <a:ext cx="2097912" cy="2097912"/>
          </a:xfrm>
          <a:prstGeom prst="plaqu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Што е вода за пиење и како се третира? - Genesis Water Technolog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07" y="4424964"/>
            <a:ext cx="2720133" cy="1809880"/>
          </a:xfrm>
          <a:prstGeom prst="plaqu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В Івано-Франківську діють крамнички безкоштовного одягу. | Збру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717" y="1395209"/>
            <a:ext cx="2712746" cy="1809402"/>
          </a:xfrm>
          <a:prstGeom prst="plaqu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Заняття з економіки,,Потреба у житлі,, - YouTub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3" r="18031"/>
          <a:stretch/>
        </p:blipFill>
        <p:spPr bwMode="auto">
          <a:xfrm>
            <a:off x="7663084" y="4173484"/>
            <a:ext cx="2320006" cy="1974503"/>
          </a:xfrm>
          <a:prstGeom prst="plaqu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407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03316" y="1402141"/>
            <a:ext cx="2840015" cy="63120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Духовні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— це</a:t>
            </a: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980130" y="452691"/>
            <a:ext cx="10269424" cy="7466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Що </a:t>
            </a:r>
            <a:r>
              <a:rPr lang="ru-RU" sz="4000" b="1" dirty="0" err="1" smtClean="0"/>
              <a:t>належить</a:t>
            </a:r>
            <a:r>
              <a:rPr lang="ru-RU" sz="4000" b="1" dirty="0" smtClean="0"/>
              <a:t> до потреб?</a:t>
            </a:r>
            <a:endParaRPr lang="uk-UA" sz="4000" b="1" u="sng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79647"/>
            <a:ext cx="1053414" cy="979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1939" y="4489357"/>
            <a:ext cx="3283638" cy="153233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Ти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певно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можеш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продовжити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цей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перелік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3" name="Табличка 22"/>
          <p:cNvSpPr/>
          <p:nvPr/>
        </p:nvSpPr>
        <p:spPr>
          <a:xfrm>
            <a:off x="1044750" y="1378511"/>
            <a:ext cx="2400202" cy="1033220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прагнення</a:t>
            </a:r>
            <a:r>
              <a:rPr lang="ru-RU" sz="3200" b="1" dirty="0"/>
              <a:t> </a:t>
            </a:r>
            <a:r>
              <a:rPr lang="ru-RU" sz="3200" b="1" dirty="0" err="1"/>
              <a:t>дружби</a:t>
            </a:r>
            <a:endParaRPr lang="ru-RU" sz="3200" b="1" dirty="0"/>
          </a:p>
        </p:txBody>
      </p:sp>
      <p:sp>
        <p:nvSpPr>
          <p:cNvPr id="24" name="Табличка 23"/>
          <p:cNvSpPr/>
          <p:nvPr/>
        </p:nvSpPr>
        <p:spPr>
          <a:xfrm>
            <a:off x="7794357" y="1431169"/>
            <a:ext cx="3739296" cy="573152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взаєморозуміння</a:t>
            </a:r>
            <a:endParaRPr lang="ru-RU" sz="3200" b="1" dirty="0"/>
          </a:p>
        </p:txBody>
      </p:sp>
      <p:sp>
        <p:nvSpPr>
          <p:cNvPr id="25" name="Табличка 24"/>
          <p:cNvSpPr/>
          <p:nvPr/>
        </p:nvSpPr>
        <p:spPr>
          <a:xfrm>
            <a:off x="2050204" y="2608689"/>
            <a:ext cx="2102536" cy="1042996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любові</a:t>
            </a:r>
            <a:r>
              <a:rPr lang="ru-RU" sz="3200" b="1" dirty="0"/>
              <a:t>, </a:t>
            </a:r>
            <a:r>
              <a:rPr lang="ru-RU" sz="3200" b="1" dirty="0" err="1"/>
              <a:t>поваги</a:t>
            </a:r>
            <a:endParaRPr lang="ru-RU" sz="3200" b="1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3850281" y="2055617"/>
            <a:ext cx="604918" cy="52475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409956" y="1695807"/>
            <a:ext cx="793360" cy="2193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24" idx="1"/>
          </p:cNvCxnSpPr>
          <p:nvPr/>
        </p:nvCxnSpPr>
        <p:spPr>
          <a:xfrm>
            <a:off x="7085721" y="1717745"/>
            <a:ext cx="708636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абличка 28"/>
          <p:cNvSpPr/>
          <p:nvPr/>
        </p:nvSpPr>
        <p:spPr>
          <a:xfrm>
            <a:off x="7653059" y="2591040"/>
            <a:ext cx="3454969" cy="977010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доброзичливого</a:t>
            </a:r>
            <a:r>
              <a:rPr lang="ru-RU" sz="3200" b="1" dirty="0"/>
              <a:t> спілкування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6592907" y="2055617"/>
            <a:ext cx="1201450" cy="587269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Табличка 37"/>
          <p:cNvSpPr/>
          <p:nvPr/>
        </p:nvSpPr>
        <p:spPr>
          <a:xfrm>
            <a:off x="4739563" y="3213770"/>
            <a:ext cx="2550444" cy="1034491"/>
          </a:xfrm>
          <a:prstGeom prst="plaqu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пізнання світу й себе</a:t>
            </a:r>
          </a:p>
        </p:txBody>
      </p:sp>
      <p:cxnSp>
        <p:nvCxnSpPr>
          <p:cNvPr id="39" name="Прямая со стрелкой 38"/>
          <p:cNvCxnSpPr>
            <a:endCxn id="38" idx="0"/>
          </p:cNvCxnSpPr>
          <p:nvPr/>
        </p:nvCxnSpPr>
        <p:spPr>
          <a:xfrm>
            <a:off x="5779241" y="2072003"/>
            <a:ext cx="235544" cy="1141767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Табличка 39"/>
          <p:cNvSpPr/>
          <p:nvPr/>
        </p:nvSpPr>
        <p:spPr>
          <a:xfrm>
            <a:off x="980131" y="4153343"/>
            <a:ext cx="3930560" cy="1726304"/>
          </a:xfrm>
          <a:prstGeom prst="plaqu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захоплення</a:t>
            </a:r>
            <a:r>
              <a:rPr lang="ru-RU" sz="3200" b="1" dirty="0"/>
              <a:t> красою природи та мистецтвом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4209358" y="2055381"/>
            <a:ext cx="1060410" cy="210831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Табличка 41"/>
          <p:cNvSpPr/>
          <p:nvPr/>
        </p:nvSpPr>
        <p:spPr>
          <a:xfrm>
            <a:off x="8468295" y="4177432"/>
            <a:ext cx="2619458" cy="1517393"/>
          </a:xfrm>
          <a:prstGeom prst="plaqu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читання </a:t>
            </a:r>
            <a:r>
              <a:rPr lang="ru-RU" sz="3200" b="1" dirty="0" err="1"/>
              <a:t>цікавих</a:t>
            </a:r>
            <a:r>
              <a:rPr lang="ru-RU" sz="3200" b="1" dirty="0"/>
              <a:t> </a:t>
            </a:r>
            <a:r>
              <a:rPr lang="ru-RU" sz="3200" b="1" dirty="0" err="1"/>
              <a:t>книжок</a:t>
            </a:r>
            <a:endParaRPr lang="ru-RU" sz="3200" b="1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6114842" y="2055381"/>
            <a:ext cx="2353453" cy="2382525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480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25" grpId="0" animBg="1"/>
      <p:bldP spid="29" grpId="0" animBg="1"/>
      <p:bldP spid="38" grpId="0" animBg="1"/>
      <p:bldP spid="40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46751" y="1373112"/>
            <a:ext cx="3057048" cy="2416722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природні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тобто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здорові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Задоволення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природних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потреб: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980130" y="452691"/>
            <a:ext cx="10269424" cy="7466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Людські</a:t>
            </a:r>
            <a:r>
              <a:rPr lang="ru-RU" sz="4000" b="1" dirty="0">
                <a:solidFill>
                  <a:schemeClr val="bg1"/>
                </a:solidFill>
              </a:rPr>
              <a:t> потреби </a:t>
            </a:r>
            <a:r>
              <a:rPr lang="ru-RU" sz="4000" b="1" dirty="0" err="1">
                <a:solidFill>
                  <a:schemeClr val="bg1"/>
                </a:solidFill>
              </a:rPr>
              <a:t>поділяють</a:t>
            </a:r>
            <a:r>
              <a:rPr lang="ru-RU" sz="4000" b="1" dirty="0">
                <a:solidFill>
                  <a:schemeClr val="bg1"/>
                </a:solidFill>
              </a:rPr>
              <a:t> також </a:t>
            </a:r>
            <a:r>
              <a:rPr lang="ru-RU" sz="4000" b="1" dirty="0" smtClean="0">
                <a:solidFill>
                  <a:schemeClr val="bg1"/>
                </a:solidFill>
              </a:rPr>
              <a:t>на:</a:t>
            </a:r>
            <a:endParaRPr lang="uk-UA" sz="4000" b="1" u="sng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79647"/>
            <a:ext cx="1053414" cy="979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4744368" y="1367555"/>
            <a:ext cx="3795935" cy="526793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зміцнює</a:t>
            </a:r>
            <a:r>
              <a:rPr lang="ru-RU" sz="3200" b="1" dirty="0"/>
              <a:t> здоров’я</a:t>
            </a:r>
          </a:p>
        </p:txBody>
      </p:sp>
      <p:sp>
        <p:nvSpPr>
          <p:cNvPr id="15" name="Табличка 14"/>
          <p:cNvSpPr/>
          <p:nvPr/>
        </p:nvSpPr>
        <p:spPr>
          <a:xfrm>
            <a:off x="4939903" y="2033771"/>
            <a:ext cx="3816505" cy="647801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сприяє </a:t>
            </a:r>
            <a:r>
              <a:rPr lang="ru-RU" sz="3200" b="1" dirty="0" err="1" smtClean="0"/>
              <a:t>розвиткові</a:t>
            </a:r>
            <a:endParaRPr lang="ru-RU" sz="3200" b="1" dirty="0"/>
          </a:p>
        </p:txBody>
      </p:sp>
      <p:sp>
        <p:nvSpPr>
          <p:cNvPr id="16" name="Табличка 15"/>
          <p:cNvSpPr/>
          <p:nvPr/>
        </p:nvSpPr>
        <p:spPr>
          <a:xfrm>
            <a:off x="4867895" y="2951935"/>
            <a:ext cx="3960440" cy="693448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дарує</a:t>
            </a:r>
            <a:r>
              <a:rPr lang="ru-RU" sz="3200" b="1" dirty="0"/>
              <a:t> </a:t>
            </a:r>
            <a:r>
              <a:rPr lang="ru-RU" sz="3200" b="1" dirty="0" err="1"/>
              <a:t>радість</a:t>
            </a:r>
            <a:r>
              <a:rPr lang="ru-RU" sz="3200" b="1" dirty="0"/>
              <a:t> життя</a:t>
            </a:r>
          </a:p>
        </p:txBody>
      </p:sp>
      <p:cxnSp>
        <p:nvCxnSpPr>
          <p:cNvPr id="5" name="Прямая со стрелкой 4"/>
          <p:cNvCxnSpPr>
            <a:endCxn id="16" idx="1"/>
          </p:cNvCxnSpPr>
          <p:nvPr/>
        </p:nvCxnSpPr>
        <p:spPr>
          <a:xfrm>
            <a:off x="4003799" y="3125203"/>
            <a:ext cx="864096" cy="17345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003799" y="1758285"/>
            <a:ext cx="693366" cy="13606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974148" y="2505888"/>
            <a:ext cx="1037763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Скругленный прямоугольник 3081"/>
          <p:cNvSpPr/>
          <p:nvPr/>
        </p:nvSpPr>
        <p:spPr>
          <a:xfrm>
            <a:off x="980130" y="3933850"/>
            <a:ext cx="6089650" cy="228147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Проте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є і </a:t>
            </a:r>
            <a:r>
              <a:rPr lang="ru-RU" sz="3200" b="1" dirty="0" err="1">
                <a:solidFill>
                  <a:srgbClr val="FF0000"/>
                </a:solidFill>
              </a:rPr>
              <a:t>нездорові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потреби, до яких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належать </a:t>
            </a:r>
            <a:r>
              <a:rPr lang="ru-RU" sz="3200" b="1" dirty="0" err="1">
                <a:solidFill>
                  <a:srgbClr val="FF0000"/>
                </a:solidFill>
              </a:rPr>
              <a:t>шкідливі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звички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ru-RU" sz="3200" b="1" dirty="0" err="1">
                <a:solidFill>
                  <a:srgbClr val="FF0000"/>
                </a:solidFill>
              </a:rPr>
              <a:t>лінощі</a:t>
            </a:r>
            <a:r>
              <a:rPr lang="ru-RU" sz="3200" b="1" dirty="0">
                <a:solidFill>
                  <a:srgbClr val="FF0000"/>
                </a:solidFill>
              </a:rPr>
              <a:t>,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що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заподіюють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людині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багато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шкоди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14" name="Picture 3" descr="D:\Картинки до тестів\!!!!_Органи чуття\_free_2023-10-05-21-45-4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590" y="1393443"/>
            <a:ext cx="2251940" cy="225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7388175" y="3933850"/>
            <a:ext cx="3612885" cy="22814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Коло </a:t>
            </a:r>
            <a:r>
              <a:rPr lang="ru-RU" sz="3200" b="1" dirty="0">
                <a:solidFill>
                  <a:schemeClr val="bg1"/>
                </a:solidFill>
              </a:rPr>
              <a:t>потреб людини </a:t>
            </a:r>
            <a:r>
              <a:rPr lang="ru-RU" sz="3200" b="1" dirty="0" err="1">
                <a:solidFill>
                  <a:schemeClr val="bg1"/>
                </a:solidFill>
              </a:rPr>
              <a:t>свідчить</a:t>
            </a:r>
            <a:r>
              <a:rPr lang="ru-RU" sz="3200" b="1" dirty="0">
                <a:solidFill>
                  <a:schemeClr val="bg1"/>
                </a:solidFill>
              </a:rPr>
              <a:t> про її характер і рівень розвитку</a:t>
            </a:r>
          </a:p>
        </p:txBody>
      </p:sp>
    </p:spTree>
    <p:extLst>
      <p:ext uri="{BB962C8B-B14F-4D97-AF65-F5344CB8AC3E}">
        <p14:creationId xmlns:p14="http://schemas.microsoft.com/office/powerpoint/2010/main" val="13472578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3082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739</Words>
  <Application>Microsoft Office PowerPoint</Application>
  <PresentationFormat>Произвольный</PresentationFormat>
  <Paragraphs>165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66</cp:revision>
  <dcterms:created xsi:type="dcterms:W3CDTF">2025-08-27T14:01:18Z</dcterms:created>
  <dcterms:modified xsi:type="dcterms:W3CDTF">2025-09-10T06:13:09Z</dcterms:modified>
</cp:coreProperties>
</file>