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7" r:id="rId2"/>
    <p:sldId id="304" r:id="rId3"/>
    <p:sldId id="259" r:id="rId4"/>
    <p:sldId id="282" r:id="rId5"/>
    <p:sldId id="308" r:id="rId6"/>
    <p:sldId id="283" r:id="rId7"/>
    <p:sldId id="286" r:id="rId8"/>
    <p:sldId id="313" r:id="rId9"/>
    <p:sldId id="317" r:id="rId10"/>
    <p:sldId id="316" r:id="rId11"/>
    <p:sldId id="318" r:id="rId12"/>
    <p:sldId id="319" r:id="rId13"/>
    <p:sldId id="303" r:id="rId14"/>
    <p:sldId id="310" r:id="rId15"/>
    <p:sldId id="299" r:id="rId16"/>
    <p:sldId id="320" r:id="rId17"/>
    <p:sldId id="311" r:id="rId18"/>
    <p:sldId id="302" r:id="rId19"/>
    <p:sldId id="305" r:id="rId20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eg"/><Relationship Id="rId4" Type="http://schemas.openxmlformats.org/officeDocument/2006/relationships/image" Target="../media/image4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gif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81613" y="1053530"/>
            <a:ext cx="8901876" cy="919401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accent3">
                    <a:lumMod val="75000"/>
                  </a:schemeClr>
                </a:solidFill>
              </a:rPr>
              <a:t>Чому людина має працювати?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48215" y="3379096"/>
            <a:ext cx="2706146" cy="1737048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sz="2400" b="1" i="1" dirty="0" smtClean="0">
                <a:solidFill>
                  <a:schemeClr val="accent3">
                    <a:lumMod val="75000"/>
                  </a:schemeClr>
                </a:solidFill>
              </a:rPr>
              <a:t>Людина</a:t>
            </a:r>
            <a:endParaRPr lang="ru-RU" sz="24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Урок 6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6" name="Picture 2" descr="D:\Картинки до тестів\!!!!! Грамотність\Фото000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43191" y="2909482"/>
            <a:ext cx="2692656" cy="2676275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48001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: округлені кути 5">
            <a:extLst>
              <a:ext uri="{FF2B5EF4-FFF2-40B4-BE49-F238E27FC236}">
                <a16:creationId xmlns:a16="http://schemas.microsoft.com/office/drawing/2014/main" xmlns="" id="{777EACF5-D1D7-4258-B699-DC9A29E6CE9C}"/>
              </a:ext>
            </a:extLst>
          </p:cNvPr>
          <p:cNvSpPr/>
          <p:nvPr/>
        </p:nvSpPr>
        <p:spPr>
          <a:xfrm>
            <a:off x="877978" y="477466"/>
            <a:ext cx="10269424" cy="6905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Тлумачний словник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63439" y="1341562"/>
            <a:ext cx="6768752" cy="172819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/>
              <a:t>Праця</a:t>
            </a:r>
            <a:r>
              <a:rPr lang="ru-RU" sz="3200" b="1" dirty="0"/>
              <a:t> — це діяльність людини, у процесі </a:t>
            </a:r>
            <a:r>
              <a:rPr lang="ru-RU" sz="3200" b="1" dirty="0" err="1"/>
              <a:t>якої</a:t>
            </a:r>
            <a:r>
              <a:rPr lang="ru-RU" sz="3200" b="1" dirty="0"/>
              <a:t> вона </a:t>
            </a:r>
            <a:r>
              <a:rPr lang="ru-RU" sz="3200" b="1" dirty="0" err="1"/>
              <a:t>докладає</a:t>
            </a:r>
            <a:r>
              <a:rPr lang="ru-RU" sz="3200" b="1" dirty="0"/>
              <a:t> </a:t>
            </a:r>
            <a:r>
              <a:rPr lang="ru-RU" sz="3200" b="1" dirty="0" err="1"/>
              <a:t>вольові</a:t>
            </a:r>
            <a:r>
              <a:rPr lang="ru-RU" sz="3200" b="1" dirty="0"/>
              <a:t> </a:t>
            </a:r>
            <a:r>
              <a:rPr lang="ru-RU" sz="3200" b="1" dirty="0" err="1"/>
              <a:t>зусилля</a:t>
            </a:r>
            <a:r>
              <a:rPr lang="ru-RU" sz="3200" b="1" dirty="0"/>
              <a:t> для </a:t>
            </a:r>
            <a:r>
              <a:rPr lang="ru-RU" sz="3200" b="1" dirty="0" err="1"/>
              <a:t>досягнення</a:t>
            </a:r>
            <a:r>
              <a:rPr lang="ru-RU" sz="3200" b="1" dirty="0"/>
              <a:t> мети. </a:t>
            </a:r>
            <a:endParaRPr lang="ru-RU" sz="3200" b="1" dirty="0" smtClean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77979" y="3573810"/>
            <a:ext cx="5134712" cy="22814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/>
              <a:t>Будь-яку роботу можна </a:t>
            </a:r>
            <a:r>
              <a:rPr lang="ru-RU" sz="3200" b="1" dirty="0" err="1" smtClean="0"/>
              <a:t>виконувати</a:t>
            </a:r>
            <a:r>
              <a:rPr lang="ru-RU" sz="3200" b="1" dirty="0" smtClean="0"/>
              <a:t> </a:t>
            </a:r>
            <a:r>
              <a:rPr lang="ru-RU" sz="3200" b="1" dirty="0" err="1"/>
              <a:t>творчо</a:t>
            </a:r>
            <a:r>
              <a:rPr lang="ru-RU" sz="3200" b="1" dirty="0"/>
              <a:t>. </a:t>
            </a:r>
            <a:r>
              <a:rPr lang="ru-RU" sz="3200" b="1" dirty="0" err="1"/>
              <a:t>Цінуй</a:t>
            </a:r>
            <a:r>
              <a:rPr lang="ru-RU" sz="3200" b="1" dirty="0"/>
              <a:t> і </a:t>
            </a:r>
            <a:r>
              <a:rPr lang="ru-RU" sz="3200" b="1" dirty="0" err="1"/>
              <a:t>поважай</a:t>
            </a:r>
            <a:r>
              <a:rPr lang="ru-RU" sz="3200" b="1" dirty="0"/>
              <a:t> </a:t>
            </a:r>
            <a:r>
              <a:rPr lang="ru-RU" sz="3200" b="1" dirty="0" err="1"/>
              <a:t>працю</a:t>
            </a:r>
            <a:r>
              <a:rPr lang="ru-RU" sz="3200" b="1" dirty="0"/>
              <a:t> своїх </a:t>
            </a:r>
            <a:r>
              <a:rPr lang="ru-RU" sz="3200" b="1" dirty="0" err="1"/>
              <a:t>батьків</a:t>
            </a:r>
            <a:r>
              <a:rPr lang="ru-RU" sz="3200" b="1" dirty="0"/>
              <a:t> та інших людей.</a:t>
            </a:r>
          </a:p>
        </p:txBody>
      </p:sp>
      <p:pic>
        <p:nvPicPr>
          <p:cNvPr id="2050" name="Picture 2" descr="D:\Картинки до тестів\Учні\Учень старанни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985" y="2061642"/>
            <a:ext cx="5140306" cy="379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79647"/>
            <a:ext cx="1053414" cy="9799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15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38295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9463" y="378538"/>
            <a:ext cx="10081120" cy="6749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>
                <a:solidFill>
                  <a:schemeClr val="bg1"/>
                </a:solidFill>
              </a:rPr>
              <a:t>Довідничок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1063" y="2306947"/>
            <a:ext cx="4884944" cy="17281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/>
              <a:t>Найвища</a:t>
            </a:r>
            <a:r>
              <a:rPr lang="ru-RU" sz="3200" b="1" dirty="0" smtClean="0"/>
              <a:t> </a:t>
            </a:r>
            <a:r>
              <a:rPr lang="ru-RU" sz="3200" b="1" dirty="0" err="1"/>
              <a:t>працездатність</a:t>
            </a:r>
            <a:r>
              <a:rPr lang="ru-RU" sz="3200" b="1" dirty="0"/>
              <a:t> </a:t>
            </a:r>
            <a:r>
              <a:rPr lang="ru-RU" sz="3200" b="1" dirty="0" err="1"/>
              <a:t>спостерігається</a:t>
            </a:r>
            <a:r>
              <a:rPr lang="ru-RU" sz="3200" b="1" dirty="0"/>
              <a:t> в </a:t>
            </a:r>
            <a:r>
              <a:rPr lang="ru-RU" sz="3200" b="1" dirty="0" err="1"/>
              <a:t>ранкові</a:t>
            </a:r>
            <a:r>
              <a:rPr lang="ru-RU" sz="3200" b="1" dirty="0"/>
              <a:t> та </a:t>
            </a:r>
            <a:r>
              <a:rPr lang="ru-RU" sz="3200" b="1" dirty="0" err="1"/>
              <a:t>денні</a:t>
            </a:r>
            <a:r>
              <a:rPr lang="ru-RU" sz="3200" b="1" dirty="0"/>
              <a:t> </a:t>
            </a:r>
            <a:r>
              <a:rPr lang="ru-RU" sz="3200" b="1" dirty="0" err="1"/>
              <a:t>години</a:t>
            </a:r>
            <a:r>
              <a:rPr lang="ru-RU" sz="3200" b="1" dirty="0"/>
              <a:t> </a:t>
            </a:r>
            <a:r>
              <a:rPr lang="ru-RU" sz="3200" b="1" dirty="0" smtClean="0"/>
              <a:t>-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61988" y="1197546"/>
            <a:ext cx="5446067" cy="10046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/>
              <a:t>Працездатність</a:t>
            </a:r>
            <a:r>
              <a:rPr lang="ru-RU" sz="3200" b="1" dirty="0"/>
              <a:t> людини змінюється </a:t>
            </a:r>
            <a:r>
              <a:rPr lang="ru-RU" sz="3200" b="1" dirty="0" err="1"/>
              <a:t>протягом</a:t>
            </a:r>
            <a:r>
              <a:rPr lang="ru-RU" sz="3200" b="1" dirty="0"/>
              <a:t> </a:t>
            </a:r>
            <a:r>
              <a:rPr lang="ru-RU" sz="3200" b="1" dirty="0" err="1"/>
              <a:t>доби</a:t>
            </a:r>
            <a:r>
              <a:rPr lang="ru-RU" sz="3200" b="1" dirty="0"/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16668" y="4221882"/>
            <a:ext cx="4067251" cy="15121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/>
              <a:t>Працездатність</a:t>
            </a:r>
            <a:r>
              <a:rPr lang="ru-RU" sz="3200" b="1" dirty="0" smtClean="0"/>
              <a:t> </a:t>
            </a:r>
            <a:r>
              <a:rPr lang="ru-RU" sz="3200" b="1" dirty="0" err="1"/>
              <a:t>дещо</a:t>
            </a:r>
            <a:r>
              <a:rPr lang="ru-RU" sz="3200" b="1" dirty="0"/>
              <a:t> </a:t>
            </a:r>
            <a:r>
              <a:rPr lang="ru-RU" sz="3200" b="1" dirty="0" err="1" smtClean="0"/>
              <a:t>знижується</a:t>
            </a:r>
            <a:r>
              <a:rPr lang="ru-RU" sz="3200" b="1" dirty="0"/>
              <a:t> </a:t>
            </a:r>
            <a:r>
              <a:rPr lang="ru-RU" sz="3200" b="1" dirty="0" smtClean="0"/>
              <a:t>- </a:t>
            </a:r>
            <a:endParaRPr lang="ru-RU" sz="3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876007" y="2306947"/>
            <a:ext cx="2709869" cy="17281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з 8 до 12 та </a:t>
            </a:r>
          </a:p>
          <a:p>
            <a:pPr algn="ctr"/>
            <a:r>
              <a:rPr lang="ru-RU" sz="3200" b="1" dirty="0" smtClean="0"/>
              <a:t>з 14 до 17 </a:t>
            </a:r>
          </a:p>
          <a:p>
            <a:pPr algn="ctr"/>
            <a:r>
              <a:rPr lang="ru-RU" sz="3200" b="1" dirty="0" err="1" smtClean="0"/>
              <a:t>години</a:t>
            </a:r>
            <a:r>
              <a:rPr lang="ru-RU" sz="3200" b="1" dirty="0" smtClean="0"/>
              <a:t>. </a:t>
            </a:r>
            <a:endParaRPr lang="ru-RU" sz="3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27934" y="4166662"/>
            <a:ext cx="5976663" cy="16393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В </a:t>
            </a:r>
            <a:r>
              <a:rPr lang="ru-RU" sz="3200" b="1" dirty="0"/>
              <a:t>період з 12 до 14 </a:t>
            </a:r>
            <a:r>
              <a:rPr lang="ru-RU" sz="3200" b="1" dirty="0" err="1"/>
              <a:t>години</a:t>
            </a:r>
            <a:r>
              <a:rPr lang="ru-RU" sz="3200" b="1" dirty="0"/>
              <a:t>, а також у </a:t>
            </a:r>
            <a:r>
              <a:rPr lang="ru-RU" sz="3200" b="1" dirty="0" err="1"/>
              <a:t>вечірній</a:t>
            </a:r>
            <a:r>
              <a:rPr lang="ru-RU" sz="3200" b="1" dirty="0"/>
              <a:t> час, </a:t>
            </a:r>
            <a:r>
              <a:rPr lang="ru-RU" sz="3200" b="1" dirty="0" smtClean="0"/>
              <a:t>у </a:t>
            </a:r>
            <a:r>
              <a:rPr lang="ru-RU" sz="3200" b="1" dirty="0" err="1"/>
              <a:t>нічний</a:t>
            </a:r>
            <a:r>
              <a:rPr lang="ru-RU" sz="3200" b="1" dirty="0"/>
              <a:t> час </a:t>
            </a:r>
            <a:r>
              <a:rPr lang="ru-RU" sz="3200" b="1" dirty="0" err="1"/>
              <a:t>досягає</a:t>
            </a:r>
            <a:r>
              <a:rPr lang="ru-RU" sz="3200" b="1" dirty="0"/>
              <a:t> свого </a:t>
            </a:r>
            <a:r>
              <a:rPr lang="ru-RU" sz="3200" b="1" dirty="0" err="1"/>
              <a:t>мінімуму</a:t>
            </a:r>
            <a:r>
              <a:rPr lang="ru-RU" sz="3200" b="1" dirty="0"/>
              <a:t>. </a:t>
            </a:r>
          </a:p>
        </p:txBody>
      </p:sp>
      <p:pic>
        <p:nvPicPr>
          <p:cNvPr id="3074" name="Picture 2" descr="D:\Картинки до тестів\Учні\imag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73"/>
          <a:stretch/>
        </p:blipFill>
        <p:spPr bwMode="auto">
          <a:xfrm>
            <a:off x="9044359" y="1197545"/>
            <a:ext cx="1966009" cy="2916000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4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507612"/>
            <a:ext cx="10122176" cy="8339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Досліди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9463" y="1457209"/>
            <a:ext cx="6048672" cy="17457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У </a:t>
            </a:r>
            <a:r>
              <a:rPr lang="ru-RU" sz="3200" b="1" dirty="0" err="1"/>
              <a:t>який</a:t>
            </a:r>
            <a:r>
              <a:rPr lang="ru-RU" sz="3200" b="1" dirty="0"/>
              <a:t> час </a:t>
            </a:r>
            <a:r>
              <a:rPr lang="ru-RU" sz="3200" b="1" dirty="0" err="1"/>
              <a:t>доби</a:t>
            </a:r>
            <a:r>
              <a:rPr lang="ru-RU" sz="3200" b="1" dirty="0"/>
              <a:t> </a:t>
            </a:r>
            <a:r>
              <a:rPr lang="ru-RU" sz="3200" b="1" dirty="0" err="1"/>
              <a:t>ти</a:t>
            </a:r>
            <a:r>
              <a:rPr lang="ru-RU" sz="3200" b="1" dirty="0"/>
              <a:t> </a:t>
            </a:r>
            <a:r>
              <a:rPr lang="ru-RU" sz="3200" b="1" dirty="0" err="1"/>
              <a:t>маєш</a:t>
            </a:r>
            <a:r>
              <a:rPr lang="ru-RU" sz="3200" b="1" dirty="0"/>
              <a:t> </a:t>
            </a:r>
            <a:r>
              <a:rPr lang="ru-RU" sz="3200" b="1" dirty="0" err="1"/>
              <a:t>найвищу</a:t>
            </a:r>
            <a:r>
              <a:rPr lang="ru-RU" sz="3200" b="1" dirty="0"/>
              <a:t> </a:t>
            </a:r>
            <a:r>
              <a:rPr lang="ru-RU" sz="3200" b="1" dirty="0" err="1"/>
              <a:t>працездатність</a:t>
            </a:r>
            <a:r>
              <a:rPr lang="ru-RU" sz="3200" b="1" dirty="0"/>
              <a:t>, а коли </a:t>
            </a:r>
            <a:r>
              <a:rPr lang="ru-RU" sz="3200" b="1" dirty="0" err="1"/>
              <a:t>працездатність</a:t>
            </a:r>
            <a:r>
              <a:rPr lang="ru-RU" sz="3200" b="1" dirty="0"/>
              <a:t> — </a:t>
            </a:r>
            <a:r>
              <a:rPr lang="ru-RU" sz="3200" b="1" dirty="0" err="1"/>
              <a:t>найнижча</a:t>
            </a:r>
            <a:r>
              <a:rPr lang="ru-RU" sz="3200" b="1" dirty="0"/>
              <a:t>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79463" y="3344704"/>
            <a:ext cx="6048672" cy="11652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/>
              <a:t>Що</a:t>
            </a:r>
            <a:r>
              <a:rPr lang="ru-RU" sz="3200" b="1" dirty="0"/>
              <a:t> </a:t>
            </a:r>
            <a:r>
              <a:rPr lang="ru-RU" sz="3200" b="1" dirty="0" err="1"/>
              <a:t>впливає</a:t>
            </a:r>
            <a:r>
              <a:rPr lang="ru-RU" sz="3200" b="1" dirty="0"/>
              <a:t> на твою </a:t>
            </a:r>
            <a:r>
              <a:rPr lang="ru-RU" sz="3200" b="1" dirty="0" err="1"/>
              <a:t>працездатність</a:t>
            </a:r>
            <a:r>
              <a:rPr lang="ru-RU" sz="3200" b="1" dirty="0"/>
              <a:t>?</a:t>
            </a:r>
          </a:p>
        </p:txBody>
      </p:sp>
      <p:pic>
        <p:nvPicPr>
          <p:cNvPr id="4098" name="Picture 2" descr="D:\Картинки до тестів\!!!_Эсмира Настрій\Уставший\_free_2024-01-13-18-19-14_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951" y="1457209"/>
            <a:ext cx="3940696" cy="394069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79647"/>
            <a:ext cx="1053414" cy="9799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15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3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лако 6"/>
          <p:cNvSpPr/>
          <p:nvPr/>
        </p:nvSpPr>
        <p:spPr>
          <a:xfrm>
            <a:off x="6992289" y="2064410"/>
            <a:ext cx="2412110" cy="1233983"/>
          </a:xfrm>
          <a:prstGeom prst="cloud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Танцор</a:t>
            </a:r>
            <a:endParaRPr lang="ru-RU" sz="3200" b="1" dirty="0"/>
          </a:p>
        </p:txBody>
      </p:sp>
      <p:sp>
        <p:nvSpPr>
          <p:cNvPr id="8" name="Облако 7"/>
          <p:cNvSpPr/>
          <p:nvPr/>
        </p:nvSpPr>
        <p:spPr>
          <a:xfrm>
            <a:off x="4291831" y="5283864"/>
            <a:ext cx="3174664" cy="1242274"/>
          </a:xfrm>
          <a:prstGeom prst="cloud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Художник </a:t>
            </a:r>
            <a:endParaRPr lang="ru-RU" sz="3200" b="1" dirty="0"/>
          </a:p>
        </p:txBody>
      </p:sp>
      <p:sp>
        <p:nvSpPr>
          <p:cNvPr id="10" name="Облако 9"/>
          <p:cNvSpPr/>
          <p:nvPr/>
        </p:nvSpPr>
        <p:spPr>
          <a:xfrm>
            <a:off x="4460268" y="1807783"/>
            <a:ext cx="2351843" cy="936104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/>
              <a:t>Співак</a:t>
            </a:r>
            <a:endParaRPr lang="ru-RU" sz="3200" b="1" dirty="0"/>
          </a:p>
        </p:txBody>
      </p:sp>
      <p:sp>
        <p:nvSpPr>
          <p:cNvPr id="11" name="Облако 10"/>
          <p:cNvSpPr/>
          <p:nvPr/>
        </p:nvSpPr>
        <p:spPr>
          <a:xfrm>
            <a:off x="2066541" y="2419463"/>
            <a:ext cx="2739624" cy="1226355"/>
          </a:xfrm>
          <a:prstGeom prst="cloud">
            <a:avLst/>
          </a:prstGeom>
          <a:solidFill>
            <a:srgbClr val="C31D58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Рибалка</a:t>
            </a:r>
            <a:endParaRPr lang="ru-RU" sz="3200" b="1" dirty="0"/>
          </a:p>
        </p:txBody>
      </p:sp>
      <p:sp>
        <p:nvSpPr>
          <p:cNvPr id="12" name="Облако 11"/>
          <p:cNvSpPr/>
          <p:nvPr/>
        </p:nvSpPr>
        <p:spPr>
          <a:xfrm>
            <a:off x="960371" y="3645818"/>
            <a:ext cx="3133073" cy="1256903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/>
              <a:t>Садівник</a:t>
            </a:r>
            <a:endParaRPr lang="ru-RU" sz="3200" b="1" dirty="0"/>
          </a:p>
        </p:txBody>
      </p:sp>
      <p:sp>
        <p:nvSpPr>
          <p:cNvPr id="13" name="Облако 12"/>
          <p:cNvSpPr/>
          <p:nvPr/>
        </p:nvSpPr>
        <p:spPr>
          <a:xfrm>
            <a:off x="7133447" y="3298393"/>
            <a:ext cx="3750729" cy="1410851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/>
              <a:t>будівельник</a:t>
            </a:r>
            <a:endParaRPr lang="ru-RU" sz="3200" b="1" dirty="0"/>
          </a:p>
        </p:txBody>
      </p:sp>
      <p:sp>
        <p:nvSpPr>
          <p:cNvPr id="14" name="Облако 13"/>
          <p:cNvSpPr/>
          <p:nvPr/>
        </p:nvSpPr>
        <p:spPr>
          <a:xfrm>
            <a:off x="7316167" y="4709244"/>
            <a:ext cx="2952328" cy="1152303"/>
          </a:xfrm>
          <a:prstGeom prst="cloud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Скрипаль </a:t>
            </a:r>
            <a:endParaRPr lang="ru-RU" sz="3200" b="1" dirty="0"/>
          </a:p>
        </p:txBody>
      </p:sp>
      <p:sp>
        <p:nvSpPr>
          <p:cNvPr id="15" name="Прямокутник: округлені кути 5">
            <a:extLst>
              <a:ext uri="{FF2B5EF4-FFF2-40B4-BE49-F238E27FC236}">
                <a16:creationId xmlns="" xmlns:a16="http://schemas.microsoft.com/office/drawing/2014/main" id="{777EACF5-D1D7-4258-B699-DC9A29E6CE9C}"/>
              </a:ext>
            </a:extLst>
          </p:cNvPr>
          <p:cNvSpPr/>
          <p:nvPr/>
        </p:nvSpPr>
        <p:spPr>
          <a:xfrm>
            <a:off x="835447" y="471557"/>
            <a:ext cx="10269424" cy="6252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Гра-</a:t>
            </a:r>
            <a:r>
              <a:rPr lang="ru-RU" sz="4000" b="1" dirty="0" err="1" smtClean="0"/>
              <a:t>пантоміма</a:t>
            </a:r>
            <a:r>
              <a:rPr lang="ru-RU" sz="4000" b="1" dirty="0" smtClean="0"/>
              <a:t> </a:t>
            </a:r>
            <a:r>
              <a:rPr lang="ru-RU" sz="4000" b="1" dirty="0" smtClean="0"/>
              <a:t>«Покажи </a:t>
            </a:r>
            <a:r>
              <a:rPr lang="ru-RU" sz="4000" b="1" dirty="0" err="1" smtClean="0"/>
              <a:t>професію</a:t>
            </a:r>
            <a:r>
              <a:rPr lang="ru-RU" sz="4000" b="1" dirty="0" smtClean="0"/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6" name="Облако 15"/>
          <p:cNvSpPr/>
          <p:nvPr/>
        </p:nvSpPr>
        <p:spPr>
          <a:xfrm>
            <a:off x="2212217" y="4945550"/>
            <a:ext cx="2448272" cy="1098258"/>
          </a:xfrm>
          <a:prstGeom prst="cloud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Швачка</a:t>
            </a:r>
            <a:endParaRPr lang="ru-RU" sz="32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959967" y="1264234"/>
            <a:ext cx="10256207" cy="50937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Продемонструйте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за допомогою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жестів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різні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професії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170" name="Picture 2" descr="D:\Картинки до тестів\Професії\Пантомім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692" y="2574936"/>
            <a:ext cx="2090755" cy="291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37537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938221" y="2277666"/>
            <a:ext cx="6184249" cy="104499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Яку </a:t>
            </a:r>
            <a:r>
              <a:rPr lang="ru-RU" sz="2800" b="1" dirty="0" err="1"/>
              <a:t>цінність</a:t>
            </a:r>
            <a:r>
              <a:rPr lang="ru-RU" sz="2800" b="1" dirty="0"/>
              <a:t> має </a:t>
            </a:r>
            <a:r>
              <a:rPr lang="ru-RU" sz="2800" b="1" dirty="0" err="1"/>
              <a:t>праця</a:t>
            </a:r>
            <a:r>
              <a:rPr lang="ru-RU" sz="2800" b="1" dirty="0"/>
              <a:t> для </a:t>
            </a:r>
            <a:r>
              <a:rPr lang="ru-RU" sz="2800" b="1" dirty="0" err="1"/>
              <a:t>твого</a:t>
            </a:r>
            <a:r>
              <a:rPr lang="ru-RU" sz="2800" b="1" dirty="0"/>
              <a:t> життя?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38222" y="1269554"/>
            <a:ext cx="6215254" cy="9361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Праця</a:t>
            </a:r>
            <a:r>
              <a:rPr lang="ru-RU" sz="2800" b="1" dirty="0"/>
              <a:t> — це право чи </a:t>
            </a:r>
            <a:r>
              <a:rPr lang="ru-RU" sz="2800" b="1" dirty="0" err="1"/>
              <a:t>обов’язок</a:t>
            </a:r>
            <a:r>
              <a:rPr lang="ru-RU" sz="2800" b="1" dirty="0"/>
              <a:t> </a:t>
            </a:r>
            <a:r>
              <a:rPr lang="ru-RU" sz="2800" b="1" dirty="0" smtClean="0"/>
              <a:t>людини?</a:t>
            </a:r>
            <a:endParaRPr lang="ru-RU" sz="28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38221" y="506122"/>
            <a:ext cx="10230374" cy="6698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«Мікрофон»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52138" y="3429794"/>
            <a:ext cx="6184248" cy="10081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Які потреби для тебе є </a:t>
            </a:r>
            <a:r>
              <a:rPr lang="ru-RU" sz="2800" b="1" dirty="0" err="1"/>
              <a:t>найважливішими</a:t>
            </a:r>
            <a:r>
              <a:rPr lang="ru-RU" sz="2800" b="1" dirty="0"/>
              <a:t> </a:t>
            </a:r>
            <a:r>
              <a:rPr lang="ru-RU" sz="2800" b="1" dirty="0" err="1"/>
              <a:t>сьогодні</a:t>
            </a:r>
            <a:r>
              <a:rPr lang="ru-RU" sz="2800" b="1" dirty="0"/>
              <a:t>?</a:t>
            </a:r>
            <a:endParaRPr lang="ru-RU" sz="28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52138" y="4509914"/>
            <a:ext cx="6214514" cy="12241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Спрогнозуй</a:t>
            </a:r>
            <a:r>
              <a:rPr lang="ru-RU" sz="2800" b="1" dirty="0"/>
              <a:t>, що може </a:t>
            </a:r>
            <a:r>
              <a:rPr lang="ru-RU" sz="2800" b="1" dirty="0" err="1"/>
              <a:t>змінитися</a:t>
            </a:r>
            <a:r>
              <a:rPr lang="ru-RU" sz="2800" b="1" dirty="0"/>
              <a:t> через десять років.</a:t>
            </a:r>
            <a:endParaRPr lang="ru-RU" sz="2800" b="1" dirty="0"/>
          </a:p>
        </p:txBody>
      </p:sp>
      <p:pic>
        <p:nvPicPr>
          <p:cNvPr id="5122" name="Picture 2" descr="D:\Картинки до тестів\!!! Есміра Україна Читання в родині\OIG.GuYk2yt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167" y="1341562"/>
            <a:ext cx="3852428" cy="3852428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08282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3 клас\04 ЯДС\Грущинська\№006 Чому людина має працювати\2025-09-10_2250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316" y="1125538"/>
            <a:ext cx="7315323" cy="545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051471" y="358429"/>
            <a:ext cx="10009112" cy="7139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1" y="6022081"/>
            <a:ext cx="1051470" cy="8375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7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319190" y="2567076"/>
            <a:ext cx="2016224" cy="4630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розумова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16626" y="2423060"/>
            <a:ext cx="1656184" cy="75103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фізична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22646" y="3318108"/>
            <a:ext cx="2044144" cy="4630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професія 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249316" y="5839887"/>
            <a:ext cx="1757506" cy="4630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учитель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438870" y="5866147"/>
            <a:ext cx="1440160" cy="4630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водій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923266" y="5866147"/>
            <a:ext cx="1467932" cy="4630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лісник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9570572" y="5853017"/>
            <a:ext cx="1908858" cy="4630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художник</a:t>
            </a:r>
          </a:p>
        </p:txBody>
      </p:sp>
      <p:pic>
        <p:nvPicPr>
          <p:cNvPr id="6146" name="Picture 2" descr="D:\Картинки до тестів\!!!!! Грамотність\Фото000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99" y="1525595"/>
            <a:ext cx="3585025" cy="358502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77501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26" grpId="0"/>
      <p:bldP spid="27" grpId="0"/>
      <p:bldP spid="29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635842" y="358430"/>
            <a:ext cx="3944022" cy="7139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1" y="6022081"/>
            <a:ext cx="1051470" cy="8375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7-8</a:t>
            </a:r>
            <a:endParaRPr lang="uk-UA" sz="1200" b="1" dirty="0">
              <a:solidFill>
                <a:schemeClr val="bg1"/>
              </a:solidFill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H="1">
            <a:off x="5155927" y="4841233"/>
            <a:ext cx="360040" cy="38876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 flipV="1">
            <a:off x="4867895" y="5590034"/>
            <a:ext cx="500724" cy="2118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D:\3 клас\04 ЯДС\Грущинська\№006 Чому людина має працювати\2025-09-10_2251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768" y="547635"/>
            <a:ext cx="6927701" cy="107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3 клас\04 ЯДС\Грущинська\№006 Чому людина має працювати\2025-09-10_2252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768" y="1653381"/>
            <a:ext cx="6980443" cy="501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Картинки до тестів\!!!_Эсмира Настрій\Довольный\_free_2024-01-13-18-20-48_0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33" y="1404593"/>
            <a:ext cx="3436640" cy="3436640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79567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835447" y="383013"/>
            <a:ext cx="10036945" cy="7139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1" y="5781347"/>
            <a:ext cx="1051470" cy="10782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8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864581" y="1485578"/>
            <a:ext cx="3989821" cy="332067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u="sng" dirty="0">
                <a:solidFill>
                  <a:schemeClr val="accent3">
                    <a:lumMod val="75000"/>
                  </a:schemeClr>
                </a:solidFill>
              </a:rPr>
              <a:t>Домашнє </a:t>
            </a:r>
            <a:r>
              <a:rPr lang="uk-UA" sz="3200" b="1" u="sng" dirty="0" smtClean="0">
                <a:solidFill>
                  <a:schemeClr val="accent3">
                    <a:lumMod val="75000"/>
                  </a:schemeClr>
                </a:solidFill>
              </a:rPr>
              <a:t>завдання</a:t>
            </a:r>
          </a:p>
          <a:p>
            <a:pPr algn="ctr"/>
            <a:r>
              <a:rPr lang="uk-UA" sz="3200" b="1" dirty="0">
                <a:solidFill>
                  <a:schemeClr val="accent3">
                    <a:lumMod val="75000"/>
                  </a:schemeClr>
                </a:solidFill>
              </a:rPr>
              <a:t>Сторінки </a:t>
            </a:r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14-15 </a:t>
            </a:r>
            <a:r>
              <a:rPr lang="uk-UA" sz="3200" b="1" dirty="0">
                <a:solidFill>
                  <a:schemeClr val="accent3">
                    <a:lumMod val="75000"/>
                  </a:schemeClr>
                </a:solidFill>
              </a:rPr>
              <a:t>читати і </a:t>
            </a:r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переказувати, </a:t>
            </a:r>
          </a:p>
          <a:p>
            <a:pPr algn="ctr"/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в зошиті завдання до уроку </a:t>
            </a:r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6.</a:t>
            </a:r>
            <a:endParaRPr lang="uk-UA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098" name="Picture 2" descr="D:\3 клас\04 ЯДС\Грущинська\№006 Чому людина має працювати\2025-09-10_2254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96" y="1223003"/>
            <a:ext cx="6788080" cy="509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855823" y="2684705"/>
            <a:ext cx="2160240" cy="4630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Одягатись</a:t>
            </a:r>
            <a:endParaRPr lang="uk-UA" sz="2800" b="1" dirty="0" smtClean="0">
              <a:solidFill>
                <a:srgbClr val="0070C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73799" y="2691833"/>
            <a:ext cx="2160240" cy="4630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Вибір одягу</a:t>
            </a:r>
            <a:endParaRPr lang="uk-UA" sz="2800" b="1" dirty="0" smtClean="0">
              <a:solidFill>
                <a:srgbClr val="0070C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55823" y="3083250"/>
            <a:ext cx="2436008" cy="4630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Чистити зуби</a:t>
            </a:r>
            <a:endParaRPr lang="uk-UA" sz="28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02188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075810" y="1175931"/>
            <a:ext cx="7248469" cy="160579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/>
              <a:t>1. </a:t>
            </a:r>
            <a:r>
              <a:rPr lang="ru-RU" sz="3200" b="1" dirty="0" err="1"/>
              <a:t>Праця</a:t>
            </a:r>
            <a:r>
              <a:rPr lang="ru-RU" sz="3200" b="1" dirty="0"/>
              <a:t> — це діяльність людини, у процесі </a:t>
            </a:r>
            <a:r>
              <a:rPr lang="ru-RU" sz="3200" b="1" dirty="0" err="1"/>
              <a:t>якої</a:t>
            </a:r>
            <a:r>
              <a:rPr lang="ru-RU" sz="3200" b="1" dirty="0"/>
              <a:t> вона </a:t>
            </a:r>
            <a:r>
              <a:rPr lang="ru-RU" sz="3200" b="1" dirty="0" err="1"/>
              <a:t>докладає</a:t>
            </a:r>
            <a:r>
              <a:rPr lang="ru-RU" sz="3200" b="1" dirty="0"/>
              <a:t> </a:t>
            </a:r>
            <a:r>
              <a:rPr lang="ru-RU" sz="3200" b="1" dirty="0" err="1"/>
              <a:t>вольові</a:t>
            </a:r>
            <a:r>
              <a:rPr lang="ru-RU" sz="3200" b="1" dirty="0"/>
              <a:t> </a:t>
            </a:r>
            <a:r>
              <a:rPr lang="ru-RU" sz="3200" b="1" dirty="0" err="1"/>
              <a:t>зусилля</a:t>
            </a:r>
            <a:r>
              <a:rPr lang="ru-RU" sz="3200" b="1" dirty="0"/>
              <a:t> для </a:t>
            </a:r>
            <a:r>
              <a:rPr lang="ru-RU" sz="3200" b="1" dirty="0" err="1"/>
              <a:t>досяг</a:t>
            </a:r>
            <a:r>
              <a:rPr lang="ru-RU" sz="3200" b="1" dirty="0"/>
              <a:t> </a:t>
            </a:r>
            <a:r>
              <a:rPr lang="ru-RU" sz="3200" b="1" dirty="0" err="1"/>
              <a:t>нення</a:t>
            </a:r>
            <a:r>
              <a:rPr lang="ru-RU" sz="3200" b="1" dirty="0"/>
              <a:t> мети.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16730" y="506122"/>
            <a:ext cx="9714615" cy="6698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Наші</a:t>
            </a:r>
            <a:r>
              <a:rPr lang="ru-RU" sz="4000" b="1" dirty="0"/>
              <a:t> </a:t>
            </a:r>
            <a:r>
              <a:rPr lang="ru-RU" sz="4000" b="1" dirty="0" smtClean="0"/>
              <a:t>відкриття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806" y="1413570"/>
            <a:ext cx="1430450" cy="3240360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979463" y="2947962"/>
            <a:ext cx="8280920" cy="12019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/>
              <a:t>2. </a:t>
            </a:r>
            <a:r>
              <a:rPr lang="ru-RU" sz="3200" b="1" dirty="0" err="1"/>
              <a:t>Кожна</a:t>
            </a:r>
            <a:r>
              <a:rPr lang="ru-RU" sz="3200" b="1" dirty="0"/>
              <a:t> людина має право на </a:t>
            </a:r>
            <a:r>
              <a:rPr lang="ru-RU" sz="3200" b="1" dirty="0" err="1"/>
              <a:t>працю</a:t>
            </a:r>
            <a:r>
              <a:rPr lang="ru-RU" sz="3200" b="1" dirty="0"/>
              <a:t>, що </a:t>
            </a:r>
            <a:r>
              <a:rPr lang="ru-RU" sz="3200" b="1" dirty="0" err="1"/>
              <a:t>виявляє</a:t>
            </a:r>
            <a:r>
              <a:rPr lang="ru-RU" sz="3200" b="1" dirty="0"/>
              <a:t> її </a:t>
            </a:r>
            <a:r>
              <a:rPr lang="ru-RU" sz="3200" b="1" dirty="0" err="1"/>
              <a:t>особисті</a:t>
            </a:r>
            <a:r>
              <a:rPr lang="ru-RU" sz="3200" b="1" dirty="0"/>
              <a:t> </a:t>
            </a:r>
            <a:r>
              <a:rPr lang="ru-RU" sz="3200" b="1" dirty="0" err="1"/>
              <a:t>вподобання</a:t>
            </a:r>
            <a:r>
              <a:rPr lang="ru-RU" sz="3200" b="1" dirty="0"/>
              <a:t> і </a:t>
            </a:r>
            <a:r>
              <a:rPr lang="ru-RU" sz="3200" b="1" dirty="0" err="1"/>
              <a:t>схильності</a:t>
            </a:r>
            <a:r>
              <a:rPr lang="ru-RU" sz="3200" b="1" dirty="0"/>
              <a:t>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5810" y="4275287"/>
            <a:ext cx="8184573" cy="81069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3. </a:t>
            </a:r>
            <a:r>
              <a:rPr lang="ru-RU" sz="3200" b="1" dirty="0" err="1"/>
              <a:t>Праця</a:t>
            </a:r>
            <a:r>
              <a:rPr lang="ru-RU" sz="3200" b="1" dirty="0"/>
              <a:t> — це </a:t>
            </a:r>
            <a:r>
              <a:rPr lang="ru-RU" sz="3200" b="1" dirty="0" err="1"/>
              <a:t>необхідність</a:t>
            </a:r>
            <a:r>
              <a:rPr lang="ru-RU" sz="3200" b="1" dirty="0"/>
              <a:t> </a:t>
            </a:r>
            <a:r>
              <a:rPr lang="ru-RU" sz="3200" b="1" dirty="0" err="1"/>
              <a:t>кожної</a:t>
            </a:r>
            <a:r>
              <a:rPr lang="ru-RU" sz="3200" b="1" dirty="0"/>
              <a:t> людини.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21446" y="5085979"/>
            <a:ext cx="9635082" cy="11521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4. </a:t>
            </a:r>
            <a:r>
              <a:rPr lang="ru-RU" sz="3200" b="1" dirty="0" err="1"/>
              <a:t>Розрізняють</a:t>
            </a:r>
            <a:r>
              <a:rPr lang="ru-RU" sz="3200" b="1" dirty="0"/>
              <a:t> </a:t>
            </a:r>
            <a:r>
              <a:rPr lang="ru-RU" sz="3200" b="1" dirty="0" err="1"/>
              <a:t>фізичну</a:t>
            </a:r>
            <a:r>
              <a:rPr lang="ru-RU" sz="3200" b="1" dirty="0"/>
              <a:t> й </a:t>
            </a:r>
            <a:r>
              <a:rPr lang="ru-RU" sz="3200" b="1" dirty="0" err="1"/>
              <a:t>розумову</a:t>
            </a:r>
            <a:r>
              <a:rPr lang="ru-RU" sz="3200" b="1" dirty="0"/>
              <a:t> (</a:t>
            </a:r>
            <a:r>
              <a:rPr lang="ru-RU" sz="3200" b="1" dirty="0" err="1"/>
              <a:t>інтелектуальну</a:t>
            </a:r>
            <a:r>
              <a:rPr lang="ru-RU" sz="3200" b="1" dirty="0"/>
              <a:t>) </a:t>
            </a:r>
            <a:r>
              <a:rPr lang="ru-RU" sz="3200" b="1" dirty="0" err="1"/>
              <a:t>працю</a:t>
            </a:r>
            <a:r>
              <a:rPr lang="ru-RU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75611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1086078" y="476782"/>
            <a:ext cx="9835003" cy="72024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267495" y="1323388"/>
            <a:ext cx="9505056" cy="669162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Обери смайл, яким визначиш свої емоції в кінці уроку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8886530" y="4611011"/>
            <a:ext cx="2502086" cy="11904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Відчуваю задоволення</a:t>
            </a:r>
            <a:endParaRPr lang="ru-RU" sz="2400" b="1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6331362" y="4650320"/>
            <a:ext cx="2230119" cy="112377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Здивувала інформація </a:t>
            </a:r>
            <a:endParaRPr lang="ru-RU" sz="2400" b="1" dirty="0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1086078" y="4622984"/>
            <a:ext cx="2371794" cy="11784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Завдання приносили радість</a:t>
            </a:r>
          </a:p>
        </p:txBody>
      </p:sp>
      <p:pic>
        <p:nvPicPr>
          <p:cNvPr id="5124" name="Picture 4" descr="Азбука емоцій. Радість. | Тест з природничих наук – «На Урок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07" y="2241049"/>
            <a:ext cx="2716342" cy="2106337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Етика та естетика | Вебквест. Ети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294" y="2241048"/>
            <a:ext cx="2472205" cy="2106337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Картинки до тестів\Емоції Смайли\Рисунок1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0" t="17759" r="19877" b="22526"/>
          <a:stretch/>
        </p:blipFill>
        <p:spPr bwMode="auto">
          <a:xfrm>
            <a:off x="6331361" y="2292507"/>
            <a:ext cx="2230118" cy="210633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0" name="Picture 4" descr="думать emoticon иллюстрация вектора. иллюстрации насчитывающей шарж -  1556380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119" y="2292507"/>
            <a:ext cx="2104474" cy="2106333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3"/>
          <p:cNvSpPr txBox="1">
            <a:spLocks/>
          </p:cNvSpPr>
          <p:nvPr/>
        </p:nvSpPr>
        <p:spPr>
          <a:xfrm>
            <a:off x="3705146" y="4650320"/>
            <a:ext cx="2371794" cy="11784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Завдання принесли втому</a:t>
            </a:r>
          </a:p>
        </p:txBody>
      </p:sp>
    </p:spTree>
    <p:extLst>
      <p:ext uri="{BB962C8B-B14F-4D97-AF65-F5344CB8AC3E}">
        <p14:creationId xmlns:p14="http://schemas.microsoft.com/office/powerpoint/2010/main" val="216561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кутник: округлені кути 11">
            <a:extLst>
              <a:ext uri="{FF2B5EF4-FFF2-40B4-BE49-F238E27FC236}">
                <a16:creationId xmlns:a16="http://schemas.microsoft.com/office/drawing/2014/main" xmlns="" id="{69B8F106-52D3-4E2F-A595-3B4F8D378452}"/>
              </a:ext>
            </a:extLst>
          </p:cNvPr>
          <p:cNvSpPr/>
          <p:nvPr/>
        </p:nvSpPr>
        <p:spPr>
          <a:xfrm>
            <a:off x="907455" y="1341562"/>
            <a:ext cx="7161678" cy="347181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Доброго ранку – </a:t>
            </a:r>
            <a:r>
              <a:rPr lang="ru-RU" sz="2800" b="1" dirty="0" err="1">
                <a:solidFill>
                  <a:schemeClr val="bg1"/>
                </a:solidFill>
              </a:rPr>
              <a:t>сонце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привітне</a:t>
            </a:r>
            <a:r>
              <a:rPr lang="ru-RU" sz="2800" b="1" dirty="0">
                <a:solidFill>
                  <a:schemeClr val="bg1"/>
                </a:solidFill>
              </a:rPr>
              <a:t>!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</a:rPr>
              <a:t>Доброго ранку – небо </a:t>
            </a:r>
            <a:r>
              <a:rPr lang="ru-RU" sz="2800" b="1" dirty="0" err="1">
                <a:solidFill>
                  <a:schemeClr val="bg1"/>
                </a:solidFill>
              </a:rPr>
              <a:t>блакитне</a:t>
            </a:r>
            <a:r>
              <a:rPr lang="ru-RU" sz="2800" b="1" dirty="0">
                <a:solidFill>
                  <a:schemeClr val="bg1"/>
                </a:solidFill>
              </a:rPr>
              <a:t>!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</a:rPr>
              <a:t>Доброго ранку – в </a:t>
            </a:r>
            <a:r>
              <a:rPr lang="ru-RU" sz="2800" b="1" dirty="0" err="1">
                <a:solidFill>
                  <a:schemeClr val="bg1"/>
                </a:solidFill>
              </a:rPr>
              <a:t>небі</a:t>
            </a:r>
            <a:r>
              <a:rPr lang="ru-RU" sz="2800" b="1" dirty="0">
                <a:solidFill>
                  <a:schemeClr val="bg1"/>
                </a:solidFill>
              </a:rPr>
              <a:t> пташки!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</a:rPr>
              <a:t>Доброго ранку – </a:t>
            </a:r>
            <a:r>
              <a:rPr lang="ru-RU" sz="2800" b="1" dirty="0" err="1">
                <a:solidFill>
                  <a:schemeClr val="bg1"/>
                </a:solidFill>
              </a:rPr>
              <a:t>зелені</a:t>
            </a:r>
            <a:r>
              <a:rPr lang="ru-RU" sz="2800" b="1" dirty="0">
                <a:solidFill>
                  <a:schemeClr val="bg1"/>
                </a:solidFill>
              </a:rPr>
              <a:t> дубки!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</a:rPr>
              <a:t>Доброго ранку – люди </a:t>
            </a:r>
            <a:r>
              <a:rPr lang="ru-RU" sz="2800" b="1" dirty="0" err="1">
                <a:solidFill>
                  <a:schemeClr val="bg1"/>
                </a:solidFill>
              </a:rPr>
              <a:t>привітні</a:t>
            </a:r>
            <a:r>
              <a:rPr lang="ru-RU" sz="2800" b="1" dirty="0">
                <a:solidFill>
                  <a:schemeClr val="bg1"/>
                </a:solidFill>
              </a:rPr>
              <a:t>!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</a:rPr>
              <a:t>Я </a:t>
            </a:r>
            <a:r>
              <a:rPr lang="ru-RU" sz="2800" b="1" dirty="0" err="1">
                <a:solidFill>
                  <a:schemeClr val="bg1"/>
                </a:solidFill>
              </a:rPr>
              <a:t>всім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бажаю</a:t>
            </a:r>
            <a:r>
              <a:rPr lang="ru-RU" sz="2800" b="1" dirty="0" smtClean="0">
                <a:solidFill>
                  <a:schemeClr val="bg1"/>
                </a:solidFill>
              </a:rPr>
              <a:t>, </a:t>
            </a:r>
            <a:r>
              <a:rPr lang="ru-RU" sz="2800" b="1" dirty="0" err="1">
                <a:solidFill>
                  <a:schemeClr val="bg1"/>
                </a:solidFill>
              </a:rPr>
              <a:t>щоб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посмішки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квітли</a:t>
            </a:r>
            <a:r>
              <a:rPr lang="ru-RU" sz="2800" b="1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9592" y="494644"/>
            <a:ext cx="10367408" cy="6308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«Сонечко»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17D3D59-0B0E-4E15-BDFE-F3020735DE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39"/>
          <a:stretch/>
        </p:blipFill>
        <p:spPr>
          <a:xfrm>
            <a:off x="8180263" y="1312812"/>
            <a:ext cx="2953518" cy="2260602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75" y="2528143"/>
            <a:ext cx="2386366" cy="2388473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4" descr="Ідеї на тему «Сонечко і хмарки» (43) | сонечко, малюнки, веселка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882" y="3844806"/>
            <a:ext cx="2535078" cy="2537316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7" t="5966" r="5264" b="6684"/>
          <a:stretch/>
        </p:blipFill>
        <p:spPr bwMode="auto">
          <a:xfrm>
            <a:off x="8069133" y="3722379"/>
            <a:ext cx="1983337" cy="2400573"/>
          </a:xfrm>
          <a:prstGeom prst="round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" t="1" r="7734" b="9290"/>
          <a:stretch/>
        </p:blipFill>
        <p:spPr bwMode="auto">
          <a:xfrm>
            <a:off x="5551767" y="2556309"/>
            <a:ext cx="2286934" cy="233214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011824" y="1348700"/>
            <a:ext cx="6550248" cy="96364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Яке сонечко очікувань ти вибираєш сьогодні на урок?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47415" y="4916616"/>
            <a:ext cx="1612335" cy="94312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Цікаві знання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927428" y="3701675"/>
            <a:ext cx="1731093" cy="94312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Нові вміння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47304" y="4916616"/>
            <a:ext cx="2191397" cy="94312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Приємне спілкування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135587" y="2901680"/>
            <a:ext cx="2051668" cy="94312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Чекаю на допомогу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75528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01034" y="482549"/>
            <a:ext cx="10447581" cy="5895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44362" y="2738177"/>
            <a:ext cx="3120040" cy="7331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4262" y="3554033"/>
            <a:ext cx="3230139" cy="6985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4262" y="4367846"/>
            <a:ext cx="3230139" cy="6753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" t="19906" r="2001" b="9108"/>
          <a:stretch/>
        </p:blipFill>
        <p:spPr>
          <a:xfrm>
            <a:off x="4335758" y="2716741"/>
            <a:ext cx="3904003" cy="3102974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34262" y="5208522"/>
            <a:ext cx="3230139" cy="6753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64141BC-C1B7-44C4-97C1-B884BA08D7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942" y="2554369"/>
            <a:ext cx="4157819" cy="3521055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Скругленный прямоугольник 9"/>
          <p:cNvSpPr/>
          <p:nvPr/>
        </p:nvSpPr>
        <p:spPr>
          <a:xfrm>
            <a:off x="8565542" y="2665002"/>
            <a:ext cx="2965804" cy="555127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стан неба?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565542" y="4106991"/>
            <a:ext cx="2965805" cy="90314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Чи були протягом </a:t>
            </a:r>
            <a:r>
              <a:rPr lang="uk-UA" sz="2400" b="1" dirty="0" smtClean="0"/>
              <a:t>доби опади</a:t>
            </a:r>
            <a:r>
              <a:rPr lang="uk-UA" sz="2400" b="1" dirty="0"/>
              <a:t>?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551511" y="3293874"/>
            <a:ext cx="2979836" cy="7701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Яка </a:t>
            </a:r>
            <a:r>
              <a:rPr lang="uk-UA" sz="2400" b="1" dirty="0"/>
              <a:t>температура повітря?</a:t>
            </a:r>
            <a:endParaRPr lang="ru-RU" sz="2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565542" y="5066571"/>
            <a:ext cx="2965805" cy="94649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Погода вітряна чи безвітряна?</a:t>
            </a:r>
            <a:endParaRPr lang="ru-RU" sz="2400" b="1" dirty="0"/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AEA14DB0-14C2-4135-96D1-6330616A94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4" t="4730" r="75195" b="71911"/>
          <a:stretch/>
        </p:blipFill>
        <p:spPr>
          <a:xfrm>
            <a:off x="1294845" y="1284449"/>
            <a:ext cx="804412" cy="81437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C6E46C-1C8C-4CE7-A0E2-3D5534BEDF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1" t="4730" r="5251" b="74391"/>
          <a:stretch/>
        </p:blipFill>
        <p:spPr>
          <a:xfrm>
            <a:off x="2373793" y="1320734"/>
            <a:ext cx="1339207" cy="72791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6088A31A-77BF-4574-BBF7-7FF4599864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4730" r="37719" b="74391"/>
          <a:stretch/>
        </p:blipFill>
        <p:spPr>
          <a:xfrm>
            <a:off x="3868379" y="1284057"/>
            <a:ext cx="1339207" cy="72791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4E614D09-687C-42A4-9540-5D7D98A66C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7" t="27924" r="58714" b="48717"/>
          <a:stretch/>
        </p:blipFill>
        <p:spPr>
          <a:xfrm>
            <a:off x="9226744" y="1284449"/>
            <a:ext cx="1388580" cy="81437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44CE8BF4-934D-48D5-893B-4631C53F72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0" t="49114" r="6482" b="27527"/>
          <a:stretch/>
        </p:blipFill>
        <p:spPr>
          <a:xfrm>
            <a:off x="6680746" y="1277503"/>
            <a:ext cx="1174693" cy="81437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95308696-196C-4B58-9F95-8C9A282CEA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0" t="20272" r="24250" b="44793"/>
          <a:stretch/>
        </p:blipFill>
        <p:spPr>
          <a:xfrm>
            <a:off x="7855439" y="1084764"/>
            <a:ext cx="1420204" cy="1218017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1231826" y="2098829"/>
            <a:ext cx="3912740" cy="455540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Ясно       </a:t>
            </a:r>
            <a:r>
              <a:rPr lang="uk-UA" sz="2400" b="1" dirty="0" err="1" smtClean="0"/>
              <a:t>хмарно</a:t>
            </a:r>
            <a:r>
              <a:rPr lang="uk-UA" sz="2400" b="1" dirty="0" smtClean="0"/>
              <a:t>     похмуро</a:t>
            </a:r>
            <a:endParaRPr lang="ru-RU" sz="24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885936" y="2098829"/>
            <a:ext cx="3912740" cy="455540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/>
              <a:t>дощ           гроза            сніг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45045285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D:\Картинки до тестів\!!! Учні\81ef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15" y="1218330"/>
            <a:ext cx="3202023" cy="2133347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939218" y="415613"/>
            <a:ext cx="10034508" cy="6949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Пригадай</a:t>
            </a:r>
          </a:p>
        </p:txBody>
      </p:sp>
      <p:pic>
        <p:nvPicPr>
          <p:cNvPr id="6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732" y="1218330"/>
            <a:ext cx="2733595" cy="4083672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75407" y="4633909"/>
            <a:ext cx="9289032" cy="1736646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Сьогодні на уроці ми дізнаємося про різні види діяльності людини,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працю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і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професії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людей різних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типів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: «людина-людина», «людина-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техніка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», «людина-природа», «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людина-</a:t>
            </a:r>
            <a:r>
              <a:rPr lang="ru-RU" sz="2400" b="1" dirty="0" err="1" smtClean="0">
                <a:solidFill>
                  <a:schemeClr val="accent3">
                    <a:lumMod val="75000"/>
                  </a:schemeClr>
                </a:solidFill>
              </a:rPr>
              <a:t>мистецтво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»; </a:t>
            </a:r>
            <a:r>
              <a:rPr lang="ru-RU" sz="2400" b="1" dirty="0" err="1" smtClean="0">
                <a:solidFill>
                  <a:schemeClr val="accent3">
                    <a:lumMod val="75000"/>
                  </a:schemeClr>
                </a:solidFill>
              </a:rPr>
              <a:t>порівняємо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фізичну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й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розумову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працю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людини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08449" y="1256318"/>
            <a:ext cx="4487838" cy="10556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Що </a:t>
            </a:r>
            <a:r>
              <a:rPr lang="ru-RU" sz="2800" b="1" dirty="0" err="1" smtClean="0"/>
              <a:t>таке</a:t>
            </a:r>
            <a:r>
              <a:rPr lang="ru-RU" sz="2800" b="1" dirty="0" smtClean="0"/>
              <a:t> потреби? </a:t>
            </a:r>
            <a:r>
              <a:rPr lang="ru-RU" sz="2800" b="1" dirty="0" err="1" smtClean="0"/>
              <a:t>Якими</a:t>
            </a:r>
            <a:r>
              <a:rPr lang="ru-RU" sz="2800" b="1" dirty="0" smtClean="0"/>
              <a:t> </a:t>
            </a:r>
            <a:r>
              <a:rPr lang="ru-RU" sz="2800" b="1" dirty="0"/>
              <a:t>бувають потреби?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04346" y="2245015"/>
            <a:ext cx="4096044" cy="17366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smtClean="0"/>
              <a:t>Назви </a:t>
            </a:r>
            <a:r>
              <a:rPr lang="ru-RU" sz="2400" b="1" dirty="0"/>
              <a:t>коло своїх потреб. Які з них належать до </a:t>
            </a:r>
            <a:r>
              <a:rPr lang="ru-RU" sz="2400" b="1" dirty="0" err="1"/>
              <a:t>матеріальних</a:t>
            </a:r>
            <a:r>
              <a:rPr lang="ru-RU" sz="2400" b="1" dirty="0"/>
              <a:t>, а які — до </a:t>
            </a:r>
            <a:r>
              <a:rPr lang="ru-RU" sz="2400" b="1" dirty="0" err="1"/>
              <a:t>духовних</a:t>
            </a:r>
            <a:r>
              <a:rPr lang="ru-RU" sz="2400" b="1" dirty="0"/>
              <a:t>?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5407" y="3714508"/>
            <a:ext cx="4718791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/>
              <a:t>Які потреби потрібно </a:t>
            </a:r>
            <a:r>
              <a:rPr lang="ru-RU" sz="2400" b="1" dirty="0" err="1"/>
              <a:t>розвивати</a:t>
            </a:r>
            <a:r>
              <a:rPr lang="ru-RU" sz="2400" b="1" dirty="0"/>
              <a:t>, а від яких — </a:t>
            </a:r>
            <a:r>
              <a:rPr lang="ru-RU" sz="2400" b="1" dirty="0" err="1"/>
              <a:t>відмовитися</a:t>
            </a:r>
            <a:r>
              <a:rPr lang="ru-RU" sz="2400" b="1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42986526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: округлені кути 5">
            <a:extLst>
              <a:ext uri="{FF2B5EF4-FFF2-40B4-BE49-F238E27FC236}">
                <a16:creationId xmlns:a16="http://schemas.microsoft.com/office/drawing/2014/main" xmlns="" id="{777EACF5-D1D7-4258-B699-DC9A29E6CE9C}"/>
              </a:ext>
            </a:extLst>
          </p:cNvPr>
          <p:cNvSpPr/>
          <p:nvPr/>
        </p:nvSpPr>
        <p:spPr>
          <a:xfrm>
            <a:off x="946751" y="496276"/>
            <a:ext cx="10269424" cy="6905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Гра </a:t>
            </a:r>
            <a:r>
              <a:rPr lang="ru-RU" sz="4000" b="1" dirty="0"/>
              <a:t>«Хто в </a:t>
            </a:r>
            <a:r>
              <a:rPr lang="ru-RU" sz="4000" b="1" dirty="0" err="1"/>
              <a:t>нашій</a:t>
            </a:r>
            <a:r>
              <a:rPr lang="ru-RU" sz="4000" b="1" dirty="0"/>
              <a:t> школі </a:t>
            </a:r>
            <a:r>
              <a:rPr lang="ru-RU" sz="4000" b="1" dirty="0" err="1"/>
              <a:t>працює</a:t>
            </a:r>
            <a:r>
              <a:rPr lang="ru-RU" sz="4000" b="1" dirty="0" smtClean="0"/>
              <a:t>?»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487" y="1375562"/>
            <a:ext cx="2652874" cy="242028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>
                <a:lumMod val="7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2" t="623" b="1"/>
          <a:stretch/>
        </p:blipFill>
        <p:spPr>
          <a:xfrm>
            <a:off x="3571751" y="3902041"/>
            <a:ext cx="2088231" cy="2297072"/>
          </a:xfrm>
          <a:prstGeom prst="round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039035" y="3945925"/>
            <a:ext cx="1168035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Кухар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3302" y="1365693"/>
            <a:ext cx="1912454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Директор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67" y="4339128"/>
            <a:ext cx="2697041" cy="1726106"/>
          </a:xfrm>
          <a:prstGeom prst="round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6212183" y="5478753"/>
            <a:ext cx="2423991" cy="46485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Бібліотекарка</a:t>
            </a:r>
            <a:endParaRPr lang="uk-UA" sz="2800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88" y="1348746"/>
            <a:ext cx="1602025" cy="27034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4" y="3858291"/>
            <a:ext cx="1638557" cy="2450585"/>
          </a:xfrm>
          <a:prstGeom prst="round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</p:pic>
      <p:sp>
        <p:nvSpPr>
          <p:cNvPr id="16" name="Скругленный прямоугольник 15"/>
          <p:cNvSpPr/>
          <p:nvPr/>
        </p:nvSpPr>
        <p:spPr>
          <a:xfrm>
            <a:off x="6338775" y="3822194"/>
            <a:ext cx="2170808" cy="10252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Прибиральниця</a:t>
            </a:r>
            <a:endParaRPr lang="uk-UA" sz="28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903084" y="5943603"/>
            <a:ext cx="1740675" cy="52398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Двірник</a:t>
            </a:r>
            <a:endParaRPr lang="uk-UA" sz="2800" b="1" dirty="0"/>
          </a:p>
        </p:txBody>
      </p:sp>
      <p:pic>
        <p:nvPicPr>
          <p:cNvPr id="18" name="Picture 2" descr="робота прибиральниці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2" r="6396"/>
          <a:stretch/>
        </p:blipFill>
        <p:spPr bwMode="auto">
          <a:xfrm>
            <a:off x="6380064" y="1333419"/>
            <a:ext cx="2088231" cy="2348978"/>
          </a:xfrm>
          <a:prstGeom prst="round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8468295" y="3121313"/>
            <a:ext cx="1800200" cy="8246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Медична сестра 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!!!!Эсмира_512х512\OIG (22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866" y="1333419"/>
            <a:ext cx="2026597" cy="2026597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4054866" y="3306773"/>
            <a:ext cx="1985031" cy="46485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Вчителька 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239677934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6" grpId="0" animBg="1"/>
      <p:bldP spid="17" grpId="0" animBg="1"/>
      <p:bldP spid="11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: округлені кути 5">
            <a:extLst>
              <a:ext uri="{FF2B5EF4-FFF2-40B4-BE49-F238E27FC236}">
                <a16:creationId xmlns:a16="http://schemas.microsoft.com/office/drawing/2014/main" xmlns="" id="{777EACF5-D1D7-4258-B699-DC9A29E6CE9C}"/>
              </a:ext>
            </a:extLst>
          </p:cNvPr>
          <p:cNvSpPr/>
          <p:nvPr/>
        </p:nvSpPr>
        <p:spPr>
          <a:xfrm>
            <a:off x="877978" y="477466"/>
            <a:ext cx="10269424" cy="6905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Розглянь </a:t>
            </a:r>
            <a:r>
              <a:rPr lang="uk-UA" sz="4000" b="1" dirty="0" smtClean="0">
                <a:solidFill>
                  <a:schemeClr val="bg1"/>
                </a:solidFill>
              </a:rPr>
              <a:t>зображення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77978" y="1236582"/>
            <a:ext cx="10269424" cy="104108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Роздивіться</a:t>
            </a:r>
            <a:r>
              <a:rPr lang="ru-RU" sz="2800" b="1" dirty="0"/>
              <a:t> </a:t>
            </a:r>
            <a:r>
              <a:rPr lang="ru-RU" sz="2800" b="1" dirty="0" err="1"/>
              <a:t>символи</a:t>
            </a:r>
            <a:r>
              <a:rPr lang="ru-RU" sz="2800" b="1" dirty="0"/>
              <a:t>, що </a:t>
            </a:r>
            <a:r>
              <a:rPr lang="ru-RU" sz="2800" b="1" dirty="0" err="1"/>
              <a:t>характеризують</a:t>
            </a:r>
            <a:r>
              <a:rPr lang="ru-RU" sz="2800" b="1" dirty="0"/>
              <a:t> різні види діяльності людей. </a:t>
            </a:r>
            <a:r>
              <a:rPr lang="ru-RU" sz="2800" b="1" dirty="0" err="1"/>
              <a:t>Назвіть</a:t>
            </a:r>
            <a:r>
              <a:rPr lang="ru-RU" sz="2800" b="1" dirty="0"/>
              <a:t> </a:t>
            </a:r>
            <a:r>
              <a:rPr lang="ru-RU" sz="2800" b="1" dirty="0" err="1"/>
              <a:t>можливі</a:t>
            </a:r>
            <a:r>
              <a:rPr lang="ru-RU" sz="2800" b="1" dirty="0"/>
              <a:t> </a:t>
            </a:r>
            <a:r>
              <a:rPr lang="ru-RU" sz="2800" b="1" dirty="0" err="1"/>
              <a:t>професії</a:t>
            </a:r>
            <a:r>
              <a:rPr lang="ru-RU" sz="2800" b="1" dirty="0"/>
              <a:t> </a:t>
            </a:r>
            <a:r>
              <a:rPr lang="ru-RU" sz="2800" b="1" dirty="0" err="1"/>
              <a:t>зображених</a:t>
            </a:r>
            <a:r>
              <a:rPr lang="ru-RU" sz="2800" b="1" dirty="0"/>
              <a:t> людей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2" name="Picture 2" descr="D:\3 клас\04 ЯДС\Грущинська\№006 Чому людина має працювати\2025-09-10_215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14" y="2277666"/>
            <a:ext cx="9935161" cy="3361623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88546" y="5728654"/>
            <a:ext cx="806489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/>
              <a:t>Пригадайте</a:t>
            </a:r>
            <a:r>
              <a:rPr lang="ru-RU" sz="2800" b="1" dirty="0"/>
              <a:t>, які </a:t>
            </a:r>
            <a:r>
              <a:rPr lang="ru-RU" sz="2800" b="1" dirty="0" err="1"/>
              <a:t>професії</a:t>
            </a:r>
            <a:r>
              <a:rPr lang="ru-RU" sz="2800" b="1" dirty="0"/>
              <a:t> людей вам </a:t>
            </a:r>
            <a:r>
              <a:rPr lang="ru-RU" sz="2800" b="1" dirty="0" err="1"/>
              <a:t>подобаються</a:t>
            </a:r>
            <a:r>
              <a:rPr lang="ru-RU" sz="2800" b="1" dirty="0"/>
              <a:t>.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Чи </a:t>
            </a:r>
            <a:r>
              <a:rPr lang="ru-RU" sz="2800" b="1" dirty="0"/>
              <a:t>є </a:t>
            </a:r>
            <a:r>
              <a:rPr lang="ru-RU" sz="2800" b="1" dirty="0" err="1"/>
              <a:t>праця</a:t>
            </a:r>
            <a:r>
              <a:rPr lang="ru-RU" sz="2800" b="1" dirty="0"/>
              <a:t> </a:t>
            </a:r>
            <a:r>
              <a:rPr lang="ru-RU" sz="2800" b="1" dirty="0" err="1"/>
              <a:t>необхідністю</a:t>
            </a:r>
            <a:r>
              <a:rPr lang="ru-RU" sz="2800" b="1" dirty="0"/>
              <a:t> для </a:t>
            </a:r>
            <a:r>
              <a:rPr lang="ru-RU" sz="2800" b="1" dirty="0" err="1"/>
              <a:t>кожної</a:t>
            </a:r>
            <a:r>
              <a:rPr lang="ru-RU" sz="2800" b="1" dirty="0"/>
              <a:t> людини?</a:t>
            </a:r>
          </a:p>
        </p:txBody>
      </p:sp>
    </p:spTree>
    <p:extLst>
      <p:ext uri="{BB962C8B-B14F-4D97-AF65-F5344CB8AC3E}">
        <p14:creationId xmlns:p14="http://schemas.microsoft.com/office/powerpoint/2010/main" val="324148082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06494" y="1341562"/>
            <a:ext cx="7601290" cy="6165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Потреба в </a:t>
            </a:r>
            <a:r>
              <a:rPr lang="ru-RU" sz="2800" b="1" dirty="0" err="1"/>
              <a:t>праці</a:t>
            </a:r>
            <a:r>
              <a:rPr lang="ru-RU" sz="2800" b="1" dirty="0"/>
              <a:t> </a:t>
            </a:r>
            <a:r>
              <a:rPr lang="ru-RU" sz="2800" b="1" dirty="0" err="1"/>
              <a:t>відрізняє</a:t>
            </a:r>
            <a:r>
              <a:rPr lang="ru-RU" sz="2800" b="1" dirty="0"/>
              <a:t> людей від тварин. 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Прямокутник: округлені кути 5">
            <a:extLst>
              <a:ext uri="{FF2B5EF4-FFF2-40B4-BE49-F238E27FC236}">
                <a16:creationId xmlns:a16="http://schemas.microsoft.com/office/drawing/2014/main" xmlns="" id="{777EACF5-D1D7-4258-B699-DC9A29E6CE9C}"/>
              </a:ext>
            </a:extLst>
          </p:cNvPr>
          <p:cNvSpPr/>
          <p:nvPr/>
        </p:nvSpPr>
        <p:spPr>
          <a:xfrm>
            <a:off x="980130" y="452691"/>
            <a:ext cx="10269424" cy="74667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Потреба в </a:t>
            </a:r>
            <a:r>
              <a:rPr lang="ru-RU" sz="4000" b="1" dirty="0" err="1"/>
              <a:t>праці</a:t>
            </a:r>
            <a:endParaRPr lang="uk-UA" sz="4000" b="1" u="sng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79647"/>
            <a:ext cx="1053414" cy="9799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Табличка 15"/>
          <p:cNvSpPr/>
          <p:nvPr/>
        </p:nvSpPr>
        <p:spPr>
          <a:xfrm>
            <a:off x="1267495" y="4670051"/>
            <a:ext cx="2393249" cy="1512168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rgbClr val="FFFF00"/>
                </a:solidFill>
              </a:rPr>
              <a:t>обов’язок</a:t>
            </a:r>
            <a:r>
              <a:rPr lang="ru-RU" sz="2800" b="1" dirty="0"/>
              <a:t> </a:t>
            </a:r>
            <a:r>
              <a:rPr lang="ru-RU" sz="2800" b="1" dirty="0" err="1"/>
              <a:t>кожної</a:t>
            </a:r>
            <a:r>
              <a:rPr lang="ru-RU" sz="2800" b="1" dirty="0"/>
              <a:t> людини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596639" y="4157921"/>
            <a:ext cx="1064105" cy="572741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абличка 17"/>
          <p:cNvSpPr/>
          <p:nvPr/>
        </p:nvSpPr>
        <p:spPr>
          <a:xfrm>
            <a:off x="4219823" y="4558278"/>
            <a:ext cx="6912768" cy="1623941"/>
          </a:xfrm>
          <a:prstGeom prst="plaque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rgbClr val="FFFF00"/>
                </a:solidFill>
              </a:rPr>
              <a:t>необхідність</a:t>
            </a:r>
            <a:r>
              <a:rPr lang="ru-RU" sz="2800" b="1" dirty="0">
                <a:solidFill>
                  <a:srgbClr val="FFFF00"/>
                </a:solidFill>
              </a:rPr>
              <a:t>, </a:t>
            </a:r>
            <a:r>
              <a:rPr lang="ru-RU" sz="2800" b="1" dirty="0"/>
              <a:t>без </a:t>
            </a:r>
            <a:r>
              <a:rPr lang="ru-RU" sz="2800" b="1" dirty="0" err="1"/>
              <a:t>якої</a:t>
            </a:r>
            <a:r>
              <a:rPr lang="ru-RU" sz="2800" b="1" dirty="0"/>
              <a:t> не можна </a:t>
            </a:r>
            <a:r>
              <a:rPr lang="ru-RU" sz="2800" b="1" dirty="0" err="1"/>
              <a:t>задовольнити</a:t>
            </a:r>
            <a:r>
              <a:rPr lang="ru-RU" sz="2800" b="1" dirty="0"/>
              <a:t> ні </a:t>
            </a:r>
            <a:r>
              <a:rPr lang="ru-RU" sz="2800" b="1" dirty="0" err="1"/>
              <a:t>власних</a:t>
            </a:r>
            <a:r>
              <a:rPr lang="ru-RU" sz="2800" b="1" dirty="0"/>
              <a:t>, </a:t>
            </a:r>
            <a:r>
              <a:rPr lang="ru-RU" sz="2800" b="1" dirty="0" err="1"/>
              <a:t>ані</a:t>
            </a:r>
            <a:r>
              <a:rPr lang="ru-RU" sz="2800" b="1" dirty="0"/>
              <a:t> </a:t>
            </a:r>
            <a:r>
              <a:rPr lang="ru-RU" sz="2800" b="1" dirty="0" err="1"/>
              <a:t>суспільних</a:t>
            </a:r>
            <a:r>
              <a:rPr lang="ru-RU" sz="2800" b="1" dirty="0"/>
              <a:t> </a:t>
            </a:r>
            <a:r>
              <a:rPr lang="ru-RU" sz="2800" b="1" dirty="0" err="1"/>
              <a:t>інтересів</a:t>
            </a:r>
            <a:r>
              <a:rPr lang="ru-RU" sz="2800" b="1" dirty="0"/>
              <a:t> </a:t>
            </a:r>
            <a:r>
              <a:rPr lang="ru-RU" sz="2800" b="1" dirty="0" err="1"/>
              <a:t>кожної</a:t>
            </a:r>
            <a:r>
              <a:rPr lang="ru-RU" sz="2800" b="1" dirty="0"/>
              <a:t> </a:t>
            </a:r>
            <a:r>
              <a:rPr lang="ru-RU" sz="2800" b="1" dirty="0" err="1"/>
              <a:t>особистості</a:t>
            </a:r>
            <a:r>
              <a:rPr lang="ru-RU" sz="2800" b="1" dirty="0"/>
              <a:t>.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71360" y="2061642"/>
            <a:ext cx="9971255" cy="150766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Кожна</a:t>
            </a:r>
            <a:r>
              <a:rPr lang="ru-RU" sz="2800" b="1" dirty="0" smtClean="0"/>
              <a:t> </a:t>
            </a:r>
            <a:r>
              <a:rPr lang="ru-RU" sz="2800" b="1" dirty="0"/>
              <a:t>людина має право на </a:t>
            </a:r>
            <a:r>
              <a:rPr lang="ru-RU" sz="2800" b="1" dirty="0" err="1"/>
              <a:t>працю</a:t>
            </a:r>
            <a:r>
              <a:rPr lang="ru-RU" sz="2800" b="1" dirty="0"/>
              <a:t>, що </a:t>
            </a:r>
            <a:r>
              <a:rPr lang="ru-RU" sz="2800" b="1" dirty="0" err="1"/>
              <a:t>виявляє</a:t>
            </a:r>
            <a:r>
              <a:rPr lang="ru-RU" sz="2800" b="1" dirty="0"/>
              <a:t> її </a:t>
            </a:r>
            <a:r>
              <a:rPr lang="ru-RU" sz="2800" b="1" dirty="0" err="1"/>
              <a:t>особисті</a:t>
            </a:r>
            <a:r>
              <a:rPr lang="ru-RU" sz="2800" b="1" dirty="0"/>
              <a:t> </a:t>
            </a:r>
            <a:r>
              <a:rPr lang="ru-RU" sz="2800" b="1" dirty="0" err="1"/>
              <a:t>вподобання</a:t>
            </a:r>
            <a:r>
              <a:rPr lang="ru-RU" sz="2800" b="1" dirty="0"/>
              <a:t> та </a:t>
            </a:r>
            <a:r>
              <a:rPr lang="ru-RU" sz="2800" b="1" dirty="0" err="1"/>
              <a:t>схильності</a:t>
            </a:r>
            <a:r>
              <a:rPr lang="ru-RU" sz="2800" b="1" dirty="0"/>
              <a:t>. Це право </a:t>
            </a:r>
            <a:r>
              <a:rPr lang="ru-RU" sz="2800" b="1" dirty="0" err="1" smtClean="0"/>
              <a:t>гарантує</a:t>
            </a:r>
            <a:r>
              <a:rPr lang="ru-RU" sz="2800" b="1" dirty="0" smtClean="0"/>
              <a:t> </a:t>
            </a:r>
            <a:r>
              <a:rPr lang="ru-RU" sz="2800" b="1" dirty="0" err="1"/>
              <a:t>стаття</a:t>
            </a:r>
            <a:r>
              <a:rPr lang="ru-RU" sz="2800" b="1" dirty="0"/>
              <a:t> 43 </a:t>
            </a:r>
            <a:r>
              <a:rPr lang="ru-RU" sz="2800" b="1" dirty="0" err="1"/>
              <a:t>Конституції</a:t>
            </a:r>
            <a:r>
              <a:rPr lang="ru-RU" sz="2800" b="1" dirty="0"/>
              <a:t> України. 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660744" y="3610153"/>
            <a:ext cx="4392488" cy="83413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/>
              <a:t>Водночас</a:t>
            </a:r>
            <a:r>
              <a:rPr lang="ru-RU" sz="3200" b="1" dirty="0" smtClean="0"/>
              <a:t> </a:t>
            </a:r>
            <a:r>
              <a:rPr lang="ru-RU" sz="3200" b="1" dirty="0" err="1"/>
              <a:t>праця</a:t>
            </a:r>
            <a:r>
              <a:rPr lang="ru-RU" sz="3200" b="1" dirty="0"/>
              <a:t> — </a:t>
            </a:r>
            <a:r>
              <a:rPr lang="ru-RU" sz="3200" b="1" dirty="0" smtClean="0"/>
              <a:t>це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8053232" y="4027222"/>
            <a:ext cx="1168142" cy="572741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44077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175844" y="3743793"/>
            <a:ext cx="3456385" cy="16191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вони </a:t>
            </a:r>
            <a:r>
              <a:rPr lang="ru-RU" sz="3200" b="1" dirty="0" err="1"/>
              <a:t>тісно</a:t>
            </a:r>
            <a:r>
              <a:rPr lang="ru-RU" sz="3200" b="1" dirty="0"/>
              <a:t> </a:t>
            </a:r>
            <a:r>
              <a:rPr lang="ru-RU" sz="3200" b="1" dirty="0" err="1"/>
              <a:t>взаємопов’язані</a:t>
            </a:r>
            <a:r>
              <a:rPr lang="ru-RU" sz="3200" b="1" dirty="0"/>
              <a:t> й </a:t>
            </a:r>
            <a:r>
              <a:rPr lang="ru-RU" sz="3200" b="1" dirty="0" err="1"/>
              <a:t>обидві</a:t>
            </a:r>
            <a:r>
              <a:rPr lang="ru-RU" sz="3200" b="1" dirty="0"/>
              <a:t> </a:t>
            </a:r>
            <a:r>
              <a:rPr lang="ru-RU" sz="3200" b="1" dirty="0" smtClean="0"/>
              <a:t>важливі 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Прямокутник: округлені кути 5">
            <a:extLst>
              <a:ext uri="{FF2B5EF4-FFF2-40B4-BE49-F238E27FC236}">
                <a16:creationId xmlns:a16="http://schemas.microsoft.com/office/drawing/2014/main" xmlns="" id="{777EACF5-D1D7-4258-B699-DC9A29E6CE9C}"/>
              </a:ext>
            </a:extLst>
          </p:cNvPr>
          <p:cNvSpPr/>
          <p:nvPr/>
        </p:nvSpPr>
        <p:spPr>
          <a:xfrm>
            <a:off x="980130" y="452691"/>
            <a:ext cx="10269424" cy="74667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Розрізняють</a:t>
            </a:r>
            <a:r>
              <a:rPr lang="ru-RU" sz="4000" b="1" dirty="0"/>
              <a:t> </a:t>
            </a:r>
            <a:r>
              <a:rPr lang="ru-RU" sz="4000" b="1" dirty="0" err="1"/>
              <a:t>працю</a:t>
            </a:r>
            <a:endParaRPr lang="uk-UA" sz="4000" b="1" u="sng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79647"/>
            <a:ext cx="1053414" cy="9799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2" name="Табличка 21"/>
          <p:cNvSpPr/>
          <p:nvPr/>
        </p:nvSpPr>
        <p:spPr>
          <a:xfrm>
            <a:off x="1642643" y="1764706"/>
            <a:ext cx="2393249" cy="872999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/>
              <a:t>фізичну</a:t>
            </a:r>
            <a:endParaRPr lang="ru-RU" sz="3600" b="1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 flipH="1">
            <a:off x="3499743" y="1053530"/>
            <a:ext cx="1064105" cy="572741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7820223" y="1053530"/>
            <a:ext cx="1168142" cy="572741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cxnSp>
      <p:sp>
        <p:nvSpPr>
          <p:cNvPr id="26" name="Табличка 25"/>
          <p:cNvSpPr/>
          <p:nvPr/>
        </p:nvSpPr>
        <p:spPr>
          <a:xfrm>
            <a:off x="7632229" y="1701176"/>
            <a:ext cx="3876907" cy="1233039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/>
              <a:t>розумову</a:t>
            </a:r>
            <a:r>
              <a:rPr lang="ru-RU" sz="3600" b="1" dirty="0"/>
              <a:t> (</a:t>
            </a:r>
            <a:r>
              <a:rPr lang="ru-RU" sz="3600" b="1" dirty="0" err="1"/>
              <a:t>інтелектуальну</a:t>
            </a:r>
            <a:r>
              <a:rPr lang="ru-RU" sz="3600" b="1" dirty="0" smtClean="0"/>
              <a:t>)</a:t>
            </a:r>
            <a:endParaRPr lang="ru-RU" sz="3600" b="1" dirty="0"/>
          </a:p>
        </p:txBody>
      </p:sp>
      <p:pic>
        <p:nvPicPr>
          <p:cNvPr id="2052" name="Picture 4" descr="Фразеологізми про працю - Dovidka.biz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79" y="3445837"/>
            <a:ext cx="3536146" cy="2304257"/>
          </a:xfrm>
          <a:prstGeom prst="plaque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artoon homework: Más de 123,715 ilustraciones y dibujos de stock con  licencia libres de regalías | Shutter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061" y="3322800"/>
            <a:ext cx="3482752" cy="2461145"/>
          </a:xfrm>
          <a:prstGeom prst="plaque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25782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: округлені кути 5">
            <a:extLst>
              <a:ext uri="{FF2B5EF4-FFF2-40B4-BE49-F238E27FC236}">
                <a16:creationId xmlns:a16="http://schemas.microsoft.com/office/drawing/2014/main" xmlns="" id="{777EACF5-D1D7-4258-B699-DC9A29E6CE9C}"/>
              </a:ext>
            </a:extLst>
          </p:cNvPr>
          <p:cNvSpPr/>
          <p:nvPr/>
        </p:nvSpPr>
        <p:spPr>
          <a:xfrm>
            <a:off x="980130" y="452691"/>
            <a:ext cx="10269424" cy="74667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Розрізняють</a:t>
            </a:r>
            <a:r>
              <a:rPr lang="ru-RU" sz="4000" b="1" dirty="0"/>
              <a:t> </a:t>
            </a:r>
            <a:r>
              <a:rPr lang="ru-RU" sz="4000" b="1" dirty="0" err="1"/>
              <a:t>працю</a:t>
            </a:r>
            <a:endParaRPr lang="uk-UA" sz="4000" b="1" u="sng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79647"/>
            <a:ext cx="1053414" cy="9799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53413" y="1341562"/>
            <a:ext cx="6622794" cy="247402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Наприклад</a:t>
            </a:r>
            <a:r>
              <a:rPr lang="ru-RU" sz="3200" b="1" dirty="0"/>
              <a:t>, </a:t>
            </a:r>
            <a:r>
              <a:rPr lang="ru-RU" sz="3200" b="1" dirty="0" err="1"/>
              <a:t>праця</a:t>
            </a:r>
            <a:r>
              <a:rPr lang="ru-RU" sz="3200" b="1" dirty="0"/>
              <a:t> </a:t>
            </a:r>
            <a:r>
              <a:rPr lang="ru-RU" sz="3200" b="1" dirty="0" err="1"/>
              <a:t>лікарів-хірургів</a:t>
            </a:r>
            <a:r>
              <a:rPr lang="ru-RU" sz="3200" b="1" dirty="0"/>
              <a:t> </a:t>
            </a:r>
            <a:r>
              <a:rPr lang="ru-RU" sz="3200" b="1" dirty="0" err="1" smtClean="0"/>
              <a:t>належить</a:t>
            </a:r>
            <a:r>
              <a:rPr lang="ru-RU" sz="3200" b="1" dirty="0" smtClean="0"/>
              <a:t> </a:t>
            </a:r>
            <a:r>
              <a:rPr lang="ru-RU" sz="3200" b="1" dirty="0"/>
              <a:t>до </a:t>
            </a:r>
            <a:r>
              <a:rPr lang="ru-RU" sz="3200" b="1" dirty="0" err="1"/>
              <a:t>розумової</a:t>
            </a:r>
            <a:r>
              <a:rPr lang="ru-RU" sz="3200" b="1" dirty="0"/>
              <a:t>, але потрібно </a:t>
            </a:r>
            <a:r>
              <a:rPr lang="ru-RU" sz="3200" b="1" dirty="0" err="1"/>
              <a:t>докласти</a:t>
            </a:r>
            <a:r>
              <a:rPr lang="ru-RU" sz="3200" b="1" dirty="0"/>
              <a:t> </a:t>
            </a:r>
            <a:r>
              <a:rPr lang="ru-RU" sz="3200" b="1" dirty="0" err="1"/>
              <a:t>чимало</a:t>
            </a:r>
            <a:r>
              <a:rPr lang="ru-RU" sz="3200" b="1" dirty="0"/>
              <a:t> </a:t>
            </a:r>
            <a:r>
              <a:rPr lang="ru-RU" sz="3200" b="1" dirty="0" err="1"/>
              <a:t>фізичних</a:t>
            </a:r>
            <a:r>
              <a:rPr lang="ru-RU" sz="3200" b="1" dirty="0"/>
              <a:t> </a:t>
            </a:r>
            <a:r>
              <a:rPr lang="ru-RU" sz="3200" b="1" dirty="0" err="1"/>
              <a:t>зусиль</a:t>
            </a:r>
            <a:r>
              <a:rPr lang="ru-RU" sz="3200" b="1" dirty="0"/>
              <a:t>, щоб </a:t>
            </a:r>
            <a:r>
              <a:rPr lang="ru-RU" sz="3200" b="1" dirty="0" err="1"/>
              <a:t>операція</a:t>
            </a:r>
            <a:r>
              <a:rPr lang="ru-RU" sz="3200" b="1" dirty="0"/>
              <a:t> </a:t>
            </a:r>
            <a:r>
              <a:rPr lang="ru-RU" sz="3200" b="1" dirty="0" err="1"/>
              <a:t>пройшла</a:t>
            </a:r>
            <a:r>
              <a:rPr lang="ru-RU" sz="3200" b="1" dirty="0"/>
              <a:t> </a:t>
            </a:r>
            <a:r>
              <a:rPr lang="ru-RU" sz="3200" b="1" dirty="0" err="1"/>
              <a:t>успішно</a:t>
            </a:r>
            <a:r>
              <a:rPr lang="ru-RU" sz="3200" b="1" dirty="0"/>
              <a:t>. 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804000" y="3933850"/>
            <a:ext cx="5312108" cy="21511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/>
              <a:t>Якщо</a:t>
            </a:r>
            <a:r>
              <a:rPr lang="ru-RU" sz="3200" b="1" dirty="0" smtClean="0"/>
              <a:t> </a:t>
            </a:r>
            <a:r>
              <a:rPr lang="ru-RU" sz="3200" b="1" dirty="0"/>
              <a:t>людина в процесі роботи </a:t>
            </a:r>
            <a:r>
              <a:rPr lang="ru-RU" sz="3200" b="1" dirty="0" err="1"/>
              <a:t>застосовує</a:t>
            </a:r>
            <a:r>
              <a:rPr lang="ru-RU" sz="3200" b="1" dirty="0"/>
              <a:t> </a:t>
            </a:r>
            <a:r>
              <a:rPr lang="ru-RU" sz="3200" b="1" dirty="0" err="1"/>
              <a:t>хист</a:t>
            </a:r>
            <a:r>
              <a:rPr lang="ru-RU" sz="3200" b="1" dirty="0"/>
              <a:t>, </a:t>
            </a:r>
            <a:r>
              <a:rPr lang="ru-RU" sz="3200" b="1" dirty="0" err="1"/>
              <a:t>уяву</a:t>
            </a:r>
            <a:r>
              <a:rPr lang="ru-RU" sz="3200" b="1" dirty="0"/>
              <a:t> та здібності, то її </a:t>
            </a:r>
            <a:r>
              <a:rPr lang="ru-RU" sz="3200" b="1" dirty="0" err="1"/>
              <a:t>працю</a:t>
            </a:r>
            <a:r>
              <a:rPr lang="ru-RU" sz="3200" b="1" dirty="0"/>
              <a:t> називають </a:t>
            </a:r>
            <a:r>
              <a:rPr lang="ru-RU" sz="3200" b="1" dirty="0" err="1"/>
              <a:t>творчою</a:t>
            </a:r>
            <a:r>
              <a:rPr lang="ru-RU" sz="3200" b="1" dirty="0"/>
              <a:t>.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32" name="Picture 8" descr="Surgery Medical Drawing Material Stock Illustration 2311373661 | 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6" b="12824"/>
          <a:stretch/>
        </p:blipFill>
        <p:spPr bwMode="auto">
          <a:xfrm>
            <a:off x="7845706" y="1341562"/>
            <a:ext cx="3403848" cy="2474026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Картинки до тестів\Учні\Урок труд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631" y="4039380"/>
            <a:ext cx="3126104" cy="2363395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8302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960</TotalTime>
  <Words>668</Words>
  <Application>Microsoft Office PowerPoint</Application>
  <PresentationFormat>Произвольный</PresentationFormat>
  <Paragraphs>141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85</cp:revision>
  <dcterms:created xsi:type="dcterms:W3CDTF">2025-08-27T14:01:18Z</dcterms:created>
  <dcterms:modified xsi:type="dcterms:W3CDTF">2025-09-11T16:17:40Z</dcterms:modified>
</cp:coreProperties>
</file>