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326" r:id="rId3"/>
    <p:sldId id="259" r:id="rId4"/>
    <p:sldId id="282" r:id="rId5"/>
    <p:sldId id="328" r:id="rId6"/>
    <p:sldId id="283" r:id="rId7"/>
    <p:sldId id="286" r:id="rId8"/>
    <p:sldId id="323" r:id="rId9"/>
    <p:sldId id="324" r:id="rId10"/>
    <p:sldId id="325" r:id="rId11"/>
    <p:sldId id="322" r:id="rId12"/>
    <p:sldId id="310" r:id="rId13"/>
    <p:sldId id="299" r:id="rId14"/>
    <p:sldId id="320" r:id="rId15"/>
    <p:sldId id="311" r:id="rId16"/>
    <p:sldId id="302" r:id="rId17"/>
    <p:sldId id="327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5312" y="969945"/>
            <a:ext cx="890187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Для чого потрібне вміння вчитися?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9164" y="3933850"/>
            <a:ext cx="2706146" cy="173704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7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5312" y="3065189"/>
            <a:ext cx="2902543" cy="288488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92" y="494643"/>
            <a:ext cx="10215599" cy="7472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Назви шкільну </a:t>
            </a:r>
            <a:r>
              <a:rPr lang="uk-UA" sz="4000" b="1" dirty="0" smtClean="0">
                <a:solidFill>
                  <a:schemeClr val="bg1"/>
                </a:solidFill>
              </a:rPr>
              <a:t>науку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CC62597-B846-4D4F-AE38-0FC00A53E1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7"/>
          <a:stretch/>
        </p:blipFill>
        <p:spPr>
          <a:xfrm>
            <a:off x="916992" y="1342918"/>
            <a:ext cx="2078695" cy="256575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24BE36A-1D40-4050-B651-6EC87862DE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20"/>
          <a:stretch/>
        </p:blipFill>
        <p:spPr>
          <a:xfrm>
            <a:off x="4348936" y="1342919"/>
            <a:ext cx="2016225" cy="254399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DDE1015-DAD1-4DF4-B3A8-D9F58A4784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3"/>
          <a:stretch/>
        </p:blipFill>
        <p:spPr>
          <a:xfrm>
            <a:off x="7460184" y="1365969"/>
            <a:ext cx="2618330" cy="246656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85467B4-F277-441E-B2E3-1C50824A50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6" t="7834" r="758" b="14518"/>
          <a:stretch/>
        </p:blipFill>
        <p:spPr>
          <a:xfrm>
            <a:off x="2203599" y="3993071"/>
            <a:ext cx="2376264" cy="230082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684626A-27CF-4833-BEE0-1496B6B2BB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5587975" y="3961416"/>
            <a:ext cx="2311123" cy="227208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DA870EC-F170-4C96-9CE7-1EB149AF02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273"/>
          <a:stretch/>
        </p:blipFill>
        <p:spPr>
          <a:xfrm>
            <a:off x="9036718" y="3863252"/>
            <a:ext cx="2128148" cy="222822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26980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395" y="1259008"/>
            <a:ext cx="10266476" cy="112461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Зроби по три нахили тулубом вперед-назад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якщо цей чинник, допоможе тобі досягти успіху у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навчанні. Якщо ні – зроби по три нахили тулубом вліво-вправо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0475" y="4397043"/>
            <a:ext cx="3487107" cy="83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О</a:t>
            </a:r>
            <a:r>
              <a:rPr lang="ru-RU" sz="3200" b="1" dirty="0" err="1" smtClean="0">
                <a:solidFill>
                  <a:schemeClr val="bg1"/>
                </a:solidFill>
              </a:rPr>
              <a:t>рганізованість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9924" y="5431942"/>
            <a:ext cx="3485298" cy="7341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Б</a:t>
            </a:r>
            <a:r>
              <a:rPr lang="ru-RU" sz="3200" b="1" dirty="0" err="1" smtClean="0">
                <a:solidFill>
                  <a:schemeClr val="bg1"/>
                </a:solidFill>
              </a:rPr>
              <a:t>ажання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93026" y="4397043"/>
            <a:ext cx="3330784" cy="832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cs typeface="Times New Roman" pitchFamily="18" charset="0"/>
              </a:rPr>
              <a:t>У</a:t>
            </a:r>
            <a:r>
              <a:rPr lang="ru-RU" sz="3200" b="1" dirty="0" err="1" smtClean="0">
                <a:solidFill>
                  <a:srgbClr val="FF0000"/>
                </a:solidFill>
                <a:cs typeface="Times New Roman" pitchFamily="18" charset="0"/>
              </a:rPr>
              <a:t>важність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44790" y="4397043"/>
            <a:ext cx="3471008" cy="83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Л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інь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24279" y="3422666"/>
            <a:ext cx="3268278" cy="79921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аполегливість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52271" y="2383624"/>
            <a:ext cx="3268278" cy="803830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алант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9816" y="2383624"/>
            <a:ext cx="3419892" cy="803830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З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аздрість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39844" y="3422666"/>
            <a:ext cx="3419892" cy="799216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евпевненість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93026" y="5427195"/>
            <a:ext cx="3330784" cy="738903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П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рацьовитість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9915" y="5383347"/>
            <a:ext cx="3487107" cy="7738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езібраність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8615" y="3422666"/>
            <a:ext cx="3487107" cy="7992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І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нтуїція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1430" y="2383624"/>
            <a:ext cx="3475592" cy="8038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Допитливість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835447" y="471557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Руханка «Для </a:t>
            </a:r>
            <a:r>
              <a:rPr lang="ru-RU" sz="4000" b="1" dirty="0" err="1" smtClean="0"/>
              <a:t>успіху</a:t>
            </a:r>
            <a:r>
              <a:rPr lang="ru-RU" sz="4000" b="1" dirty="0" smtClean="0"/>
              <a:t> в навчанні»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357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90976" y="2709714"/>
            <a:ext cx="6184249" cy="12569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Мені </a:t>
            </a:r>
            <a:r>
              <a:rPr lang="ru-RU" sz="3600" b="1" dirty="0" err="1"/>
              <a:t>навчатися</a:t>
            </a:r>
            <a:r>
              <a:rPr lang="ru-RU" sz="3600" b="1" dirty="0"/>
              <a:t> легко тоді, коли…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5474" y="1557586"/>
            <a:ext cx="6215254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Я </a:t>
            </a:r>
            <a:r>
              <a:rPr lang="ru-RU" sz="3600" b="1" dirty="0" err="1"/>
              <a:t>вчуся</a:t>
            </a:r>
            <a:r>
              <a:rPr lang="ru-RU" sz="3600" b="1" dirty="0"/>
              <a:t> для того, щоб…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8221" y="506122"/>
            <a:ext cx="10230374" cy="8354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Продовж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6480" y="4221882"/>
            <a:ext cx="6184248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Я б хотів/</a:t>
            </a:r>
            <a:r>
              <a:rPr lang="ru-RU" sz="3600" b="1" dirty="0" err="1"/>
              <a:t>хотіла</a:t>
            </a:r>
            <a:r>
              <a:rPr lang="ru-RU" sz="3600" b="1" dirty="0"/>
              <a:t> </a:t>
            </a:r>
            <a:r>
              <a:rPr lang="ru-RU" sz="3600" b="1" dirty="0" err="1"/>
              <a:t>навчитися</a:t>
            </a:r>
            <a:r>
              <a:rPr lang="ru-RU" sz="3600" b="1" dirty="0"/>
              <a:t>…</a:t>
            </a:r>
          </a:p>
        </p:txBody>
      </p:sp>
      <p:pic>
        <p:nvPicPr>
          <p:cNvPr id="8" name="Picture 2" descr="D:\Картинки до тестів\!!!_Эсмира Настрій\Довольный\_free_2024-01-13-18-20-48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3" y="1793233"/>
            <a:ext cx="3436640" cy="343664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82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4 ЯДС\Грущинська\№007 Для чого потрібне вміння вчитися\2025-09-13_210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47" y="1225088"/>
            <a:ext cx="6895256" cy="40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51471" y="358429"/>
            <a:ext cx="10009112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225088"/>
            <a:ext cx="3585025" cy="35850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07455" y="507598"/>
            <a:ext cx="10352733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9-10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4 ЯДС\Грущинська\№007 Для чого потрібне вміння вчитися\2025-09-13_210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3" y="1197545"/>
            <a:ext cx="5962650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4 ЯДС\Грущинська\№007 Для чого потрібне вміння вчитися\2025-09-13_210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33" y="1221548"/>
            <a:ext cx="5676900" cy="4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4 ЯДС\Грущинська\№007 Для чого потрібне вміння вчитися\2025-09-13_210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7" y="1297573"/>
            <a:ext cx="7165688" cy="50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35447" y="383013"/>
            <a:ext cx="10036945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81347"/>
            <a:ext cx="1051470" cy="1078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64581" y="1485578"/>
            <a:ext cx="3989821" cy="33206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16-17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7.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63639" y="2853730"/>
            <a:ext cx="3744416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Добрих (високих)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7678" y="5590034"/>
            <a:ext cx="5954710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Розподіляти час, тренувати пам’ять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47615" y="4221882"/>
            <a:ext cx="489654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cs typeface="Times New Roman" pitchFamily="18" charset="0"/>
              </a:rPr>
              <a:t>Наполегливість</a:t>
            </a: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cs typeface="Times New Roman" pitchFamily="18" charset="0"/>
              </a:rPr>
              <a:t>у</a:t>
            </a:r>
            <a:r>
              <a:rPr lang="ru-RU" sz="2800" b="1" dirty="0" err="1" smtClean="0">
                <a:solidFill>
                  <a:srgbClr val="0070C0"/>
                </a:solidFill>
                <a:cs typeface="Times New Roman" pitchFamily="18" charset="0"/>
              </a:rPr>
              <a:t>важність</a:t>
            </a: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21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810" y="1413570"/>
            <a:ext cx="5592285" cy="11017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1. </a:t>
            </a:r>
            <a:r>
              <a:rPr lang="ru-RU" sz="3600" b="1" dirty="0"/>
              <a:t>Навчання — це </a:t>
            </a:r>
            <a:r>
              <a:rPr lang="ru-RU" sz="3600" b="1" dirty="0" err="1"/>
              <a:t>праця</a:t>
            </a:r>
            <a:r>
              <a:rPr lang="ru-RU" sz="3600" b="1" dirty="0"/>
              <a:t>.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06" y="1413570"/>
            <a:ext cx="1430450" cy="324036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979463" y="2947962"/>
            <a:ext cx="6696744" cy="199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2. </a:t>
            </a:r>
            <a:r>
              <a:rPr lang="ru-RU" sz="3600" b="1" dirty="0" err="1"/>
              <a:t>Уміння</a:t>
            </a:r>
            <a:r>
              <a:rPr lang="ru-RU" sz="3600" b="1" dirty="0"/>
              <a:t> вчитися — це вміння </a:t>
            </a:r>
            <a:r>
              <a:rPr lang="ru-RU" sz="3600" b="1" dirty="0" err="1"/>
              <a:t>розвивати</a:t>
            </a:r>
            <a:r>
              <a:rPr lang="ru-RU" sz="3600" b="1" dirty="0"/>
              <a:t> свої здібності, </a:t>
            </a:r>
            <a:r>
              <a:rPr lang="ru-RU" sz="3600" b="1" dirty="0" err="1"/>
              <a:t>запорука</a:t>
            </a:r>
            <a:r>
              <a:rPr lang="ru-RU" sz="3600" b="1" dirty="0"/>
              <a:t> </a:t>
            </a:r>
            <a:r>
              <a:rPr lang="ru-RU" sz="3600" b="1" dirty="0" err="1"/>
              <a:t>досягнення</a:t>
            </a:r>
            <a:r>
              <a:rPr lang="ru-RU" sz="3600" b="1" dirty="0"/>
              <a:t> </a:t>
            </a:r>
            <a:r>
              <a:rPr lang="ru-RU" sz="3600" b="1" dirty="0" err="1"/>
              <a:t>успіху</a:t>
            </a:r>
            <a:r>
              <a:rPr lang="ru-RU" sz="3600" b="1" dirty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991813" y="494645"/>
            <a:ext cx="9935770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Рефлексійна</a:t>
            </a:r>
            <a:r>
              <a:rPr lang="uk-UA" sz="4000" b="1" dirty="0">
                <a:solidFill>
                  <a:schemeClr val="bg1"/>
                </a:solidFill>
              </a:rPr>
              <a:t> вправа «Дерево зростання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✓ Разноцветные кленовые листья #24 скачать клипарт бесплатн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1" y="1078180"/>
            <a:ext cx="6434631" cy="57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663597">
            <a:off x="2360444" y="3898443"/>
            <a:ext cx="1538984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цікаво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61312">
            <a:off x="2963144" y="1927846"/>
            <a:ext cx="1557944" cy="11918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322ADA"/>
                </a:solidFill>
              </a:rPr>
              <a:t>Було</a:t>
            </a:r>
            <a:r>
              <a:rPr lang="ru-RU" sz="3200" b="1" dirty="0" smtClean="0">
                <a:solidFill>
                  <a:srgbClr val="322ADA"/>
                </a:solidFill>
              </a:rPr>
              <a:t> </a:t>
            </a:r>
            <a:r>
              <a:rPr lang="ru-RU" sz="3200" b="1" dirty="0" err="1" smtClean="0">
                <a:solidFill>
                  <a:srgbClr val="322ADA"/>
                </a:solidFill>
              </a:rPr>
              <a:t>важко</a:t>
            </a:r>
            <a:endParaRPr lang="ru-RU" sz="3200" b="1" dirty="0">
              <a:solidFill>
                <a:srgbClr val="322AD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670350">
            <a:off x="4691928" y="3697668"/>
            <a:ext cx="1517473" cy="1191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322ADA"/>
                </a:solidFill>
              </a:rPr>
              <a:t>Було</a:t>
            </a:r>
            <a:r>
              <a:rPr lang="ru-RU" sz="3200" b="1" dirty="0" smtClean="0">
                <a:solidFill>
                  <a:srgbClr val="322ADA"/>
                </a:solidFill>
              </a:rPr>
              <a:t> легко</a:t>
            </a:r>
            <a:endParaRPr lang="ru-RU" sz="3200" b="1" dirty="0">
              <a:solidFill>
                <a:srgbClr val="322ADA"/>
              </a:solidFill>
            </a:endParaRPr>
          </a:p>
        </p:txBody>
      </p:sp>
      <p:pic>
        <p:nvPicPr>
          <p:cNvPr id="1030" name="Picture 6" descr="Клипарт#елка#дерево#деревья#clipart#wood# | Дере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42" y="1078180"/>
            <a:ext cx="4209485" cy="57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29" y="1700714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99" y="1288630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09" y="3248661"/>
            <a:ext cx="999474" cy="9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09" y="2276772"/>
            <a:ext cx="999474" cy="9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76" y="3759944"/>
            <a:ext cx="999474" cy="9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16" y="1745176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88" y="2728860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32" y="2236556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99" y="2378058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87" y="2249314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87" y="2548936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29" y="3000606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27" y="3065133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94" y="1366675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13" y="2011354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32" y="2658471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09" y="2852831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91" y="1429461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984" y="3428889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99" y="1791593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851" y="3026898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301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TEMP\!!!!!!Эсмира\OI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415884"/>
            <a:ext cx="3528392" cy="353150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939903" y="1415884"/>
            <a:ext cx="6371391" cy="2553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Дзвоник пролунав веселий, </a:t>
            </a:r>
            <a:endParaRPr lang="ru-RU" sz="3600" b="1" dirty="0">
              <a:solidFill>
                <a:srgbClr val="FFFF00"/>
              </a:solidFill>
            </a:endParaRPr>
          </a:p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Дружно всіх він кличе в клас. </a:t>
            </a:r>
            <a:endParaRPr lang="ru-RU" sz="3600" b="1" dirty="0">
              <a:solidFill>
                <a:srgbClr val="FFFF00"/>
              </a:solidFill>
            </a:endParaRPr>
          </a:p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І цікаве на </a:t>
            </a:r>
            <a:r>
              <a:rPr lang="uk-UA" sz="3600" b="1" dirty="0" err="1">
                <a:solidFill>
                  <a:srgbClr val="FFFF00"/>
                </a:solidFill>
              </a:rPr>
              <a:t>уроці</a:t>
            </a:r>
            <a:endParaRPr lang="ru-RU" sz="3600" b="1" dirty="0">
              <a:solidFill>
                <a:srgbClr val="FFFF00"/>
              </a:solidFill>
            </a:endParaRPr>
          </a:p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Пропоную я для вас.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790" y="513074"/>
            <a:ext cx="10585388" cy="6915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26020" y="3897631"/>
            <a:ext cx="4416638" cy="1532689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Розглянь листочки. Який з них передає твій настрій? Чому? 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https://multiurok.ru/img/182813/image_5f7d15397e5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365" y="1541743"/>
            <a:ext cx="2204813" cy="19271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RuuH_yKzBfRMfElQY_UX-IPXGF4uEymCkMdvmDnsTPPZbkHh5xzslmXqv_EmUNW2eKDak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99" y="1535674"/>
            <a:ext cx="2070011" cy="19856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pinimg.com/736x/4e/c7/e2/4ec7e26b265cc33170b83324dd02c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1" y="1556593"/>
            <a:ext cx="2238732" cy="196470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0.gstatic.com/images?q=tbn:ANd9GcT6mhsAqbRuRC0DoW0J088kKYj0FgEeIy7ze0Fo7RipUoK_sLC3nzajPOT25d2IenComWE&amp;usqp=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1" y="3697888"/>
            <a:ext cx="2292800" cy="201215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onechko.net.ua/uploads/goods/1386/max/59e6cf9a74b8bc9ea48b75a5afc08ce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r="15006"/>
          <a:stretch/>
        </p:blipFill>
        <p:spPr bwMode="auto">
          <a:xfrm>
            <a:off x="6194465" y="1541743"/>
            <a:ext cx="2385140" cy="19031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fs03.vseosvita.ua/03014qi2-06dc-1200x63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52" y="3897631"/>
            <a:ext cx="2920268" cy="16126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281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2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" y="1218330"/>
            <a:ext cx="3202023" cy="21333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2" y="1218330"/>
            <a:ext cx="2733595" cy="408367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91431" y="3765586"/>
            <a:ext cx="7508959" cy="17366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дізнаємося про вміння вчитися,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чинники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успішності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навчання;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встановимо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зв’язок між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умінням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вчитися і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досягненням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людиною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успіху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житті 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04346" y="1230308"/>
            <a:ext cx="4096044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Що </a:t>
            </a:r>
            <a:r>
              <a:rPr lang="ru-RU" sz="2800" b="1" dirty="0" err="1" smtClean="0"/>
              <a:t>таке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праця</a:t>
            </a:r>
            <a:r>
              <a:rPr lang="ru-RU" sz="2800" b="1" dirty="0" smtClean="0"/>
              <a:t>? Якою буває </a:t>
            </a:r>
            <a:r>
              <a:rPr lang="ru-RU" sz="2800" b="1" dirty="0" err="1" smtClean="0"/>
              <a:t>праця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04346" y="2421682"/>
            <a:ext cx="409604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/>
              <a:t>Яке </a:t>
            </a:r>
            <a:r>
              <a:rPr lang="ru-RU" sz="2800" b="1" dirty="0" err="1"/>
              <a:t>значення</a:t>
            </a:r>
            <a:r>
              <a:rPr lang="ru-RU" sz="2800" b="1" dirty="0"/>
              <a:t> має </a:t>
            </a:r>
            <a:r>
              <a:rPr lang="ru-RU" sz="2800" b="1" dirty="0" err="1"/>
              <a:t>праця</a:t>
            </a:r>
            <a:r>
              <a:rPr lang="ru-RU" sz="2800" b="1" dirty="0"/>
              <a:t> в житті </a:t>
            </a:r>
            <a:r>
              <a:rPr lang="ru-RU" sz="2800" b="1" dirty="0" smtClean="0"/>
              <a:t>людини?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29865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9218" y="189434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/>
              <a:t>Прослухайте</a:t>
            </a:r>
            <a:r>
              <a:rPr lang="ru-RU" sz="3600" dirty="0"/>
              <a:t> </a:t>
            </a:r>
            <a:r>
              <a:rPr lang="ru-RU" sz="3600" dirty="0" smtClean="0"/>
              <a:t>вірш </a:t>
            </a:r>
            <a:r>
              <a:rPr lang="ru-RU" sz="3600" dirty="0" err="1" smtClean="0"/>
              <a:t>Миколи</a:t>
            </a:r>
            <a:r>
              <a:rPr lang="ru-RU" sz="3600" dirty="0" smtClean="0"/>
              <a:t> Щербака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415" y="765498"/>
            <a:ext cx="4270251" cy="60016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— Я </a:t>
            </a:r>
            <a:r>
              <a:rPr lang="ru-RU" sz="2400" dirty="0" err="1"/>
              <a:t>зроблю</a:t>
            </a:r>
            <a:r>
              <a:rPr lang="ru-RU" sz="2400" dirty="0"/>
              <a:t> це в </a:t>
            </a:r>
            <a:r>
              <a:rPr lang="ru-RU" sz="2400" dirty="0" err="1"/>
              <a:t>понеділок</a:t>
            </a:r>
            <a:r>
              <a:rPr lang="ru-RU" sz="2400" dirty="0"/>
              <a:t>! — </a:t>
            </a:r>
            <a:endParaRPr lang="ru-RU" sz="2400" dirty="0" smtClean="0"/>
          </a:p>
          <a:p>
            <a:r>
              <a:rPr lang="ru-RU" sz="2400" dirty="0" smtClean="0"/>
              <a:t>Так </a:t>
            </a:r>
            <a:r>
              <a:rPr lang="ru-RU" sz="2400" dirty="0"/>
              <a:t>сказав собі </a:t>
            </a:r>
            <a:r>
              <a:rPr lang="ru-RU" sz="2400" dirty="0" err="1"/>
              <a:t>Тодось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Але </a:t>
            </a:r>
            <a:r>
              <a:rPr lang="ru-RU" sz="2400" dirty="0" err="1"/>
              <a:t>взятися</a:t>
            </a:r>
            <a:r>
              <a:rPr lang="ru-RU" sz="2400" dirty="0"/>
              <a:t> до </a:t>
            </a:r>
            <a:r>
              <a:rPr lang="ru-RU" sz="2400" dirty="0" err="1"/>
              <a:t>діла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err="1" smtClean="0"/>
              <a:t>Щось</a:t>
            </a:r>
            <a:r>
              <a:rPr lang="ru-RU" sz="2400" dirty="0" smtClean="0"/>
              <a:t> </a:t>
            </a:r>
            <a:r>
              <a:rPr lang="ru-RU" sz="2400" dirty="0" err="1"/>
              <a:t>охоти</a:t>
            </a:r>
            <a:r>
              <a:rPr lang="ru-RU" sz="2400" dirty="0"/>
              <a:t> не </a:t>
            </a:r>
            <a:r>
              <a:rPr lang="ru-RU" sz="2400" dirty="0" err="1"/>
              <a:t>знайшлось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— </a:t>
            </a:r>
            <a:r>
              <a:rPr lang="ru-RU" sz="2400" dirty="0"/>
              <a:t>Хай </a:t>
            </a:r>
            <a:r>
              <a:rPr lang="ru-RU" sz="2400" dirty="0" err="1"/>
              <a:t>зроблю</a:t>
            </a:r>
            <a:r>
              <a:rPr lang="ru-RU" sz="2400" dirty="0"/>
              <a:t> це у </a:t>
            </a:r>
            <a:r>
              <a:rPr lang="ru-RU" sz="2400" dirty="0" err="1"/>
              <a:t>вівторок</a:t>
            </a:r>
            <a:r>
              <a:rPr lang="ru-RU" sz="2400" dirty="0"/>
              <a:t>.— </a:t>
            </a:r>
            <a:endParaRPr lang="ru-RU" sz="2400" dirty="0" smtClean="0"/>
          </a:p>
          <a:p>
            <a:r>
              <a:rPr lang="ru-RU" sz="2400" dirty="0" smtClean="0"/>
              <a:t>Але </a:t>
            </a:r>
            <a:r>
              <a:rPr lang="ru-RU" sz="2400" dirty="0" err="1"/>
              <a:t>знов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забав, </a:t>
            </a:r>
            <a:endParaRPr lang="ru-RU" sz="2400" dirty="0" smtClean="0"/>
          </a:p>
          <a:p>
            <a:r>
              <a:rPr lang="ru-RU" sz="2400" dirty="0" err="1" smtClean="0"/>
              <a:t>Повних</a:t>
            </a:r>
            <a:r>
              <a:rPr lang="ru-RU" sz="2400" dirty="0" smtClean="0"/>
              <a:t> </a:t>
            </a:r>
            <a:r>
              <a:rPr lang="ru-RU" sz="2400" dirty="0" err="1"/>
              <a:t>сміху</a:t>
            </a:r>
            <a:r>
              <a:rPr lang="ru-RU" sz="2400" dirty="0"/>
              <a:t>, </a:t>
            </a:r>
            <a:r>
              <a:rPr lang="ru-RU" sz="2400" dirty="0" err="1"/>
              <a:t>співомовок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День </a:t>
            </a:r>
            <a:r>
              <a:rPr lang="ru-RU" sz="2400" dirty="0" err="1"/>
              <a:t>немов</a:t>
            </a:r>
            <a:r>
              <a:rPr lang="ru-RU" sz="2400" dirty="0"/>
              <a:t> у воду впав. </a:t>
            </a:r>
            <a:endParaRPr lang="ru-RU" sz="2400" dirty="0" smtClean="0"/>
          </a:p>
          <a:p>
            <a:r>
              <a:rPr lang="ru-RU" sz="2400" dirty="0" smtClean="0"/>
              <a:t>— </a:t>
            </a:r>
            <a:r>
              <a:rPr lang="ru-RU" sz="2400" dirty="0"/>
              <a:t>Середа — </a:t>
            </a:r>
            <a:r>
              <a:rPr lang="ru-RU" sz="2400" dirty="0" err="1"/>
              <a:t>гарніша</a:t>
            </a:r>
            <a:r>
              <a:rPr lang="ru-RU" sz="2400" dirty="0"/>
              <a:t> </a:t>
            </a:r>
            <a:r>
              <a:rPr lang="ru-RU" sz="2400" dirty="0" err="1"/>
              <a:t>днина</a:t>
            </a:r>
            <a:r>
              <a:rPr lang="ru-RU" sz="2400" dirty="0"/>
              <a:t>! </a:t>
            </a:r>
            <a:endParaRPr lang="ru-RU" sz="2400" dirty="0" smtClean="0"/>
          </a:p>
          <a:p>
            <a:r>
              <a:rPr lang="ru-RU" sz="2400" dirty="0" smtClean="0"/>
              <a:t>Це </a:t>
            </a:r>
            <a:r>
              <a:rPr lang="ru-RU" sz="2400" dirty="0" err="1"/>
              <a:t>пів</a:t>
            </a:r>
            <a:r>
              <a:rPr lang="ru-RU" sz="2400" dirty="0"/>
              <a:t> </a:t>
            </a:r>
            <a:r>
              <a:rPr lang="ru-RU" sz="2400" dirty="0" err="1"/>
              <a:t>тижня</a:t>
            </a:r>
            <a:r>
              <a:rPr lang="ru-RU" sz="2400" dirty="0"/>
              <a:t>. Та — </a:t>
            </a:r>
            <a:r>
              <a:rPr lang="ru-RU" sz="2400" dirty="0" err="1"/>
              <a:t>біда</a:t>
            </a:r>
            <a:r>
              <a:rPr lang="ru-RU" sz="2400" dirty="0"/>
              <a:t>: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 err="1"/>
              <a:t>оглянувсь</a:t>
            </a:r>
            <a:r>
              <a:rPr lang="ru-RU" sz="2400" dirty="0"/>
              <a:t> ще </a:t>
            </a:r>
            <a:r>
              <a:rPr lang="ru-RU" sz="2400" dirty="0" err="1"/>
              <a:t>хлопчина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Вже </a:t>
            </a:r>
            <a:r>
              <a:rPr lang="ru-RU" sz="2400" dirty="0"/>
              <a:t>й минула середа. </a:t>
            </a:r>
            <a:endParaRPr lang="ru-RU" sz="2400" dirty="0" smtClean="0"/>
          </a:p>
          <a:p>
            <a:r>
              <a:rPr lang="ru-RU" sz="2400" dirty="0" smtClean="0"/>
              <a:t>— </a:t>
            </a:r>
            <a:r>
              <a:rPr lang="ru-RU" sz="2400" dirty="0"/>
              <a:t>Ну, напевно, вже почну я </a:t>
            </a:r>
            <a:endParaRPr lang="ru-RU" sz="2400" dirty="0" smtClean="0"/>
          </a:p>
          <a:p>
            <a:r>
              <a:rPr lang="ru-RU" sz="2400" dirty="0" err="1" smtClean="0"/>
              <a:t>Цю</a:t>
            </a:r>
            <a:r>
              <a:rPr lang="ru-RU" sz="2400" dirty="0" smtClean="0"/>
              <a:t> </a:t>
            </a:r>
            <a:r>
              <a:rPr lang="ru-RU" sz="2400" dirty="0"/>
              <a:t>роботу у </a:t>
            </a:r>
            <a:r>
              <a:rPr lang="ru-RU" sz="2400" dirty="0" err="1"/>
              <a:t>четвер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Але </a:t>
            </a:r>
            <a:r>
              <a:rPr lang="ru-RU" sz="2400" dirty="0"/>
              <a:t>все, що не </a:t>
            </a:r>
            <a:r>
              <a:rPr lang="ru-RU" sz="2400" dirty="0" err="1"/>
              <a:t>візьму</a:t>
            </a:r>
            <a:r>
              <a:rPr lang="ru-RU" sz="2400" dirty="0"/>
              <a:t> я, </a:t>
            </a:r>
            <a:endParaRPr lang="ru-RU" sz="2400" dirty="0" smtClean="0"/>
          </a:p>
          <a:p>
            <a:r>
              <a:rPr lang="ru-RU" sz="2400" dirty="0" smtClean="0"/>
              <a:t>З </a:t>
            </a:r>
            <a:r>
              <a:rPr lang="ru-RU" sz="2400" dirty="0"/>
              <a:t>рук </a:t>
            </a:r>
            <a:r>
              <a:rPr lang="ru-RU" sz="2400" dirty="0" err="1"/>
              <a:t>летить</a:t>
            </a:r>
            <a:r>
              <a:rPr lang="ru-RU" sz="2400" dirty="0"/>
              <a:t>. І що ж </a:t>
            </a:r>
            <a:r>
              <a:rPr lang="ru-RU" sz="2400" dirty="0" err="1"/>
              <a:t>тепер</a:t>
            </a:r>
            <a:r>
              <a:rPr lang="ru-RU" sz="2400" dirty="0"/>
              <a:t>?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17666" y="765498"/>
            <a:ext cx="4370709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/>
              <a:t>— Може </a:t>
            </a:r>
            <a:r>
              <a:rPr lang="ru-RU" sz="2400" dirty="0" err="1"/>
              <a:t>п’ятниця</a:t>
            </a:r>
            <a:r>
              <a:rPr lang="ru-RU" sz="2400" dirty="0"/>
              <a:t> </a:t>
            </a:r>
            <a:r>
              <a:rPr lang="ru-RU" sz="2400" dirty="0" err="1"/>
              <a:t>поможе</a:t>
            </a:r>
            <a:r>
              <a:rPr lang="ru-RU" sz="2400" dirty="0"/>
              <a:t>? </a:t>
            </a:r>
            <a:endParaRPr lang="ru-RU" sz="2400" dirty="0" smtClean="0"/>
          </a:p>
          <a:p>
            <a:pPr lvl="0"/>
            <a:r>
              <a:rPr lang="ru-RU" sz="2400" dirty="0" err="1" smtClean="0"/>
              <a:t>Мушу</a:t>
            </a:r>
            <a:r>
              <a:rPr lang="ru-RU" sz="2400" dirty="0" smtClean="0"/>
              <a:t> </a:t>
            </a:r>
            <a:r>
              <a:rPr lang="ru-RU" sz="2400" dirty="0" err="1"/>
              <a:t>конче</a:t>
            </a:r>
            <a:r>
              <a:rPr lang="ru-RU" sz="2400" dirty="0"/>
              <a:t> вже почать. </a:t>
            </a:r>
            <a:endParaRPr lang="ru-RU" sz="2400" dirty="0" smtClean="0"/>
          </a:p>
          <a:p>
            <a:pPr lvl="0"/>
            <a:r>
              <a:rPr lang="ru-RU" sz="2400" dirty="0" err="1" smtClean="0"/>
              <a:t>Проминає</a:t>
            </a:r>
            <a:r>
              <a:rPr lang="ru-RU" sz="2400" dirty="0" smtClean="0"/>
              <a:t> </a:t>
            </a:r>
            <a:r>
              <a:rPr lang="ru-RU" sz="2400" dirty="0" err="1"/>
              <a:t>тиждень</a:t>
            </a:r>
            <a:r>
              <a:rPr lang="ru-RU" sz="2400" dirty="0"/>
              <a:t>… Боже! </a:t>
            </a:r>
            <a:endParaRPr lang="ru-RU" sz="2400" dirty="0" smtClean="0"/>
          </a:p>
          <a:p>
            <a:pPr lvl="0"/>
            <a:r>
              <a:rPr lang="ru-RU" sz="2400" dirty="0" smtClean="0"/>
              <a:t>Треба </a:t>
            </a:r>
            <a:r>
              <a:rPr lang="ru-RU" sz="2400" dirty="0" err="1"/>
              <a:t>хутко</a:t>
            </a:r>
            <a:r>
              <a:rPr lang="ru-RU" sz="2400" dirty="0"/>
              <a:t> </a:t>
            </a:r>
            <a:r>
              <a:rPr lang="ru-RU" sz="2400" dirty="0" err="1"/>
              <a:t>поспішать</a:t>
            </a:r>
            <a:r>
              <a:rPr lang="ru-RU" sz="2400" dirty="0"/>
              <a:t>! </a:t>
            </a:r>
            <a:endParaRPr lang="ru-RU" sz="2400" dirty="0" smtClean="0"/>
          </a:p>
          <a:p>
            <a:pPr lvl="0"/>
            <a:r>
              <a:rPr lang="ru-RU" sz="2400" dirty="0" smtClean="0"/>
              <a:t>— </a:t>
            </a:r>
            <a:r>
              <a:rPr lang="ru-RU" sz="2400" dirty="0"/>
              <a:t>Ні, </a:t>
            </a:r>
            <a:r>
              <a:rPr lang="ru-RU" sz="2400" dirty="0" err="1"/>
              <a:t>найліпше</a:t>
            </a:r>
            <a:r>
              <a:rPr lang="ru-RU" sz="2400" dirty="0"/>
              <a:t> — це </a:t>
            </a:r>
            <a:r>
              <a:rPr lang="ru-RU" sz="2400" dirty="0" err="1"/>
              <a:t>субота</a:t>
            </a:r>
            <a:r>
              <a:rPr lang="ru-RU" sz="2400" dirty="0"/>
              <a:t>! </a:t>
            </a:r>
            <a:endParaRPr lang="ru-RU" sz="2400" dirty="0" smtClean="0"/>
          </a:p>
          <a:p>
            <a:pPr lvl="0"/>
            <a:r>
              <a:rPr lang="ru-RU" sz="2400" dirty="0" err="1" smtClean="0"/>
              <a:t>Вільний</a:t>
            </a:r>
            <a:r>
              <a:rPr lang="ru-RU" sz="2400" dirty="0" smtClean="0"/>
              <a:t> </a:t>
            </a:r>
            <a:r>
              <a:rPr lang="ru-RU" sz="2400" dirty="0"/>
              <a:t>день і </a:t>
            </a:r>
            <a:r>
              <a:rPr lang="ru-RU" sz="2400" dirty="0" err="1"/>
              <a:t>вільний</a:t>
            </a:r>
            <a:r>
              <a:rPr lang="ru-RU" sz="2400" dirty="0"/>
              <a:t> час. </a:t>
            </a:r>
            <a:endParaRPr lang="ru-RU" sz="2400" dirty="0" smtClean="0"/>
          </a:p>
          <a:p>
            <a:pPr lvl="0"/>
            <a:r>
              <a:rPr lang="ru-RU" sz="2400" dirty="0" smtClean="0"/>
              <a:t>Та </a:t>
            </a:r>
            <a:r>
              <a:rPr lang="ru-RU" sz="2400" dirty="0" err="1"/>
              <a:t>субота</a:t>
            </a:r>
            <a:r>
              <a:rPr lang="ru-RU" sz="2400" dirty="0"/>
              <a:t> — не робота! </a:t>
            </a:r>
            <a:endParaRPr lang="ru-RU" sz="2400" dirty="0" smtClean="0"/>
          </a:p>
          <a:p>
            <a:pPr lvl="0"/>
            <a:r>
              <a:rPr lang="ru-RU" sz="2400" dirty="0" smtClean="0"/>
              <a:t>Весь </a:t>
            </a:r>
            <a:r>
              <a:rPr lang="ru-RU" sz="2400" dirty="0" err="1" smtClean="0"/>
              <a:t>порив</a:t>
            </a:r>
            <a:r>
              <a:rPr lang="ru-RU" sz="2400" dirty="0" smtClean="0"/>
              <a:t> </a:t>
            </a:r>
            <a:r>
              <a:rPr lang="ru-RU" sz="2400" dirty="0" err="1"/>
              <a:t>чогось</a:t>
            </a:r>
            <a:r>
              <a:rPr lang="ru-RU" sz="2400" dirty="0"/>
              <a:t> погас… </a:t>
            </a:r>
            <a:endParaRPr lang="ru-RU" sz="2400" dirty="0" smtClean="0"/>
          </a:p>
          <a:p>
            <a:pPr lvl="0"/>
            <a:r>
              <a:rPr lang="ru-RU" sz="2400" dirty="0" smtClean="0"/>
              <a:t>Ось </a:t>
            </a:r>
            <a:r>
              <a:rPr lang="ru-RU" sz="2400" dirty="0" err="1"/>
              <a:t>прийшла</a:t>
            </a:r>
            <a:r>
              <a:rPr lang="ru-RU" sz="2400" dirty="0"/>
              <a:t> й свята </a:t>
            </a:r>
            <a:r>
              <a:rPr lang="ru-RU" sz="2400" dirty="0" err="1"/>
              <a:t>неділя</a:t>
            </a:r>
            <a:r>
              <a:rPr lang="ru-RU" sz="2400" dirty="0"/>
              <a:t>… </a:t>
            </a:r>
            <a:endParaRPr lang="ru-RU" sz="2400" dirty="0" smtClean="0"/>
          </a:p>
          <a:p>
            <a:pPr lvl="0"/>
            <a:r>
              <a:rPr lang="ru-RU" sz="2400" dirty="0" smtClean="0"/>
              <a:t>Чи </a:t>
            </a:r>
            <a:r>
              <a:rPr lang="ru-RU" sz="2400" dirty="0"/>
              <a:t>робити? Буде </a:t>
            </a:r>
            <a:r>
              <a:rPr lang="ru-RU" sz="2400" dirty="0" err="1"/>
              <a:t>гріх</a:t>
            </a:r>
            <a:r>
              <a:rPr lang="ru-RU" sz="2400" dirty="0"/>
              <a:t>! — </a:t>
            </a:r>
            <a:endParaRPr lang="ru-RU" sz="2400" dirty="0" smtClean="0"/>
          </a:p>
          <a:p>
            <a:pPr lvl="0"/>
            <a:r>
              <a:rPr lang="ru-RU" sz="2400" dirty="0" smtClean="0"/>
              <a:t>І </a:t>
            </a:r>
            <a:r>
              <a:rPr lang="ru-RU" sz="2400" dirty="0"/>
              <a:t>з того </a:t>
            </a:r>
            <a:r>
              <a:rPr lang="ru-RU" sz="2400" dirty="0" err="1"/>
              <a:t>усього</a:t>
            </a:r>
            <a:r>
              <a:rPr lang="ru-RU" sz="2400" dirty="0"/>
              <a:t> </a:t>
            </a:r>
            <a:r>
              <a:rPr lang="ru-RU" sz="2400" dirty="0" err="1"/>
              <a:t>діла</a:t>
            </a:r>
            <a:r>
              <a:rPr lang="ru-RU" sz="2400" dirty="0"/>
              <a:t> </a:t>
            </a:r>
            <a:endParaRPr lang="ru-RU" sz="2400" dirty="0" smtClean="0"/>
          </a:p>
          <a:p>
            <a:pPr lvl="0"/>
            <a:r>
              <a:rPr lang="ru-RU" sz="2400" dirty="0" smtClean="0"/>
              <a:t>В </a:t>
            </a:r>
            <a:r>
              <a:rPr lang="ru-RU" sz="2400" dirty="0" err="1"/>
              <a:t>хлопця</a:t>
            </a:r>
            <a:r>
              <a:rPr lang="ru-RU" sz="2400" dirty="0"/>
              <a:t> </a:t>
            </a:r>
            <a:r>
              <a:rPr lang="ru-RU" sz="2400" dirty="0" err="1"/>
              <a:t>вийшов</a:t>
            </a:r>
            <a:r>
              <a:rPr lang="ru-RU" sz="2400" dirty="0"/>
              <a:t> просто… </a:t>
            </a:r>
            <a:r>
              <a:rPr lang="ru-RU" sz="2400" dirty="0" err="1"/>
              <a:t>сміх</a:t>
            </a:r>
            <a:r>
              <a:rPr lang="ru-RU" sz="2400" dirty="0"/>
              <a:t>! </a:t>
            </a:r>
            <a:endParaRPr lang="ru-RU" sz="2400" dirty="0" smtClean="0"/>
          </a:p>
          <a:p>
            <a:pPr lvl="0"/>
            <a:r>
              <a:rPr lang="ru-RU" sz="2400" dirty="0" smtClean="0"/>
              <a:t>Що </a:t>
            </a:r>
            <a:r>
              <a:rPr lang="ru-RU" sz="2400" dirty="0"/>
              <a:t>ж </a:t>
            </a:r>
            <a:r>
              <a:rPr lang="ru-RU" sz="2400" dirty="0" err="1"/>
              <a:t>порадити</a:t>
            </a:r>
            <a:r>
              <a:rPr lang="ru-RU" sz="2400" dirty="0"/>
              <a:t> </a:t>
            </a:r>
            <a:r>
              <a:rPr lang="ru-RU" sz="2400" dirty="0" err="1"/>
              <a:t>хлопчині</a:t>
            </a:r>
            <a:r>
              <a:rPr lang="ru-RU" sz="2400" dirty="0"/>
              <a:t>? </a:t>
            </a:r>
            <a:endParaRPr lang="ru-RU" sz="2400" dirty="0" smtClean="0"/>
          </a:p>
          <a:p>
            <a:pPr lvl="0"/>
            <a:r>
              <a:rPr lang="ru-RU" sz="2400" dirty="0" smtClean="0"/>
              <a:t>Наш </a:t>
            </a:r>
            <a:r>
              <a:rPr lang="ru-RU" sz="2400" dirty="0" err="1"/>
              <a:t>Тодосику</a:t>
            </a:r>
            <a:r>
              <a:rPr lang="ru-RU" sz="2400" dirty="0"/>
              <a:t>! Ти знай — </a:t>
            </a:r>
            <a:endParaRPr lang="ru-RU" sz="2400" dirty="0" smtClean="0"/>
          </a:p>
          <a:p>
            <a:pPr lvl="0"/>
            <a:r>
              <a:rPr lang="ru-RU" sz="2400" dirty="0" smtClean="0"/>
              <a:t>Все </a:t>
            </a:r>
            <a:r>
              <a:rPr lang="ru-RU" sz="2400" dirty="0" err="1"/>
              <a:t>зроби</a:t>
            </a:r>
            <a:r>
              <a:rPr lang="ru-RU" sz="2400" dirty="0"/>
              <a:t>, що можеш, </a:t>
            </a:r>
            <a:r>
              <a:rPr lang="ru-RU" sz="2400" dirty="0" err="1"/>
              <a:t>нині</a:t>
            </a:r>
            <a:r>
              <a:rPr lang="ru-RU" sz="2400" dirty="0"/>
              <a:t>, </a:t>
            </a:r>
            <a:endParaRPr lang="ru-RU" sz="2400" dirty="0" smtClean="0"/>
          </a:p>
          <a:p>
            <a:pPr lvl="0"/>
            <a:r>
              <a:rPr lang="ru-RU" sz="2400" dirty="0" smtClean="0"/>
              <a:t>А </a:t>
            </a:r>
            <a:r>
              <a:rPr lang="ru-RU" sz="2400" dirty="0"/>
              <a:t>на завтра не лишай!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44359" y="1097193"/>
            <a:ext cx="2376264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Чи правдива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історія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в ньому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розповідається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? З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якою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проблемою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зіткнувся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головний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герой?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78101" y="3933850"/>
            <a:ext cx="237626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Чи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сподобався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вірш? 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Чи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впізнали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ви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себе, коли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слухали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вірш?</a:t>
            </a:r>
          </a:p>
        </p:txBody>
      </p:sp>
    </p:spTree>
    <p:extLst>
      <p:ext uri="{BB962C8B-B14F-4D97-AF65-F5344CB8AC3E}">
        <p14:creationId xmlns:p14="http://schemas.microsoft.com/office/powerpoint/2010/main" val="3093956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877978" y="47746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056" y="1269947"/>
            <a:ext cx="5485983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Навіщо ти ходиш до школи?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80063" y="1269554"/>
            <a:ext cx="5021081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Чого </a:t>
            </a:r>
            <a:r>
              <a:rPr lang="uk-UA" sz="3200" b="1" dirty="0"/>
              <a:t>ти хочеш навчитися?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4360" y="2061642"/>
            <a:ext cx="7056784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Ви </a:t>
            </a:r>
            <a:r>
              <a:rPr lang="uk-UA" sz="3200" b="1" dirty="0"/>
              <a:t>ходите до школи, щоб здобувати знання</a:t>
            </a:r>
            <a:r>
              <a:rPr lang="uk-UA" sz="3200" b="1" dirty="0" smtClean="0"/>
              <a:t>.</a:t>
            </a:r>
            <a:r>
              <a:rPr lang="ru-RU" sz="3200" dirty="0"/>
              <a:t> </a:t>
            </a:r>
            <a:r>
              <a:rPr lang="ru-RU" sz="3200" b="1" dirty="0"/>
              <a:t>Це твоя </a:t>
            </a:r>
            <a:r>
              <a:rPr lang="ru-RU" sz="3200" b="1" dirty="0" err="1"/>
              <a:t>щоденна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праця</a:t>
            </a:r>
            <a:r>
              <a:rPr lang="ru-RU" sz="3200" b="1" dirty="0"/>
              <a:t> і </a:t>
            </a:r>
            <a:r>
              <a:rPr lang="ru-RU" sz="3200" b="1" dirty="0" err="1">
                <a:solidFill>
                  <a:srgbClr val="FF0000"/>
                </a:solidFill>
              </a:rPr>
              <a:t>обов’язок</a:t>
            </a:r>
            <a:r>
              <a:rPr lang="ru-RU" sz="3200" b="1" dirty="0"/>
              <a:t>, що є </a:t>
            </a:r>
            <a:r>
              <a:rPr lang="ru-RU" sz="3200" b="1" dirty="0" err="1"/>
              <a:t>запорукою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досягнення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успіху</a:t>
            </a:r>
            <a:r>
              <a:rPr lang="ru-RU" sz="3200" b="1" dirty="0">
                <a:solidFill>
                  <a:srgbClr val="FF0000"/>
                </a:solidFill>
              </a:rPr>
              <a:t> в майбутньому</a:t>
            </a:r>
            <a:r>
              <a:rPr lang="ru-RU" sz="3200" b="1" dirty="0"/>
              <a:t>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31854" y="4437906"/>
            <a:ext cx="7169290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Кожен</a:t>
            </a:r>
            <a:r>
              <a:rPr lang="ru-RU" sz="3200" b="1" dirty="0" smtClean="0"/>
              <a:t> </a:t>
            </a:r>
            <a:r>
              <a:rPr lang="ru-RU" sz="3200" b="1" dirty="0" err="1"/>
              <a:t>учень</a:t>
            </a:r>
            <a:r>
              <a:rPr lang="ru-RU" sz="3200" b="1" dirty="0"/>
              <a:t> й </a:t>
            </a:r>
            <a:r>
              <a:rPr lang="ru-RU" sz="3200" b="1" dirty="0" err="1"/>
              <a:t>учениця</a:t>
            </a:r>
            <a:r>
              <a:rPr lang="ru-RU" sz="3200" b="1" dirty="0"/>
              <a:t> </a:t>
            </a:r>
            <a:r>
              <a:rPr lang="ru-RU" sz="3200" b="1" dirty="0" err="1"/>
              <a:t>прагне</a:t>
            </a:r>
            <a:r>
              <a:rPr lang="ru-RU" sz="3200" b="1" dirty="0"/>
              <a:t>, щоб навчання </a:t>
            </a:r>
            <a:r>
              <a:rPr lang="ru-RU" sz="3200" b="1" dirty="0" err="1"/>
              <a:t>завжди</a:t>
            </a:r>
            <a:r>
              <a:rPr lang="ru-RU" sz="3200" b="1" dirty="0"/>
              <a:t> було </a:t>
            </a:r>
            <a:r>
              <a:rPr lang="ru-RU" sz="3200" b="1" dirty="0" err="1"/>
              <a:t>успішним</a:t>
            </a:r>
            <a:r>
              <a:rPr lang="ru-RU" sz="3200" b="1" dirty="0"/>
              <a:t> і приносило </a:t>
            </a:r>
            <a:r>
              <a:rPr lang="ru-RU" sz="3200" b="1" dirty="0" err="1"/>
              <a:t>радість</a:t>
            </a:r>
            <a:r>
              <a:rPr lang="ru-RU" sz="3200" b="1" dirty="0"/>
              <a:t>. Як цього </a:t>
            </a:r>
            <a:r>
              <a:rPr lang="ru-RU" sz="3200" b="1" dirty="0" err="1"/>
              <a:t>досягти</a:t>
            </a:r>
            <a:r>
              <a:rPr lang="ru-RU" sz="3200" b="1" dirty="0"/>
              <a:t>?</a:t>
            </a:r>
          </a:p>
        </p:txBody>
      </p:sp>
      <p:pic>
        <p:nvPicPr>
          <p:cNvPr id="1026" name="Picture 2" descr="D:\Картинки до тестів\!!!!_Безпечна поведінка\1_O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5" y="2094122"/>
            <a:ext cx="3451953" cy="345195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808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80130" y="452691"/>
            <a:ext cx="10269424" cy="746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Як </a:t>
            </a:r>
            <a:r>
              <a:rPr lang="ru-RU" sz="4000" b="1" dirty="0" err="1" smtClean="0"/>
              <a:t>досягти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успішності</a:t>
            </a:r>
            <a:r>
              <a:rPr lang="ru-RU" sz="4000" b="1" dirty="0" smtClean="0"/>
              <a:t> в навчанні?</a:t>
            </a:r>
            <a:endParaRPr lang="ru-RU" sz="40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615532" y="2490245"/>
            <a:ext cx="1984111" cy="70019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бажання</a:t>
            </a:r>
            <a:endParaRPr lang="ru-RU" sz="28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30818" y="1877908"/>
            <a:ext cx="288805" cy="61233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абличка 17"/>
          <p:cNvSpPr/>
          <p:nvPr/>
        </p:nvSpPr>
        <p:spPr>
          <a:xfrm>
            <a:off x="2611907" y="2518480"/>
            <a:ext cx="3128406" cy="700197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організованості</a:t>
            </a:r>
            <a:endParaRPr lang="ru-RU" sz="32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29214" y="1269554"/>
            <a:ext cx="9499321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Успішність</a:t>
            </a:r>
            <a:r>
              <a:rPr lang="ru-RU" sz="2800" b="1" dirty="0"/>
              <a:t> навчання залежить від </a:t>
            </a:r>
            <a:r>
              <a:rPr lang="ru-RU" sz="2800" b="1" dirty="0" err="1"/>
              <a:t>багатьох</a:t>
            </a:r>
            <a:r>
              <a:rPr lang="ru-RU" sz="2800" b="1" dirty="0"/>
              <a:t> </a:t>
            </a:r>
            <a:r>
              <a:rPr lang="ru-RU" sz="2800" b="1" dirty="0" err="1" smtClean="0"/>
              <a:t>чинників</a:t>
            </a:r>
            <a:r>
              <a:rPr lang="ru-RU" sz="2800" b="1" dirty="0"/>
              <a:t>: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503913" y="1851700"/>
            <a:ext cx="172812" cy="61233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абличка 11"/>
          <p:cNvSpPr/>
          <p:nvPr/>
        </p:nvSpPr>
        <p:spPr>
          <a:xfrm>
            <a:off x="5740313" y="2517805"/>
            <a:ext cx="3160030" cy="70019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наполегливості</a:t>
            </a:r>
            <a:endParaRPr lang="ru-RU" sz="3200" b="1" dirty="0"/>
          </a:p>
        </p:txBody>
      </p:sp>
      <p:sp>
        <p:nvSpPr>
          <p:cNvPr id="13" name="Табличка 12"/>
          <p:cNvSpPr/>
          <p:nvPr/>
        </p:nvSpPr>
        <p:spPr>
          <a:xfrm>
            <a:off x="8900343" y="2395645"/>
            <a:ext cx="2448272" cy="102322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природних</a:t>
            </a:r>
            <a:r>
              <a:rPr lang="ru-RU" sz="3200" b="1" dirty="0"/>
              <a:t> </a:t>
            </a:r>
            <a:r>
              <a:rPr lang="ru-RU" sz="3200" b="1" dirty="0" err="1"/>
              <a:t>здібностей</a:t>
            </a:r>
            <a:endParaRPr lang="ru-RU" sz="3200" b="1" dirty="0"/>
          </a:p>
        </p:txBody>
      </p:sp>
      <p:cxnSp>
        <p:nvCxnSpPr>
          <p:cNvPr id="14" name="Прямая со стрелкой 13"/>
          <p:cNvCxnSpPr>
            <a:endCxn id="12" idx="0"/>
          </p:cNvCxnSpPr>
          <p:nvPr/>
        </p:nvCxnSpPr>
        <p:spPr>
          <a:xfrm flipH="1">
            <a:off x="7320328" y="1917504"/>
            <a:ext cx="355880" cy="600301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3" idx="0"/>
          </p:cNvCxnSpPr>
          <p:nvPr/>
        </p:nvCxnSpPr>
        <p:spPr>
          <a:xfrm>
            <a:off x="9494092" y="1884971"/>
            <a:ext cx="630387" cy="51067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Картинки до тестів\!!! Учні\OI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1" y="3570728"/>
            <a:ext cx="2376264" cy="23762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!!! Учні\OIG 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91" y="3570729"/>
            <a:ext cx="2308920" cy="23089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!!! Учні\OIG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08" y="3547044"/>
            <a:ext cx="2332604" cy="23326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407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 до тестів\!!! Учні\_free_2024-01-20-21-10-46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2579085"/>
            <a:ext cx="2798440" cy="27984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5114" y="405458"/>
            <a:ext cx="9975469" cy="765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6" name="Овал 5"/>
          <p:cNvSpPr/>
          <p:nvPr/>
        </p:nvSpPr>
        <p:spPr>
          <a:xfrm>
            <a:off x="2740449" y="2966731"/>
            <a:ext cx="2976126" cy="135795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Навчаючись ти: 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24079" y="1485578"/>
            <a:ext cx="4480430" cy="11292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щодня</a:t>
            </a:r>
            <a:r>
              <a:rPr lang="ru-RU" sz="2800" b="1" dirty="0"/>
              <a:t> </a:t>
            </a:r>
            <a:r>
              <a:rPr lang="ru-RU" sz="2800" b="1" dirty="0" err="1"/>
              <a:t>дізнаєшся</a:t>
            </a:r>
            <a:r>
              <a:rPr lang="ru-RU" sz="2800" b="1" dirty="0"/>
              <a:t> </a:t>
            </a:r>
            <a:r>
              <a:rPr lang="ru-RU" sz="2800" b="1" dirty="0" err="1"/>
              <a:t>більше</a:t>
            </a:r>
            <a:r>
              <a:rPr lang="ru-RU" sz="2800" b="1" dirty="0"/>
              <a:t> про </a:t>
            </a:r>
            <a:r>
              <a:rPr lang="ru-RU" sz="2800" b="1" dirty="0" err="1" smtClean="0"/>
              <a:t>навколишнійсвіт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63260" y="2866903"/>
            <a:ext cx="4287252" cy="6945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розширюєш</a:t>
            </a:r>
            <a:r>
              <a:rPr lang="ru-RU" sz="2800" b="1" dirty="0"/>
              <a:t> </a:t>
            </a:r>
            <a:r>
              <a:rPr lang="ru-RU" sz="2800" b="1" dirty="0" err="1" smtClean="0"/>
              <a:t>світогляд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94720" y="3889679"/>
            <a:ext cx="4552438" cy="757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розвиваєшся</a:t>
            </a:r>
            <a:r>
              <a:rPr lang="ru-RU" sz="2800" b="1" dirty="0" smtClean="0"/>
              <a:t> </a:t>
            </a:r>
            <a:r>
              <a:rPr lang="ru-RU" sz="2800" b="1" dirty="0"/>
              <a:t>як </a:t>
            </a:r>
            <a:r>
              <a:rPr lang="ru-RU" sz="2800" b="1" dirty="0" err="1" smtClean="0"/>
              <a:t>особистість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8703" y="4941962"/>
            <a:ext cx="4634402" cy="12405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стаєш</a:t>
            </a:r>
            <a:r>
              <a:rPr lang="ru-RU" sz="2800" b="1" dirty="0"/>
              <a:t> </a:t>
            </a:r>
            <a:r>
              <a:rPr lang="ru-RU" sz="2800" b="1" dirty="0" err="1" smtClean="0"/>
              <a:t>розумнішим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розумнішою</a:t>
            </a:r>
            <a:endParaRPr lang="ru-RU" sz="2800" b="1" dirty="0"/>
          </a:p>
        </p:txBody>
      </p:sp>
      <p:sp>
        <p:nvSpPr>
          <p:cNvPr id="2" name="Стрелка вправо 1"/>
          <p:cNvSpPr/>
          <p:nvPr/>
        </p:nvSpPr>
        <p:spPr>
          <a:xfrm rot="20284471">
            <a:off x="4785392" y="2391859"/>
            <a:ext cx="1790838" cy="44593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816344">
            <a:off x="5612781" y="3187847"/>
            <a:ext cx="1231783" cy="36166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57059">
            <a:off x="5597166" y="3846209"/>
            <a:ext cx="1120801" cy="3162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56587">
            <a:off x="4904297" y="4583855"/>
            <a:ext cx="1766337" cy="41716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4529" y="1318523"/>
            <a:ext cx="3691841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Навчання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— це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праця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не легка, але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цікава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2291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549474"/>
            <a:ext cx="9935161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Пам’ятай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415" y="1341562"/>
            <a:ext cx="65372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Уміння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вчитися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— </a:t>
            </a:r>
            <a:r>
              <a:rPr lang="ru-RU" sz="3200" b="1" dirty="0" err="1">
                <a:solidFill>
                  <a:schemeClr val="bg1"/>
                </a:solidFill>
              </a:rPr>
              <a:t>це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здатність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розвивати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свої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здібності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запорука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досягнення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успіху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5669" y="3069754"/>
            <a:ext cx="6810538" cy="101989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Поясни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зміст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прислів’я.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Наведи приклади,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покладаючись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свій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життєвий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досвід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297" y="4149874"/>
            <a:ext cx="6537281" cy="10717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Знання — це скарб, а вміння вчитися — ключ до </a:t>
            </a:r>
            <a:r>
              <a:rPr lang="ru-RU" sz="3200" b="1" dirty="0" err="1"/>
              <a:t>нього</a:t>
            </a:r>
            <a:r>
              <a:rPr lang="ru-RU" sz="3200" b="1" dirty="0"/>
              <a:t>.</a:t>
            </a:r>
          </a:p>
        </p:txBody>
      </p:sp>
      <p:pic>
        <p:nvPicPr>
          <p:cNvPr id="7" name="Picture 2" descr="D:\Картинки до тестів\!!!!_Безпечна поведінка\_free_2023-10-14-19-15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07" y="1350606"/>
            <a:ext cx="3628004" cy="362800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96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666</Words>
  <Application>Microsoft Office PowerPoint</Application>
  <PresentationFormat>Произвольный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103</cp:revision>
  <dcterms:created xsi:type="dcterms:W3CDTF">2025-08-27T14:01:18Z</dcterms:created>
  <dcterms:modified xsi:type="dcterms:W3CDTF">2025-09-14T10:07:58Z</dcterms:modified>
</cp:coreProperties>
</file>