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326" r:id="rId3"/>
    <p:sldId id="259" r:id="rId4"/>
    <p:sldId id="282" r:id="rId5"/>
    <p:sldId id="283" r:id="rId6"/>
    <p:sldId id="328" r:id="rId7"/>
    <p:sldId id="330" r:id="rId8"/>
    <p:sldId id="335" r:id="rId9"/>
    <p:sldId id="331" r:id="rId10"/>
    <p:sldId id="324" r:id="rId11"/>
    <p:sldId id="337" r:id="rId12"/>
    <p:sldId id="332" r:id="rId13"/>
    <p:sldId id="338" r:id="rId14"/>
    <p:sldId id="336" r:id="rId15"/>
    <p:sldId id="310" r:id="rId16"/>
    <p:sldId id="299" r:id="rId17"/>
    <p:sldId id="320" r:id="rId18"/>
    <p:sldId id="311" r:id="rId19"/>
    <p:sldId id="334" r:id="rId20"/>
    <p:sldId id="302" r:id="rId21"/>
    <p:sldId id="327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Які риси характеру допомагають досягати успіху?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379096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8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3191" y="2909482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49474"/>
            <a:ext cx="993516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Навіщо розпізнавати характери?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433" y="1296068"/>
            <a:ext cx="5115431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Дуже важливо </a:t>
            </a:r>
            <a:r>
              <a:rPr lang="ru-RU" sz="3200" b="1" dirty="0" err="1"/>
              <a:t>навчитися</a:t>
            </a:r>
            <a:r>
              <a:rPr lang="ru-RU" sz="3200" b="1" dirty="0"/>
              <a:t> розпізнавати </a:t>
            </a:r>
            <a:r>
              <a:rPr lang="ru-RU" sz="3200" b="1" dirty="0" err="1" smtClean="0"/>
              <a:t>характери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Це </a:t>
            </a:r>
            <a:r>
              <a:rPr lang="ru-RU" sz="3200" b="1" dirty="0"/>
              <a:t>дає </a:t>
            </a:r>
            <a:r>
              <a:rPr lang="ru-RU" sz="3200" b="1" dirty="0" err="1" smtClean="0"/>
              <a:t>змогу</a:t>
            </a:r>
            <a:r>
              <a:rPr lang="ru-RU" sz="3200" b="1" dirty="0" smtClean="0"/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4131" y="5369700"/>
            <a:ext cx="8373725" cy="1019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err="1"/>
              <a:t>Пам’ятай</a:t>
            </a:r>
            <a:r>
              <a:rPr lang="ru-RU" sz="3200" b="1" u="sng" dirty="0"/>
              <a:t> </a:t>
            </a:r>
            <a:r>
              <a:rPr lang="ru-RU" sz="3200" b="1" u="sng" dirty="0" err="1"/>
              <a:t>мудрість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хто </a:t>
            </a:r>
            <a:r>
              <a:rPr lang="ru-RU" sz="3200" b="1" dirty="0"/>
              <a:t>себе </a:t>
            </a:r>
            <a:r>
              <a:rPr lang="ru-RU" sz="3200" b="1" dirty="0" err="1"/>
              <a:t>перемагає</a:t>
            </a:r>
            <a:r>
              <a:rPr lang="ru-RU" sz="3200" b="1" dirty="0"/>
              <a:t>, той у </a:t>
            </a:r>
            <a:r>
              <a:rPr lang="ru-RU" sz="3200" b="1" dirty="0" err="1"/>
              <a:t>всьому</a:t>
            </a:r>
            <a:r>
              <a:rPr lang="ru-RU" sz="3200" b="1" dirty="0"/>
              <a:t> успіх має.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414" y="3020526"/>
            <a:ext cx="4096738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FF00"/>
                </a:solidFill>
              </a:rPr>
              <a:t>передбачити</a:t>
            </a:r>
            <a:r>
              <a:rPr lang="ru-RU" sz="3200" dirty="0"/>
              <a:t>, як та або </a:t>
            </a:r>
            <a:r>
              <a:rPr lang="ru-RU" sz="3200" dirty="0" err="1"/>
              <a:t>інша</a:t>
            </a:r>
            <a:r>
              <a:rPr lang="ru-RU" sz="3200" dirty="0"/>
              <a:t> люди на </a:t>
            </a:r>
            <a:r>
              <a:rPr lang="ru-RU" sz="3200" dirty="0" err="1"/>
              <a:t>поводитиметься</a:t>
            </a:r>
            <a:r>
              <a:rPr lang="ru-RU" sz="3200" dirty="0"/>
              <a:t> за </a:t>
            </a:r>
            <a:r>
              <a:rPr lang="ru-RU" sz="3200" dirty="0" err="1"/>
              <a:t>певних</a:t>
            </a:r>
            <a:r>
              <a:rPr lang="ru-RU" sz="3200" dirty="0"/>
              <a:t> умов.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994" y="3032714"/>
            <a:ext cx="4993951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Але </a:t>
            </a:r>
            <a:r>
              <a:rPr lang="ru-RU" sz="3200" dirty="0" err="1" smtClean="0"/>
              <a:t>найважливіше</a:t>
            </a:r>
            <a:r>
              <a:rPr lang="ru-RU" sz="3200" dirty="0" smtClean="0"/>
              <a:t> </a:t>
            </a:r>
            <a:r>
              <a:rPr lang="ru-RU" sz="3200" dirty="0"/>
              <a:t>— це </a:t>
            </a:r>
            <a:r>
              <a:rPr lang="ru-RU" sz="3200" dirty="0" err="1">
                <a:solidFill>
                  <a:srgbClr val="FFFF00"/>
                </a:solidFill>
              </a:rPr>
              <a:t>пізнати</a:t>
            </a:r>
            <a:r>
              <a:rPr lang="ru-RU" sz="3200" dirty="0">
                <a:solidFill>
                  <a:srgbClr val="FFFF00"/>
                </a:solidFill>
              </a:rPr>
              <a:t> себе</a:t>
            </a:r>
            <a:r>
              <a:rPr lang="ru-RU" sz="3200" dirty="0"/>
              <a:t>, </a:t>
            </a:r>
            <a:r>
              <a:rPr lang="ru-RU" sz="3200" dirty="0" err="1"/>
              <a:t>плекати</a:t>
            </a:r>
            <a:r>
              <a:rPr lang="ru-RU" sz="3200" dirty="0"/>
              <a:t> </a:t>
            </a:r>
            <a:r>
              <a:rPr lang="ru-RU" sz="3200" dirty="0" err="1"/>
              <a:t>позитивні</a:t>
            </a:r>
            <a:r>
              <a:rPr lang="ru-RU" sz="3200" dirty="0"/>
              <a:t> й </a:t>
            </a:r>
            <a:r>
              <a:rPr lang="ru-RU" sz="3200" dirty="0" err="1"/>
              <a:t>долати</a:t>
            </a:r>
            <a:r>
              <a:rPr lang="ru-RU" sz="3200" dirty="0"/>
              <a:t> </a:t>
            </a:r>
            <a:r>
              <a:rPr lang="ru-RU" sz="3200" dirty="0" err="1"/>
              <a:t>негативні</a:t>
            </a:r>
            <a:r>
              <a:rPr lang="ru-RU" sz="3200" dirty="0"/>
              <a:t> риси характеру.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2598179">
            <a:off x="2570054" y="2002603"/>
            <a:ext cx="434838" cy="124122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079543">
            <a:off x="8654817" y="1999723"/>
            <a:ext cx="493702" cy="11694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96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49474"/>
            <a:ext cx="993516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На які </a:t>
            </a:r>
            <a:r>
              <a:rPr lang="ru-RU" sz="3600" b="1" dirty="0" err="1"/>
              <a:t>групи</a:t>
            </a:r>
            <a:r>
              <a:rPr lang="ru-RU" sz="3600" b="1" dirty="0"/>
              <a:t> можна </a:t>
            </a:r>
            <a:r>
              <a:rPr lang="ru-RU" sz="3600" b="1" dirty="0" err="1"/>
              <a:t>поділити</a:t>
            </a:r>
            <a:r>
              <a:rPr lang="ru-RU" sz="3600" b="1" dirty="0"/>
              <a:t> риси характеру</a:t>
            </a:r>
            <a:r>
              <a:rPr lang="ru-RU" sz="3600" b="1" dirty="0" smtClean="0"/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743" y="1378653"/>
            <a:ext cx="365283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Риси характеру </a:t>
            </a:r>
            <a:endParaRPr lang="ru-RU" sz="3200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6092" y="3566907"/>
            <a:ext cx="4173138" cy="23127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доброта, </a:t>
            </a:r>
            <a:r>
              <a:rPr lang="ru-RU" sz="2800" dirty="0" err="1"/>
              <a:t>довіра</a:t>
            </a:r>
            <a:r>
              <a:rPr lang="ru-RU" sz="2800" dirty="0"/>
              <a:t>, </a:t>
            </a:r>
            <a:r>
              <a:rPr lang="ru-RU" sz="2800" dirty="0" err="1"/>
              <a:t>щедрість</a:t>
            </a:r>
            <a:r>
              <a:rPr lang="ru-RU" sz="2800" dirty="0"/>
              <a:t>, </a:t>
            </a:r>
            <a:r>
              <a:rPr lang="ru-RU" sz="2800" dirty="0" err="1"/>
              <a:t>милосердя</a:t>
            </a:r>
            <a:r>
              <a:rPr lang="ru-RU" sz="2800" dirty="0"/>
              <a:t>, </a:t>
            </a:r>
            <a:r>
              <a:rPr lang="ru-RU" sz="2800" dirty="0" err="1"/>
              <a:t>порядність</a:t>
            </a:r>
            <a:r>
              <a:rPr lang="ru-RU" sz="2800" dirty="0"/>
              <a:t>, </a:t>
            </a:r>
            <a:r>
              <a:rPr lang="ru-RU" sz="2800" dirty="0" err="1"/>
              <a:t>оптимізм</a:t>
            </a:r>
            <a:r>
              <a:rPr lang="ru-RU" sz="2800" dirty="0"/>
              <a:t>, </a:t>
            </a:r>
            <a:r>
              <a:rPr lang="ru-RU" sz="2800" dirty="0" err="1"/>
              <a:t>акуратність</a:t>
            </a:r>
            <a:r>
              <a:rPr lang="ru-RU" sz="2800" dirty="0"/>
              <a:t>, </a:t>
            </a:r>
            <a:r>
              <a:rPr lang="ru-RU" sz="2800" dirty="0" err="1"/>
              <a:t>ввічливість</a:t>
            </a:r>
            <a:r>
              <a:rPr lang="ru-RU" sz="2800" dirty="0"/>
              <a:t>, </a:t>
            </a:r>
            <a:r>
              <a:rPr lang="ru-RU" sz="2800" dirty="0" err="1" smtClean="0"/>
              <a:t>витримка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511" y="2362188"/>
            <a:ext cx="251537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позитивні</a:t>
            </a:r>
            <a:r>
              <a:rPr lang="ru-RU" sz="3200" b="1" dirty="0" smtClean="0"/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201" y="2362188"/>
            <a:ext cx="273438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негативні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2598179">
            <a:off x="3177848" y="1643038"/>
            <a:ext cx="342960" cy="7652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079543">
            <a:off x="7911022" y="1720430"/>
            <a:ext cx="330588" cy="6776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15550" y="3797860"/>
            <a:ext cx="4104456" cy="20882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жадібність</a:t>
            </a:r>
            <a:r>
              <a:rPr lang="ru-RU" sz="2800" dirty="0"/>
              <a:t>, </a:t>
            </a:r>
            <a:r>
              <a:rPr lang="ru-RU" sz="2800" dirty="0" err="1"/>
              <a:t>заздрість</a:t>
            </a:r>
            <a:r>
              <a:rPr lang="ru-RU" sz="2800" dirty="0"/>
              <a:t>, </a:t>
            </a:r>
            <a:r>
              <a:rPr lang="ru-RU" sz="2800" dirty="0" err="1"/>
              <a:t>злість</a:t>
            </a:r>
            <a:r>
              <a:rPr lang="ru-RU" sz="2800" dirty="0"/>
              <a:t>, </a:t>
            </a:r>
            <a:r>
              <a:rPr lang="ru-RU" sz="2800" dirty="0" err="1"/>
              <a:t>пихатість</a:t>
            </a:r>
            <a:r>
              <a:rPr lang="ru-RU" sz="2800" dirty="0"/>
              <a:t>, </a:t>
            </a:r>
            <a:r>
              <a:rPr lang="ru-RU" sz="2800" dirty="0" err="1"/>
              <a:t>егоїзм</a:t>
            </a:r>
            <a:r>
              <a:rPr lang="ru-RU" sz="2800" dirty="0"/>
              <a:t>, </a:t>
            </a:r>
            <a:r>
              <a:rPr lang="ru-RU" sz="2800" dirty="0" err="1"/>
              <a:t>жорстокість</a:t>
            </a:r>
            <a:r>
              <a:rPr lang="ru-RU" sz="2800" dirty="0"/>
              <a:t>, </a:t>
            </a:r>
            <a:r>
              <a:rPr lang="ru-RU" sz="2800" dirty="0" err="1"/>
              <a:t>байдужість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_Эсмира Настрій\Ничего не понял\_free_2024-01-13-18-22-50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82" y="2116102"/>
            <a:ext cx="3089024" cy="308902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6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2" grpId="0" animBg="1"/>
      <p:bldP spid="1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49474"/>
            <a:ext cx="993516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Розгляньте й </a:t>
            </a:r>
            <a:r>
              <a:rPr lang="ru-RU" sz="4000" b="1" dirty="0" err="1"/>
              <a:t>доповніть</a:t>
            </a:r>
            <a:r>
              <a:rPr lang="ru-RU" sz="4000" b="1" dirty="0"/>
              <a:t> </a:t>
            </a:r>
            <a:r>
              <a:rPr lang="ru-RU" sz="4000" b="1" dirty="0" smtClean="0"/>
              <a:t>схему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618" y="1250255"/>
            <a:ext cx="993516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Розкажіть</a:t>
            </a:r>
            <a:r>
              <a:rPr lang="ru-RU" sz="2800" b="1" dirty="0"/>
              <a:t>, як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уявляєте</a:t>
            </a:r>
            <a:r>
              <a:rPr lang="ru-RU" sz="2800" b="1" dirty="0"/>
              <a:t> </a:t>
            </a:r>
            <a:r>
              <a:rPr lang="ru-RU" sz="2800" b="1" dirty="0" err="1"/>
              <a:t>свій</a:t>
            </a:r>
            <a:r>
              <a:rPr lang="ru-RU" sz="2800" b="1" dirty="0"/>
              <a:t> </a:t>
            </a:r>
            <a:r>
              <a:rPr lang="ru-RU" sz="2800" b="1" dirty="0" err="1"/>
              <a:t>особистий</a:t>
            </a:r>
            <a:r>
              <a:rPr lang="ru-RU" sz="2800" b="1" dirty="0"/>
              <a:t> успіх.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Як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плануєте</a:t>
            </a:r>
            <a:r>
              <a:rPr lang="ru-RU" sz="2800" b="1" dirty="0"/>
              <a:t> </a:t>
            </a:r>
            <a:r>
              <a:rPr lang="ru-RU" sz="2800" b="1" dirty="0" err="1"/>
              <a:t>досягати</a:t>
            </a:r>
            <a:r>
              <a:rPr lang="ru-RU" sz="2800" b="1" dirty="0"/>
              <a:t> </a:t>
            </a:r>
            <a:r>
              <a:rPr lang="ru-RU" sz="2800" b="1" dirty="0" err="1"/>
              <a:t>успіхів</a:t>
            </a:r>
            <a:r>
              <a:rPr lang="ru-RU" sz="2800" b="1" dirty="0"/>
              <a:t> у житті?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4 ЯДС\Грущинська\№008 Які риси характеру допомагають досягати успіху\2025-09-15_1435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r="2871" b="3706"/>
          <a:stretch/>
        </p:blipFill>
        <p:spPr bwMode="auto">
          <a:xfrm>
            <a:off x="1496949" y="2565698"/>
            <a:ext cx="9364910" cy="369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41369" y="3052401"/>
            <a:ext cx="2936257" cy="786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Працьовитість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0192" y="3838623"/>
            <a:ext cx="3158612" cy="7432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Наполегливість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76694" y="5131621"/>
            <a:ext cx="3632013" cy="9888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Відповідальність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12311" y="2209092"/>
            <a:ext cx="1818993" cy="713212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Чесність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7455" y="2327473"/>
            <a:ext cx="3287951" cy="724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Доброзичливість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799413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49474"/>
            <a:ext cx="993516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На які </a:t>
            </a:r>
            <a:r>
              <a:rPr lang="ru-RU" sz="3600" b="1" dirty="0" err="1"/>
              <a:t>групи</a:t>
            </a:r>
            <a:r>
              <a:rPr lang="ru-RU" sz="3600" b="1" dirty="0"/>
              <a:t> можна </a:t>
            </a:r>
            <a:r>
              <a:rPr lang="ru-RU" sz="3600" b="1" dirty="0" err="1"/>
              <a:t>поділити</a:t>
            </a:r>
            <a:r>
              <a:rPr lang="ru-RU" sz="3600" b="1" dirty="0"/>
              <a:t> риси характеру</a:t>
            </a:r>
            <a:r>
              <a:rPr lang="ru-RU" sz="3600" b="1" dirty="0" smtClean="0"/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433" y="1431398"/>
            <a:ext cx="5115431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Досягнення</a:t>
            </a:r>
            <a:r>
              <a:rPr lang="ru-RU" sz="3200" b="1" dirty="0" smtClean="0"/>
              <a:t> </a:t>
            </a:r>
            <a:r>
              <a:rPr lang="ru-RU" sz="3200" b="1" dirty="0" err="1"/>
              <a:t>успіху</a:t>
            </a:r>
            <a:r>
              <a:rPr lang="ru-RU" sz="3200" b="1" dirty="0"/>
              <a:t> кожною </a:t>
            </a:r>
            <a:r>
              <a:rPr lang="ru-RU" sz="3200" b="1" dirty="0" err="1"/>
              <a:t>людиною</a:t>
            </a:r>
            <a:r>
              <a:rPr lang="ru-RU" sz="3200" b="1" dirty="0"/>
              <a:t> </a:t>
            </a:r>
            <a:r>
              <a:rPr lang="ru-RU" sz="3200" b="1" dirty="0" err="1"/>
              <a:t>визначається</a:t>
            </a:r>
            <a:r>
              <a:rPr lang="ru-RU" sz="3200" b="1" dirty="0"/>
              <a:t> її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414" y="3320628"/>
            <a:ext cx="266429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розумом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012" y="3469275"/>
            <a:ext cx="289627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характером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2598179">
            <a:off x="2548513" y="2247905"/>
            <a:ext cx="434838" cy="124122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738929" y="2654469"/>
            <a:ext cx="418171" cy="8148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20222" y="3320628"/>
            <a:ext cx="289627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здібностями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079543">
            <a:off x="8675007" y="2284868"/>
            <a:ext cx="493702" cy="11694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Картинки до тестів\!!!_Эсмира Настрій\Ничего не понял\_free_2024-01-13-18-22-5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19" y="4293890"/>
            <a:ext cx="2224073" cy="22240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!!!_Эсмира Настрій\Веселый\_free_2024-01-13-18-27-18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70" y="4281079"/>
            <a:ext cx="2236883" cy="223688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484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" grpId="0" animBg="1"/>
      <p:bldP spid="12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95" y="1259008"/>
            <a:ext cx="10266476" cy="11246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Зроби по три нахили тулубом вперед-назад, якщо цей чинник, допоможе тобі досягти успіху у навчанні. Якщо ні – зроби по три нахили тулубом вліво-вправо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0475" y="4397043"/>
            <a:ext cx="3487107" cy="83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О</a:t>
            </a:r>
            <a:r>
              <a:rPr lang="ru-RU" sz="3200" b="1" dirty="0" err="1" smtClean="0">
                <a:solidFill>
                  <a:schemeClr val="bg1"/>
                </a:solidFill>
              </a:rPr>
              <a:t>рганізованість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9924" y="5431942"/>
            <a:ext cx="3485298" cy="7341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Б</a:t>
            </a:r>
            <a:r>
              <a:rPr lang="ru-RU" sz="3200" b="1" dirty="0" err="1" smtClean="0">
                <a:solidFill>
                  <a:schemeClr val="bg1"/>
                </a:solidFill>
              </a:rPr>
              <a:t>ажання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93026" y="4397043"/>
            <a:ext cx="3330784" cy="832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cs typeface="Times New Roman" pitchFamily="18" charset="0"/>
              </a:rPr>
              <a:t>У</a:t>
            </a:r>
            <a:r>
              <a:rPr lang="ru-RU" sz="3200" b="1" dirty="0" err="1" smtClean="0">
                <a:solidFill>
                  <a:srgbClr val="FF0000"/>
                </a:solidFill>
                <a:cs typeface="Times New Roman" pitchFamily="18" charset="0"/>
              </a:rPr>
              <a:t>важність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44790" y="4397043"/>
            <a:ext cx="3471008" cy="83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Л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інь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24279" y="3422666"/>
            <a:ext cx="3268278" cy="79921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аполегливість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52271" y="2383624"/>
            <a:ext cx="3268278" cy="80383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алант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9816" y="2383624"/>
            <a:ext cx="3419892" cy="80383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З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аздрість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39844" y="3422666"/>
            <a:ext cx="3419892" cy="79921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евпевненість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93026" y="5427195"/>
            <a:ext cx="3330784" cy="738903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П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рацьовитість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9915" y="5383347"/>
            <a:ext cx="3487107" cy="7738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езібраність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615" y="3422666"/>
            <a:ext cx="3487107" cy="799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І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нтуїція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1430" y="2383624"/>
            <a:ext cx="3475592" cy="8038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Допитливість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835447" y="471557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Руханка «Для </a:t>
            </a:r>
            <a:r>
              <a:rPr lang="ru-RU" sz="4000" b="1" dirty="0" err="1" smtClean="0"/>
              <a:t>успіху</a:t>
            </a:r>
            <a:r>
              <a:rPr lang="ru-RU" sz="4000" b="1" dirty="0" smtClean="0"/>
              <a:t> в навчанні»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680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38221" y="3069754"/>
            <a:ext cx="6184249" cy="1372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впливає</a:t>
            </a:r>
            <a:r>
              <a:rPr lang="ru-RU" sz="2800" b="1" dirty="0"/>
              <a:t> характер на </a:t>
            </a:r>
            <a:r>
              <a:rPr lang="ru-RU" sz="2800" b="1" dirty="0" err="1"/>
              <a:t>досягнення</a:t>
            </a:r>
            <a:r>
              <a:rPr lang="ru-RU" sz="2800" b="1" dirty="0"/>
              <a:t> </a:t>
            </a:r>
            <a:r>
              <a:rPr lang="ru-RU" sz="2800" b="1" dirty="0" err="1"/>
              <a:t>успіху</a:t>
            </a:r>
            <a:r>
              <a:rPr lang="ru-RU" sz="2800" b="1" dirty="0"/>
              <a:t> в </a:t>
            </a:r>
            <a:r>
              <a:rPr lang="ru-RU" sz="2800" b="1" dirty="0" err="1"/>
              <a:t>повсякденному</a:t>
            </a:r>
            <a:r>
              <a:rPr lang="ru-RU" sz="2800" b="1" dirty="0"/>
              <a:t> житті?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5474" y="1557586"/>
            <a:ext cx="6215254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Навіщо</a:t>
            </a:r>
            <a:r>
              <a:rPr lang="ru-RU" sz="2800" b="1" dirty="0"/>
              <a:t> потрібно вчитися розпізнавати різні риси характеру?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8221" y="506122"/>
            <a:ext cx="10230374" cy="835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8221" y="4581922"/>
            <a:ext cx="6184248" cy="1440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Коли ти «</a:t>
            </a:r>
            <a:r>
              <a:rPr lang="ru-RU" sz="2800" b="1" dirty="0" err="1"/>
              <a:t>перемагаєш</a:t>
            </a:r>
            <a:r>
              <a:rPr lang="ru-RU" sz="2800" b="1" dirty="0"/>
              <a:t> себе»? Чи можна </a:t>
            </a:r>
            <a:r>
              <a:rPr lang="ru-RU" sz="2800" b="1" dirty="0" err="1" smtClean="0"/>
              <a:t>змінити</a:t>
            </a:r>
            <a:r>
              <a:rPr lang="ru-RU" sz="2800" b="1" dirty="0" smtClean="0"/>
              <a:t> </a:t>
            </a:r>
            <a:r>
              <a:rPr lang="ru-RU" sz="2800" b="1" dirty="0"/>
              <a:t>на краще </a:t>
            </a:r>
            <a:r>
              <a:rPr lang="ru-RU" sz="2800" b="1" dirty="0" err="1"/>
              <a:t>свій</a:t>
            </a:r>
            <a:r>
              <a:rPr lang="ru-RU" sz="2800" b="1" dirty="0"/>
              <a:t> характер?</a:t>
            </a:r>
          </a:p>
        </p:txBody>
      </p:sp>
      <p:pic>
        <p:nvPicPr>
          <p:cNvPr id="5122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48" y="1557586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82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№008 Які риси характеру допомагають досягати успіху\2025-09-15_144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18" y="379225"/>
            <a:ext cx="5832797" cy="59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51471" y="358429"/>
            <a:ext cx="4158482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728" y="1197547"/>
            <a:ext cx="5134246" cy="14401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4. Проаналізуй, яка ти людина. Що ти хотів/хотіла б удосконалити в собі. Познач </a:t>
            </a:r>
            <a:r>
              <a:rPr lang="uk-UA" sz="2800" b="1" dirty="0" smtClean="0">
                <a:solidFill>
                  <a:srgbClr val="FFFF00"/>
                </a:solidFill>
                <a:latin typeface="Cambria"/>
                <a:ea typeface="Cambria"/>
              </a:rPr>
              <a:t>𝑽</a:t>
            </a:r>
            <a:r>
              <a:rPr lang="uk-UA" sz="2800" b="1" dirty="0" smtClean="0">
                <a:solidFill>
                  <a:schemeClr val="bg1"/>
                </a:solidFill>
              </a:rPr>
              <a:t>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50" y="2771608"/>
            <a:ext cx="3585025" cy="35850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25736" y="356328"/>
            <a:ext cx="3944022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11-12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!!!_Эсмира Настрій\Довольный\_free_2024-01-13-18-20-48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3560513"/>
            <a:ext cx="2880320" cy="288032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25736" y="1181438"/>
            <a:ext cx="3944022" cy="22483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5. Заповни анкету «Як я вмію взаємодіяти з іншими в колективі?». Познач </a:t>
            </a:r>
            <a:r>
              <a:rPr lang="uk-UA" sz="2800" b="1" dirty="0" smtClean="0">
                <a:solidFill>
                  <a:srgbClr val="FFFF00"/>
                </a:solidFill>
                <a:ea typeface="Cambria"/>
              </a:rPr>
              <a:t>𝑽</a:t>
            </a:r>
            <a:r>
              <a:rPr lang="uk-UA" sz="2800" b="1" dirty="0" smtClean="0">
                <a:solidFill>
                  <a:schemeClr val="bg1"/>
                </a:solidFill>
              </a:rPr>
              <a:t> те, що ти виконуєш.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3 клас\04 ЯДС\Грущинська\№008 Які риси характеру допомагають досягати успіху\2025-09-15_145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50" y="384142"/>
            <a:ext cx="7280804" cy="57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3 клас\04 ЯДС\Грущинська\№008 Які риси характеру допомагають досягати успіху\2025-09-15_145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5" y="1283900"/>
            <a:ext cx="7060936" cy="48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35447" y="383013"/>
            <a:ext cx="10036945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81347"/>
            <a:ext cx="1051470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64581" y="1485578"/>
            <a:ext cx="3989821" cy="33206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17-19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й 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8.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1511" y="3602146"/>
            <a:ext cx="129614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Удача</a:t>
            </a:r>
          </a:p>
        </p:txBody>
      </p:sp>
    </p:spTree>
    <p:extLst>
      <p:ext uri="{BB962C8B-B14F-4D97-AF65-F5344CB8AC3E}">
        <p14:creationId xmlns:p14="http://schemas.microsoft.com/office/powerpoint/2010/main" val="2403021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4644"/>
            <a:ext cx="10369152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Побажання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751" y="1582563"/>
            <a:ext cx="7728873" cy="39458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Будьте завжди працьовитими, організованими, охайними, відповідальними, старанними, наполегливими, рішучими.</a:t>
            </a:r>
          </a:p>
          <a:p>
            <a:pPr algn="ctr"/>
            <a:r>
              <a:rPr lang="uk-UA" sz="3600" b="1" dirty="0" smtClean="0"/>
              <a:t> І тоді ключ до вашого успіху буде завжди з вами!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7" t="-752" b="7981"/>
          <a:stretch/>
        </p:blipFill>
        <p:spPr>
          <a:xfrm>
            <a:off x="979463" y="1467784"/>
            <a:ext cx="2382250" cy="41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3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TEMP\!!!!!!Эсмира\OI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15884"/>
            <a:ext cx="3528392" cy="35315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939903" y="1415884"/>
            <a:ext cx="6371391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Дзвоник пролунав веселий, 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Дружно всіх він кличе в клас. 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І цікаве на </a:t>
            </a:r>
            <a:r>
              <a:rPr lang="uk-UA" sz="3600" b="1" dirty="0" err="1">
                <a:solidFill>
                  <a:srgbClr val="FFFF00"/>
                </a:solidFill>
              </a:rPr>
              <a:t>уроці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Пропоную я для вас.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790" y="513074"/>
            <a:ext cx="10585388" cy="6915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26020" y="3897631"/>
            <a:ext cx="4416638" cy="153268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Розглянь листочки. Який з них передає твій настрій? Чому? 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https://multiurok.ru/img/182813/image_5f7d15397e5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365" y="1541743"/>
            <a:ext cx="2204813" cy="19271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RuuH_yKzBfRMfElQY_UX-IPXGF4uEymCkMdvmDnsTPPZbkHh5xzslmXqv_EmUNW2eKDak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99" y="1535674"/>
            <a:ext cx="2070011" cy="19856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pinimg.com/736x/4e/c7/e2/4ec7e26b265cc33170b83324dd02c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1" y="1556593"/>
            <a:ext cx="2238732" cy="196470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T6mhsAqbRuRC0DoW0J088kKYj0FgEeIy7ze0Fo7RipUoK_sLC3nzajPOT25d2IenComWE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1" y="3697888"/>
            <a:ext cx="2292800" cy="201215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onechko.net.ua/uploads/goods/1386/max/59e6cf9a74b8bc9ea48b75a5afc08ce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r="15006"/>
          <a:stretch/>
        </p:blipFill>
        <p:spPr bwMode="auto">
          <a:xfrm>
            <a:off x="6194465" y="1541743"/>
            <a:ext cx="2385140" cy="19031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fs03.vseosvita.ua/03014qi2-06dc-1200x63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52" y="3897631"/>
            <a:ext cx="2920268" cy="16126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04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3821" y="1269554"/>
            <a:ext cx="7968549" cy="1605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Характер — це </a:t>
            </a:r>
            <a:r>
              <a:rPr lang="ru-RU" sz="3200" b="1" dirty="0" err="1"/>
              <a:t>індивідуальні</a:t>
            </a:r>
            <a:r>
              <a:rPr lang="ru-RU" sz="3200" b="1" dirty="0"/>
              <a:t> риси людини, що </a:t>
            </a:r>
            <a:r>
              <a:rPr lang="ru-RU" sz="3200" b="1" dirty="0" err="1"/>
              <a:t>виявляються</a:t>
            </a:r>
            <a:r>
              <a:rPr lang="ru-RU" sz="3200" b="1" dirty="0"/>
              <a:t> в її </a:t>
            </a:r>
            <a:r>
              <a:rPr lang="ru-RU" sz="3200" b="1" dirty="0" err="1"/>
              <a:t>поведінці</a:t>
            </a:r>
            <a:r>
              <a:rPr lang="ru-RU" sz="3200" b="1" dirty="0"/>
              <a:t> та </a:t>
            </a:r>
            <a:r>
              <a:rPr lang="ru-RU" sz="3200" b="1" dirty="0" err="1"/>
              <a:t>ставленні</a:t>
            </a:r>
            <a:r>
              <a:rPr lang="ru-RU" sz="3200" b="1" dirty="0"/>
              <a:t> до себе, інших людей і до </a:t>
            </a:r>
            <a:r>
              <a:rPr lang="ru-RU" sz="3200" b="1" dirty="0" err="1"/>
              <a:t>праці</a:t>
            </a:r>
            <a:r>
              <a:rPr lang="ru-RU" sz="32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06" y="1413570"/>
            <a:ext cx="1430450" cy="324036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16729" y="2947962"/>
            <a:ext cx="7827629" cy="12019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Характер у </a:t>
            </a:r>
            <a:r>
              <a:rPr lang="ru-RU" sz="3200" b="1" dirty="0" err="1"/>
              <a:t>кожної</a:t>
            </a:r>
            <a:r>
              <a:rPr lang="ru-RU" sz="3200" b="1" dirty="0"/>
              <a:t> людини — </a:t>
            </a:r>
            <a:r>
              <a:rPr lang="ru-RU" sz="3200" b="1" dirty="0" err="1"/>
              <a:t>неповторний</a:t>
            </a:r>
            <a:r>
              <a:rPr lang="ru-RU" sz="3200" b="1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6729" y="4275287"/>
            <a:ext cx="7935641" cy="10267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</a:t>
            </a:r>
            <a:r>
              <a:rPr lang="ru-RU" sz="3200" b="1" dirty="0"/>
              <a:t>Від характеру людини залежить її </a:t>
            </a:r>
            <a:r>
              <a:rPr lang="ru-RU" sz="3200" b="1" dirty="0" err="1"/>
              <a:t>успішність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91813" y="494645"/>
            <a:ext cx="9935770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Рефлексійна</a:t>
            </a:r>
            <a:r>
              <a:rPr lang="uk-UA" sz="4000" b="1" dirty="0">
                <a:solidFill>
                  <a:schemeClr val="bg1"/>
                </a:solidFill>
              </a:rPr>
              <a:t> вправа «Дерево зростання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✓ Разноцветные кленовые листья #24 скачать клипарт бесплатн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1" y="1078180"/>
            <a:ext cx="6434631" cy="57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63597">
            <a:off x="2360444" y="3898443"/>
            <a:ext cx="1538984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цікаво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61312">
            <a:off x="2963144" y="1927846"/>
            <a:ext cx="1557944" cy="11918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322ADA"/>
                </a:solidFill>
              </a:rPr>
              <a:t>Було</a:t>
            </a:r>
            <a:r>
              <a:rPr lang="ru-RU" sz="3200" b="1" dirty="0" smtClean="0">
                <a:solidFill>
                  <a:srgbClr val="322ADA"/>
                </a:solidFill>
              </a:rPr>
              <a:t> </a:t>
            </a:r>
            <a:r>
              <a:rPr lang="ru-RU" sz="3200" b="1" dirty="0" err="1" smtClean="0">
                <a:solidFill>
                  <a:srgbClr val="322ADA"/>
                </a:solidFill>
              </a:rPr>
              <a:t>важко</a:t>
            </a:r>
            <a:endParaRPr lang="ru-RU" sz="3200" b="1" dirty="0">
              <a:solidFill>
                <a:srgbClr val="322AD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670350">
            <a:off x="4691928" y="3697668"/>
            <a:ext cx="1517473" cy="1191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322ADA"/>
                </a:solidFill>
              </a:rPr>
              <a:t>Було</a:t>
            </a:r>
            <a:r>
              <a:rPr lang="ru-RU" sz="3200" b="1" dirty="0" smtClean="0">
                <a:solidFill>
                  <a:srgbClr val="322ADA"/>
                </a:solidFill>
              </a:rPr>
              <a:t> легко</a:t>
            </a:r>
            <a:endParaRPr lang="ru-RU" sz="3200" b="1" dirty="0">
              <a:solidFill>
                <a:srgbClr val="322ADA"/>
              </a:solidFill>
            </a:endParaRPr>
          </a:p>
        </p:txBody>
      </p:sp>
      <p:pic>
        <p:nvPicPr>
          <p:cNvPr id="1030" name="Picture 6" descr="Клипарт#елка#дерево#деревья#clipart#wood# | Дер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42" y="1078180"/>
            <a:ext cx="4209485" cy="57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29" y="1700714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99" y="1288630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09" y="3248661"/>
            <a:ext cx="999474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09" y="2276772"/>
            <a:ext cx="999474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76" y="3759944"/>
            <a:ext cx="999474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6" y="1745176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88" y="2728860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32" y="2236556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99" y="2378058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87" y="2249314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87" y="2548936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29" y="3000606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27" y="3065133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94" y="1366675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13" y="2011354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32" y="2658471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09" y="2852831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91" y="1429461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984" y="3428889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99" y="1791593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51" y="3026898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498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37" y="1230308"/>
            <a:ext cx="3202023" cy="21333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2" y="1218330"/>
            <a:ext cx="2733595" cy="40836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35447" y="4149874"/>
            <a:ext cx="7265074" cy="15323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дізнаємося: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Що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таке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успіх?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Чи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залежить успіх людини від її характеру?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1830" y="1230308"/>
            <a:ext cx="3908559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Що важливо для </a:t>
            </a:r>
            <a:r>
              <a:rPr lang="ru-RU" sz="2800" b="1" dirty="0" err="1"/>
              <a:t>успішного</a:t>
            </a:r>
            <a:r>
              <a:rPr lang="ru-RU" sz="2800" b="1" dirty="0"/>
              <a:t> навчання і розвитку?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4661" y="2928664"/>
            <a:ext cx="39651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/>
              <a:t>Яке </a:t>
            </a:r>
            <a:r>
              <a:rPr lang="ru-RU" sz="2800" b="1" dirty="0" err="1"/>
              <a:t>значення</a:t>
            </a:r>
            <a:r>
              <a:rPr lang="ru-RU" sz="2800" b="1" dirty="0"/>
              <a:t> має </a:t>
            </a:r>
            <a:r>
              <a:rPr lang="ru-RU" sz="2800" b="1" dirty="0" err="1"/>
              <a:t>праця</a:t>
            </a:r>
            <a:r>
              <a:rPr lang="ru-RU" sz="2800" b="1" dirty="0"/>
              <a:t> в житті </a:t>
            </a:r>
            <a:r>
              <a:rPr lang="ru-RU" sz="2800" b="1" dirty="0" smtClean="0"/>
              <a:t>людини?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12893" y="333450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Роздивіться</a:t>
            </a:r>
            <a:r>
              <a:rPr lang="ru-RU" sz="3200" b="1" dirty="0"/>
              <a:t> світлини й прочитайте </a:t>
            </a:r>
            <a:r>
              <a:rPr lang="ru-RU" sz="3200" b="1" dirty="0" smtClean="0"/>
              <a:t>вірш </a:t>
            </a:r>
            <a:r>
              <a:rPr lang="ru-RU" sz="3200" b="1" dirty="0" err="1" smtClean="0"/>
              <a:t>Івана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Сварника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4 ЯДС\Грущинська\№008 Які риси характеру допомагають досягати успіху\2025-09-15_1409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r="344"/>
          <a:stretch/>
        </p:blipFill>
        <p:spPr bwMode="auto">
          <a:xfrm>
            <a:off x="954000" y="1171834"/>
            <a:ext cx="7092000" cy="36004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4 ЯДС\Грущинська\№008 Які риси характеру допомагають досягати успіху\2025-09-15_1412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r="3396" b="3203"/>
          <a:stretch/>
        </p:blipFill>
        <p:spPr bwMode="auto">
          <a:xfrm>
            <a:off x="8357396" y="1151915"/>
            <a:ext cx="2814391" cy="525353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53414" y="4772233"/>
            <a:ext cx="7092000" cy="16332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 які риси характеру людей </a:t>
            </a:r>
            <a:r>
              <a:rPr lang="ru-RU" sz="2400" b="1" dirty="0" err="1"/>
              <a:t>ідеться</a:t>
            </a:r>
            <a:r>
              <a:rPr lang="ru-RU" sz="2400" b="1" dirty="0"/>
              <a:t>? З </a:t>
            </a:r>
            <a:r>
              <a:rPr lang="ru-RU" sz="2400" b="1" dirty="0" err="1"/>
              <a:t>якими</a:t>
            </a:r>
            <a:r>
              <a:rPr lang="ru-RU" sz="2400" b="1" dirty="0"/>
              <a:t> образами порівнює риси характеру автор вірша? Що </a:t>
            </a:r>
            <a:r>
              <a:rPr lang="ru-RU" sz="2400" b="1" dirty="0" err="1"/>
              <a:t>ви</a:t>
            </a:r>
            <a:r>
              <a:rPr lang="ru-RU" sz="2400" b="1" dirty="0"/>
              <a:t> можете </a:t>
            </a:r>
            <a:r>
              <a:rPr lang="ru-RU" sz="2400" b="1" dirty="0" err="1"/>
              <a:t>розповісти</a:t>
            </a:r>
            <a:r>
              <a:rPr lang="ru-RU" sz="2400" b="1" dirty="0"/>
              <a:t> про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smtClean="0"/>
              <a:t>кипариса, дуба</a:t>
            </a:r>
            <a:r>
              <a:rPr lang="ru-RU" sz="2400" b="1" dirty="0"/>
              <a:t>, </a:t>
            </a:r>
            <a:r>
              <a:rPr lang="ru-RU" sz="2400" b="1" dirty="0" err="1" smtClean="0"/>
              <a:t>липи</a:t>
            </a:r>
            <a:r>
              <a:rPr lang="ru-RU" sz="2400" b="1" dirty="0" smtClean="0"/>
              <a:t>?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808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882028" y="333450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світлини й прочитайте </a:t>
            </a:r>
            <a:r>
              <a:rPr lang="ru-RU" sz="4000" b="1" dirty="0" smtClean="0"/>
              <a:t>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4 ЯДС\Грущинська\№008 Які риси характеру допомагають досягати успіху\2025-09-15_1414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" r="887" b="3254"/>
          <a:stretch/>
        </p:blipFill>
        <p:spPr bwMode="auto">
          <a:xfrm>
            <a:off x="885810" y="1125538"/>
            <a:ext cx="7056000" cy="406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4 ЯДС\Грущинська\№008 Які риси характеру допомагають досягати успіху\2025-09-15_1415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2421" r="2302" b="4259"/>
          <a:stretch/>
        </p:blipFill>
        <p:spPr bwMode="auto">
          <a:xfrm>
            <a:off x="8122824" y="1150569"/>
            <a:ext cx="3172293" cy="406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032010" y="5056508"/>
            <a:ext cx="3532629" cy="1277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Яку думку </a:t>
            </a:r>
            <a:r>
              <a:rPr lang="ru-RU" sz="2400" b="1" dirty="0" err="1"/>
              <a:t>висловила</a:t>
            </a:r>
            <a:r>
              <a:rPr lang="ru-RU" sz="2400" b="1" dirty="0"/>
              <a:t> людина? Чи можна з нею </a:t>
            </a:r>
            <a:r>
              <a:rPr lang="ru-RU" sz="2400" b="1" dirty="0" err="1"/>
              <a:t>погодитися</a:t>
            </a:r>
            <a:r>
              <a:rPr lang="ru-RU" sz="2400" b="1" dirty="0"/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178" y="5089721"/>
            <a:ext cx="7488832" cy="1277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 які риси характеру людей </a:t>
            </a:r>
            <a:r>
              <a:rPr lang="ru-RU" sz="2400" b="1" dirty="0" err="1"/>
              <a:t>ідеться</a:t>
            </a:r>
            <a:r>
              <a:rPr lang="ru-RU" sz="2400" b="1" dirty="0"/>
              <a:t>? З </a:t>
            </a:r>
            <a:r>
              <a:rPr lang="ru-RU" sz="2400" b="1" dirty="0" err="1"/>
              <a:t>якими</a:t>
            </a:r>
            <a:r>
              <a:rPr lang="ru-RU" sz="2400" b="1" dirty="0"/>
              <a:t> образами порівнює риси характеру автор вірша? Що </a:t>
            </a:r>
            <a:r>
              <a:rPr lang="ru-RU" sz="2400" b="1" dirty="0" err="1"/>
              <a:t>ви</a:t>
            </a:r>
            <a:r>
              <a:rPr lang="ru-RU" sz="2400" b="1" dirty="0"/>
              <a:t> можете </a:t>
            </a:r>
            <a:r>
              <a:rPr lang="ru-RU" sz="2400" b="1" dirty="0" err="1"/>
              <a:t>розповісти</a:t>
            </a:r>
            <a:r>
              <a:rPr lang="ru-RU" sz="2400" b="1" dirty="0"/>
              <a:t> про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 smtClean="0"/>
              <a:t>троянди</a:t>
            </a:r>
            <a:r>
              <a:rPr lang="ru-RU" sz="2400" b="1" dirty="0"/>
              <a:t>, </a:t>
            </a:r>
            <a:r>
              <a:rPr lang="ru-RU" sz="2400" b="1" dirty="0" err="1" smtClean="0"/>
              <a:t>ліщини</a:t>
            </a:r>
            <a:r>
              <a:rPr lang="ru-RU" sz="2400" b="1" dirty="0" smtClean="0"/>
              <a:t>?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435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172151" y="2427117"/>
            <a:ext cx="4516037" cy="3168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Тобі</a:t>
            </a:r>
            <a:r>
              <a:rPr lang="ru-RU" sz="2800" b="1" dirty="0"/>
              <a:t> вже </a:t>
            </a:r>
            <a:r>
              <a:rPr lang="ru-RU" sz="2800" b="1" dirty="0" err="1"/>
              <a:t>відомо</a:t>
            </a:r>
            <a:r>
              <a:rPr lang="ru-RU" sz="2800" b="1" dirty="0"/>
              <a:t>, що кожній </a:t>
            </a:r>
            <a:r>
              <a:rPr lang="ru-RU" sz="2800" b="1" dirty="0" err="1"/>
              <a:t>людині</a:t>
            </a:r>
            <a:r>
              <a:rPr lang="ru-RU" sz="2800" b="1" dirty="0"/>
              <a:t> </a:t>
            </a:r>
            <a:r>
              <a:rPr lang="ru-RU" sz="2800" b="1" dirty="0" err="1"/>
              <a:t>властивий</a:t>
            </a:r>
            <a:r>
              <a:rPr lang="ru-RU" sz="2800" b="1" dirty="0"/>
              <a:t> </a:t>
            </a:r>
            <a:r>
              <a:rPr lang="ru-RU" sz="2800" b="1" dirty="0" err="1"/>
              <a:t>свій</a:t>
            </a:r>
            <a:r>
              <a:rPr lang="ru-RU" sz="2800" b="1" dirty="0"/>
              <a:t> характер, своя </a:t>
            </a:r>
            <a:r>
              <a:rPr lang="ru-RU" sz="2800" b="1" dirty="0" err="1"/>
              <a:t>вдача</a:t>
            </a:r>
            <a:r>
              <a:rPr lang="ru-RU" sz="2800" b="1" dirty="0"/>
              <a:t>. </a:t>
            </a:r>
            <a:r>
              <a:rPr lang="ru-RU" sz="2800" b="1" dirty="0" err="1"/>
              <a:t>Зробити</a:t>
            </a:r>
            <a:r>
              <a:rPr lang="ru-RU" sz="2800" b="1" dirty="0"/>
              <a:t> </a:t>
            </a:r>
            <a:r>
              <a:rPr lang="ru-RU" sz="2800" b="1" dirty="0" err="1"/>
              <a:t>висновок</a:t>
            </a:r>
            <a:r>
              <a:rPr lang="ru-RU" sz="2800" b="1" dirty="0"/>
              <a:t> про характер людини можна з її </a:t>
            </a:r>
            <a:r>
              <a:rPr lang="ru-RU" sz="2800" b="1" dirty="0" err="1"/>
              <a:t>вчинків</a:t>
            </a:r>
            <a:r>
              <a:rPr lang="ru-RU" sz="2800" b="1" dirty="0"/>
              <a:t> і </a:t>
            </a:r>
            <a:r>
              <a:rPr lang="ru-RU" sz="2800" b="1" dirty="0" err="1"/>
              <a:t>прагнень</a:t>
            </a:r>
            <a:r>
              <a:rPr lang="ru-RU" sz="2800" b="1" dirty="0"/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3414" y="1260378"/>
            <a:ext cx="935909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Що </a:t>
            </a:r>
            <a:r>
              <a:rPr lang="ru-RU" sz="2800" b="1" dirty="0" err="1"/>
              <a:t>таке</a:t>
            </a:r>
            <a:r>
              <a:rPr lang="ru-RU" sz="2800" b="1" dirty="0"/>
              <a:t> успіх? Чи залежить успіх людини від її характеру? Як можна дізнатися про характер людини?</a:t>
            </a:r>
          </a:p>
        </p:txBody>
      </p:sp>
      <p:pic>
        <p:nvPicPr>
          <p:cNvPr id="8194" name="Picture 2" descr="D:\Картинки до тестів\!!!_Эсмира Настрій\Успешный\_free_2024-01-13-18-31-14_0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3" y="2409036"/>
            <a:ext cx="3158480" cy="31584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Картинки до тестів\!!!_Эсмира Настрій\Ничего не понял\_free_2024-01-13-18-23-02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2" y="2352501"/>
            <a:ext cx="3158480" cy="31584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867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04290" y="2538984"/>
            <a:ext cx="6115606" cy="8188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dirty="0"/>
              <a:t>Не словом, а </a:t>
            </a:r>
            <a:r>
              <a:rPr lang="ru-RU" sz="3200" b="1" dirty="0" err="1"/>
              <a:t>ділом</a:t>
            </a:r>
            <a:r>
              <a:rPr lang="ru-RU" sz="3200" b="1" dirty="0"/>
              <a:t>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5401" y="3573810"/>
            <a:ext cx="612198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Менше</a:t>
            </a:r>
            <a:r>
              <a:rPr lang="ru-RU" sz="3200" b="1" dirty="0" smtClean="0"/>
              <a:t> </a:t>
            </a:r>
            <a:r>
              <a:rPr lang="ru-RU" sz="3200" b="1" dirty="0" err="1"/>
              <a:t>обіцяй</a:t>
            </a:r>
            <a:r>
              <a:rPr lang="ru-RU" sz="3200" b="1" dirty="0"/>
              <a:t>, а більше </a:t>
            </a:r>
            <a:r>
              <a:rPr lang="ru-RU" sz="3200" b="1" dirty="0" err="1"/>
              <a:t>роби</a:t>
            </a:r>
            <a:r>
              <a:rPr lang="ru-RU" sz="3200" b="1" dirty="0"/>
              <a:t>. </a:t>
            </a:r>
            <a:endParaRPr lang="ru-RU" sz="3200" b="1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5447" y="405458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Поясніть</a:t>
            </a:r>
            <a:r>
              <a:rPr lang="ru-RU" sz="4000" b="1" dirty="0">
                <a:solidFill>
                  <a:schemeClr val="bg1"/>
                </a:solidFill>
              </a:rPr>
              <a:t>, як </a:t>
            </a:r>
            <a:r>
              <a:rPr lang="ru-RU" sz="4000" b="1" dirty="0" err="1">
                <a:solidFill>
                  <a:schemeClr val="bg1"/>
                </a:solidFill>
              </a:rPr>
              <a:t>ви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розумієте</a:t>
            </a:r>
            <a:r>
              <a:rPr lang="ru-RU" sz="4000" b="1" dirty="0">
                <a:solidFill>
                  <a:schemeClr val="bg1"/>
                </a:solidFill>
              </a:rPr>
              <a:t> прислів’я.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7016" y="4496034"/>
            <a:ext cx="6121982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dirty="0" smtClean="0"/>
              <a:t>Хто </a:t>
            </a:r>
            <a:r>
              <a:rPr lang="ru-RU" sz="3200" b="1" dirty="0"/>
              <a:t>не чинить лихого, тому не страшно </a:t>
            </a:r>
            <a:r>
              <a:rPr lang="ru-RU" sz="3200" b="1" dirty="0" err="1"/>
              <a:t>нічого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7016" y="1341562"/>
            <a:ext cx="6121982" cy="10549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dirty="0"/>
              <a:t>Не одежа красить </a:t>
            </a:r>
            <a:r>
              <a:rPr lang="ru-RU" sz="3200" b="1" dirty="0" err="1"/>
              <a:t>людину</a:t>
            </a:r>
            <a:r>
              <a:rPr lang="ru-RU" sz="3200" b="1" dirty="0"/>
              <a:t>, а </a:t>
            </a:r>
            <a:r>
              <a:rPr lang="ru-RU" sz="3200" b="1" dirty="0" err="1"/>
              <a:t>добрі</a:t>
            </a:r>
            <a:r>
              <a:rPr lang="ru-RU" sz="3200" b="1" dirty="0"/>
              <a:t> </a:t>
            </a:r>
            <a:r>
              <a:rPr lang="ru-RU" sz="3200" b="1" dirty="0" err="1"/>
              <a:t>діла</a:t>
            </a:r>
            <a:r>
              <a:rPr lang="ru-RU" sz="3200" b="1" dirty="0"/>
              <a:t>. </a:t>
            </a:r>
          </a:p>
        </p:txBody>
      </p:sp>
      <p:pic>
        <p:nvPicPr>
          <p:cNvPr id="9218" name="Picture 2" descr="D:\Картинки до тестів\!!!_Эсмира Настрій\Довольный\_free_2024-01-13-18-20-4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75" y="1463529"/>
            <a:ext cx="3679378" cy="367937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798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447" y="405458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Що </a:t>
            </a:r>
            <a:r>
              <a:rPr lang="ru-RU" sz="4000" b="1" dirty="0" err="1" smtClean="0">
                <a:solidFill>
                  <a:schemeClr val="bg1"/>
                </a:solidFill>
              </a:rPr>
              <a:t>таке</a:t>
            </a:r>
            <a:r>
              <a:rPr lang="ru-RU" sz="4000" b="1" dirty="0" smtClean="0">
                <a:solidFill>
                  <a:schemeClr val="bg1"/>
                </a:solidFill>
              </a:rPr>
              <a:t> характер?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73703" y="2205658"/>
            <a:ext cx="3330096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Характер</a:t>
            </a:r>
            <a:r>
              <a:rPr lang="ru-RU" sz="2800" b="1" dirty="0"/>
              <a:t> — це </a:t>
            </a:r>
            <a:r>
              <a:rPr lang="ru-RU" sz="2800" b="1" dirty="0" err="1">
                <a:solidFill>
                  <a:srgbClr val="FFFF00"/>
                </a:solidFill>
              </a:rPr>
              <a:t>індивідуальні</a:t>
            </a:r>
            <a:r>
              <a:rPr lang="ru-RU" sz="2800" b="1" dirty="0">
                <a:solidFill>
                  <a:srgbClr val="FFFF00"/>
                </a:solidFill>
              </a:rPr>
              <a:t> риси </a:t>
            </a:r>
            <a:r>
              <a:rPr lang="ru-RU" sz="2800" b="1" dirty="0">
                <a:solidFill>
                  <a:schemeClr val="bg1"/>
                </a:solidFill>
              </a:rPr>
              <a:t>людини</a:t>
            </a:r>
            <a:r>
              <a:rPr lang="ru-RU" sz="2800" b="1" dirty="0"/>
              <a:t>, що </a:t>
            </a:r>
            <a:r>
              <a:rPr lang="ru-RU" sz="2800" b="1" dirty="0" err="1"/>
              <a:t>виявляються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в її </a:t>
            </a:r>
            <a:r>
              <a:rPr lang="ru-RU" sz="2800" b="1" dirty="0" err="1">
                <a:solidFill>
                  <a:srgbClr val="FFFF00"/>
                </a:solidFill>
              </a:rPr>
              <a:t>поведінці</a:t>
            </a:r>
            <a:r>
              <a:rPr lang="ru-RU" sz="2800" b="1" dirty="0">
                <a:solidFill>
                  <a:srgbClr val="FFFF00"/>
                </a:solidFill>
              </a:rPr>
              <a:t> та </a:t>
            </a:r>
            <a:r>
              <a:rPr lang="ru-RU" sz="2800" b="1" dirty="0" err="1">
                <a:solidFill>
                  <a:srgbClr val="FFFF00"/>
                </a:solidFill>
              </a:rPr>
              <a:t>ставленні</a:t>
            </a:r>
            <a:r>
              <a:rPr lang="ru-RU" sz="28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36051" y="1269554"/>
            <a:ext cx="678457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до себе (</a:t>
            </a:r>
            <a:r>
              <a:rPr lang="ru-RU" sz="2800" b="1" dirty="0" err="1"/>
              <a:t>самооцінка</a:t>
            </a:r>
            <a:r>
              <a:rPr lang="ru-RU" sz="2800" b="1" dirty="0"/>
              <a:t>: </a:t>
            </a:r>
            <a:r>
              <a:rPr lang="ru-RU" sz="2800" b="1" dirty="0" err="1"/>
              <a:t>завищена</a:t>
            </a:r>
            <a:r>
              <a:rPr lang="ru-RU" sz="2800" b="1" dirty="0"/>
              <a:t>, занижена або правильна);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36051" y="2493690"/>
            <a:ext cx="6912768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до інших людей (</a:t>
            </a:r>
            <a:r>
              <a:rPr lang="ru-RU" sz="2800" b="1" dirty="0" err="1"/>
              <a:t>вияви</a:t>
            </a:r>
            <a:r>
              <a:rPr lang="ru-RU" sz="2800" b="1" dirty="0"/>
              <a:t> </a:t>
            </a:r>
            <a:r>
              <a:rPr lang="ru-RU" sz="2800" b="1" dirty="0" err="1"/>
              <a:t>самолюбства</a:t>
            </a:r>
            <a:r>
              <a:rPr lang="ru-RU" sz="2800" b="1" dirty="0"/>
              <a:t> або </a:t>
            </a:r>
            <a:r>
              <a:rPr lang="ru-RU" sz="2800" b="1" dirty="0" err="1"/>
              <a:t>дружелюбності</a:t>
            </a:r>
            <a:r>
              <a:rPr lang="ru-RU" sz="2800" b="1" dirty="0"/>
              <a:t>, </a:t>
            </a:r>
            <a:r>
              <a:rPr lang="ru-RU" sz="2800" b="1" dirty="0" err="1"/>
              <a:t>байдужості</a:t>
            </a:r>
            <a:r>
              <a:rPr lang="ru-RU" sz="2800" b="1" dirty="0"/>
              <a:t> або </a:t>
            </a:r>
            <a:r>
              <a:rPr lang="ru-RU" sz="2800" b="1" dirty="0" err="1"/>
              <a:t>чуйності</a:t>
            </a:r>
            <a:r>
              <a:rPr lang="ru-RU" sz="2800" b="1" dirty="0"/>
              <a:t>, не </a:t>
            </a:r>
            <a:r>
              <a:rPr lang="ru-RU" sz="2800" b="1" dirty="0" err="1"/>
              <a:t>вихованості</a:t>
            </a:r>
            <a:r>
              <a:rPr lang="ru-RU" sz="2800" b="1" dirty="0"/>
              <a:t> або </a:t>
            </a:r>
            <a:r>
              <a:rPr lang="ru-RU" sz="2800" b="1" dirty="0" err="1"/>
              <a:t>ввічливості</a:t>
            </a:r>
            <a:r>
              <a:rPr lang="ru-RU" sz="2800" b="1" dirty="0"/>
              <a:t>, </a:t>
            </a:r>
            <a:r>
              <a:rPr lang="ru-RU" sz="2800" b="1" dirty="0" err="1"/>
              <a:t>брехливості</a:t>
            </a:r>
            <a:r>
              <a:rPr lang="ru-RU" sz="2800" b="1" dirty="0"/>
              <a:t> або </a:t>
            </a:r>
            <a:r>
              <a:rPr lang="ru-RU" sz="2800" b="1" dirty="0" err="1"/>
              <a:t>правдивості</a:t>
            </a:r>
            <a:r>
              <a:rPr lang="ru-RU" sz="2800" b="1" dirty="0"/>
              <a:t>);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5949" y="4653930"/>
            <a:ext cx="7112972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праці</a:t>
            </a:r>
            <a:r>
              <a:rPr lang="ru-RU" sz="2800" b="1" dirty="0"/>
              <a:t> (</a:t>
            </a:r>
            <a:r>
              <a:rPr lang="ru-RU" sz="2800" b="1" dirty="0" err="1"/>
              <a:t>вияви</a:t>
            </a:r>
            <a:r>
              <a:rPr lang="ru-RU" sz="2800" b="1" dirty="0"/>
              <a:t> </a:t>
            </a:r>
            <a:r>
              <a:rPr lang="ru-RU" sz="2800" b="1" dirty="0" err="1"/>
              <a:t>працьовитості</a:t>
            </a:r>
            <a:r>
              <a:rPr lang="ru-RU" sz="2800" b="1" dirty="0"/>
              <a:t> або </a:t>
            </a:r>
            <a:r>
              <a:rPr lang="ru-RU" sz="2800" b="1" dirty="0" err="1"/>
              <a:t>ледарства</a:t>
            </a:r>
            <a:r>
              <a:rPr lang="ru-RU" sz="2800" b="1" dirty="0"/>
              <a:t>, </a:t>
            </a:r>
            <a:r>
              <a:rPr lang="ru-RU" sz="2800" b="1" dirty="0" err="1"/>
              <a:t>ініціативності</a:t>
            </a:r>
            <a:r>
              <a:rPr lang="ru-RU" sz="2800" b="1" dirty="0"/>
              <a:t> або </a:t>
            </a:r>
            <a:r>
              <a:rPr lang="ru-RU" sz="2800" b="1" dirty="0" err="1"/>
              <a:t>пасивності</a:t>
            </a:r>
            <a:r>
              <a:rPr lang="ru-RU" sz="2800" b="1" dirty="0"/>
              <a:t>, відповідальності або </a:t>
            </a:r>
            <a:r>
              <a:rPr lang="ru-RU" sz="2800" b="1" dirty="0" err="1"/>
              <a:t>безвідповідальності</a:t>
            </a:r>
            <a:r>
              <a:rPr lang="ru-RU" sz="2800" b="1" dirty="0"/>
              <a:t>).</a:t>
            </a:r>
          </a:p>
        </p:txBody>
      </p:sp>
      <p:sp>
        <p:nvSpPr>
          <p:cNvPr id="7" name="Стрелка вправо 6"/>
          <p:cNvSpPr/>
          <p:nvPr/>
        </p:nvSpPr>
        <p:spPr>
          <a:xfrm rot="20127563">
            <a:off x="3794127" y="1827763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828671" y="344459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58724">
            <a:off x="3739909" y="5074346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51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772</Words>
  <Application>Microsoft Office PowerPoint</Application>
  <PresentationFormat>Произвольный</PresentationFormat>
  <Paragraphs>143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120</cp:revision>
  <dcterms:created xsi:type="dcterms:W3CDTF">2025-08-27T14:01:18Z</dcterms:created>
  <dcterms:modified xsi:type="dcterms:W3CDTF">2025-09-17T07:41:00Z</dcterms:modified>
</cp:coreProperties>
</file>