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366" r:id="rId3"/>
    <p:sldId id="368" r:id="rId4"/>
    <p:sldId id="348" r:id="rId5"/>
    <p:sldId id="350" r:id="rId6"/>
    <p:sldId id="369" r:id="rId7"/>
    <p:sldId id="374" r:id="rId8"/>
    <p:sldId id="372" r:id="rId9"/>
    <p:sldId id="375" r:id="rId10"/>
    <p:sldId id="376" r:id="rId11"/>
    <p:sldId id="378" r:id="rId12"/>
    <p:sldId id="379" r:id="rId13"/>
    <p:sldId id="380" r:id="rId14"/>
    <p:sldId id="396" r:id="rId15"/>
    <p:sldId id="390" r:id="rId16"/>
    <p:sldId id="392" r:id="rId17"/>
    <p:sldId id="339" r:id="rId18"/>
    <p:sldId id="299" r:id="rId19"/>
    <p:sldId id="320" r:id="rId20"/>
    <p:sldId id="302" r:id="rId21"/>
    <p:sldId id="365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981522"/>
            <a:ext cx="901676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3">
                    <a:lumMod val="75000"/>
                  </a:schemeClr>
                </a:solidFill>
              </a:rPr>
              <a:t>Яке обладнання допомагає досліджувати природу? </a:t>
            </a:r>
            <a:endParaRPr lang="ru-RU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80063" y="3937375"/>
            <a:ext cx="4218314" cy="173664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 і нежива природа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15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4555" y="2997746"/>
            <a:ext cx="2692656" cy="267627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5" y="405458"/>
            <a:ext cx="9863152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Природа може нести </a:t>
            </a:r>
            <a:r>
              <a:rPr lang="uk-UA" sz="4000" b="1" dirty="0" smtClean="0">
                <a:solidFill>
                  <a:schemeClr val="bg1"/>
                </a:solidFill>
              </a:rPr>
              <a:t>з</a:t>
            </a:r>
            <a:r>
              <a:rPr lang="uk-UA" sz="4000" b="1" dirty="0" smtClean="0">
                <a:solidFill>
                  <a:schemeClr val="bg1"/>
                </a:solidFill>
              </a:rPr>
              <a:t>агрозу людині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3414" y="1232620"/>
            <a:ext cx="5781349" cy="28083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Природні</a:t>
            </a:r>
            <a:r>
              <a:rPr lang="ru-RU" sz="2800" b="1" dirty="0"/>
              <a:t> </a:t>
            </a:r>
            <a:r>
              <a:rPr lang="ru-RU" sz="2800" b="1" dirty="0" err="1"/>
              <a:t>явища</a:t>
            </a:r>
            <a:r>
              <a:rPr lang="ru-RU" sz="2800" b="1" dirty="0"/>
              <a:t>: </a:t>
            </a:r>
            <a:r>
              <a:rPr lang="ru-RU" sz="2800" b="1" dirty="0" err="1"/>
              <a:t>урагани</a:t>
            </a:r>
            <a:r>
              <a:rPr lang="ru-RU" sz="2800" b="1" dirty="0"/>
              <a:t>, </a:t>
            </a:r>
            <a:r>
              <a:rPr lang="ru-RU" sz="2800" b="1" dirty="0" err="1"/>
              <a:t>повені</a:t>
            </a:r>
            <a:r>
              <a:rPr lang="ru-RU" sz="2800" b="1" dirty="0"/>
              <a:t>, </a:t>
            </a:r>
            <a:r>
              <a:rPr lang="ru-RU" sz="2800" b="1" dirty="0" err="1"/>
              <a:t>посухи</a:t>
            </a:r>
            <a:r>
              <a:rPr lang="ru-RU" sz="2800" b="1" dirty="0"/>
              <a:t> — </a:t>
            </a:r>
            <a:r>
              <a:rPr lang="ru-RU" sz="2800" b="1" dirty="0" err="1"/>
              <a:t>віддавна</a:t>
            </a:r>
            <a:r>
              <a:rPr lang="ru-RU" sz="2800" b="1" dirty="0"/>
              <a:t> </a:t>
            </a:r>
            <a:r>
              <a:rPr lang="ru-RU" sz="2800" b="1" dirty="0" err="1"/>
              <a:t>загрожували</a:t>
            </a:r>
            <a:r>
              <a:rPr lang="ru-RU" sz="2800" b="1" dirty="0"/>
              <a:t> </a:t>
            </a:r>
            <a:r>
              <a:rPr lang="ru-RU" sz="2800" b="1" dirty="0" err="1"/>
              <a:t>життю</a:t>
            </a:r>
            <a:r>
              <a:rPr lang="ru-RU" sz="2800" b="1" dirty="0"/>
              <a:t> людей. З-</a:t>
            </a:r>
            <a:r>
              <a:rPr lang="ru-RU" sz="2800" b="1" dirty="0" err="1"/>
              <a:t>поміж</a:t>
            </a:r>
            <a:r>
              <a:rPr lang="ru-RU" sz="2800" b="1" dirty="0"/>
              <a:t> </a:t>
            </a:r>
            <a:r>
              <a:rPr lang="ru-RU" sz="2800" b="1" dirty="0" err="1"/>
              <a:t>великої</a:t>
            </a:r>
            <a:r>
              <a:rPr lang="ru-RU" sz="2800" b="1" dirty="0"/>
              <a:t> різноманітності рослин, тварин і </a:t>
            </a:r>
            <a:r>
              <a:rPr lang="ru-RU" sz="2800" b="1" dirty="0" err="1"/>
              <a:t>грибів</a:t>
            </a:r>
            <a:r>
              <a:rPr lang="ru-RU" sz="2800" b="1" dirty="0"/>
              <a:t> </a:t>
            </a:r>
            <a:r>
              <a:rPr lang="ru-RU" sz="2800" b="1" dirty="0" err="1"/>
              <a:t>траплялися</a:t>
            </a:r>
            <a:r>
              <a:rPr lang="ru-RU" sz="2800" b="1" dirty="0"/>
              <a:t> дуже </a:t>
            </a:r>
            <a:r>
              <a:rPr lang="ru-RU" sz="2800" b="1" dirty="0" err="1"/>
              <a:t>небезпечні</a:t>
            </a:r>
            <a:r>
              <a:rPr lang="ru-RU" sz="2800" b="1" dirty="0"/>
              <a:t>, а то й отруйні. </a:t>
            </a:r>
            <a:endParaRPr lang="ru-RU" sz="2800" b="1" dirty="0" smtClean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Природні явища: картинки для оформлення куточку природи - Ідеї деко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403" y="1239758"/>
            <a:ext cx="3751547" cy="51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Як визначити чи отруйні гриби? - Dovidka.biz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607" y="4221316"/>
            <a:ext cx="3014401" cy="225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18244"/>
            <a:ext cx="10009112" cy="8233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</a:t>
            </a:r>
            <a:r>
              <a:rPr lang="uk-UA" sz="4000" b="1" dirty="0" smtClean="0">
                <a:solidFill>
                  <a:schemeClr val="bg1"/>
                </a:solidFill>
              </a:rPr>
              <a:t>етод дослідження 1. </a:t>
            </a:r>
            <a:r>
              <a:rPr lang="uk-UA" sz="4000" b="1" dirty="0" smtClean="0">
                <a:solidFill>
                  <a:schemeClr val="bg1"/>
                </a:solidFill>
              </a:rPr>
              <a:t>Спостереження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4 ЯДС\Грущинська\2 Людина і нежива природа\№015 Яке обладнання допомагає досліджувати природу\2025-09-30_215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 t="4482" r="1224" b="5138"/>
          <a:stretch/>
        </p:blipFill>
        <p:spPr bwMode="auto">
          <a:xfrm>
            <a:off x="763439" y="3573810"/>
            <a:ext cx="6534396" cy="165618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96197" y="1413570"/>
            <a:ext cx="9793088" cy="20162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Уроджена</a:t>
            </a:r>
            <a:r>
              <a:rPr lang="ru-RU" sz="2800" b="1" dirty="0" smtClean="0"/>
              <a:t> </a:t>
            </a:r>
            <a:r>
              <a:rPr lang="ru-RU" sz="2800" b="1" dirty="0" err="1"/>
              <a:t>допитливість</a:t>
            </a:r>
            <a:r>
              <a:rPr lang="ru-RU" sz="2800" b="1" dirty="0"/>
              <a:t> і </a:t>
            </a:r>
            <a:r>
              <a:rPr lang="ru-RU" sz="2800" b="1" dirty="0" err="1"/>
              <a:t>залежність</a:t>
            </a:r>
            <a:r>
              <a:rPr lang="ru-RU" sz="2800" b="1" dirty="0"/>
              <a:t> від природи </a:t>
            </a:r>
            <a:r>
              <a:rPr lang="ru-RU" sz="2800" b="1" dirty="0" err="1"/>
              <a:t>спонукала</a:t>
            </a:r>
            <a:r>
              <a:rPr lang="ru-RU" sz="2800" b="1" dirty="0"/>
              <a:t> людей до </a:t>
            </a:r>
            <a:r>
              <a:rPr lang="ru-RU" sz="2800" b="1" dirty="0" err="1"/>
              <a:t>пошуку</a:t>
            </a:r>
            <a:r>
              <a:rPr lang="ru-RU" sz="2800" b="1" dirty="0"/>
              <a:t> </a:t>
            </a:r>
            <a:r>
              <a:rPr lang="ru-RU" sz="2800" b="1" dirty="0" err="1"/>
              <a:t>шляхів</a:t>
            </a:r>
            <a:r>
              <a:rPr lang="ru-RU" sz="2800" b="1" dirty="0"/>
              <a:t> її пізнання. </a:t>
            </a:r>
            <a:r>
              <a:rPr lang="ru-RU" sz="2800" b="1" dirty="0" err="1"/>
              <a:t>Найдавнішим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методом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вивчення природи </a:t>
            </a:r>
            <a:r>
              <a:rPr lang="ru-RU" sz="2800" b="1" dirty="0"/>
              <a:t>було </a:t>
            </a:r>
            <a:r>
              <a:rPr lang="ru-RU" sz="2800" b="1" dirty="0" err="1">
                <a:solidFill>
                  <a:srgbClr val="FFFF00"/>
                </a:solidFill>
              </a:rPr>
              <a:t>спостереження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  <a:r>
              <a:rPr lang="ru-RU" sz="2800" b="1" dirty="0"/>
              <a:t> Тут </a:t>
            </a:r>
            <a:r>
              <a:rPr lang="ru-RU" sz="2800" b="1" dirty="0" err="1"/>
              <a:t>наші</a:t>
            </a:r>
            <a:r>
              <a:rPr lang="ru-RU" sz="2800" b="1" dirty="0"/>
              <a:t> перші </a:t>
            </a:r>
            <a:r>
              <a:rPr lang="ru-RU" sz="2800" b="1" dirty="0" err="1"/>
              <a:t>помічники</a:t>
            </a:r>
            <a:r>
              <a:rPr lang="ru-RU" sz="2800" b="1" dirty="0"/>
              <a:t> — </a:t>
            </a:r>
            <a:r>
              <a:rPr lang="ru-RU" sz="2800" b="1" dirty="0" err="1"/>
              <a:t>органи</a:t>
            </a:r>
            <a:r>
              <a:rPr lang="ru-RU" sz="2800" b="1" dirty="0"/>
              <a:t> </a:t>
            </a:r>
            <a:r>
              <a:rPr lang="ru-RU" sz="2800" b="1" dirty="0" err="1"/>
              <a:t>чуття</a:t>
            </a:r>
            <a:r>
              <a:rPr lang="ru-RU" sz="2800" b="1" dirty="0"/>
              <a:t>. Назви їх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60183" y="3573810"/>
            <a:ext cx="3888432" cy="15841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Спостереження</a:t>
            </a:r>
            <a:r>
              <a:rPr lang="ru-RU" sz="2800" b="1" dirty="0"/>
              <a:t> — це </a:t>
            </a:r>
            <a:r>
              <a:rPr lang="ru-RU" sz="2800" b="1" dirty="0" err="1">
                <a:solidFill>
                  <a:srgbClr val="FFFF00"/>
                </a:solidFill>
              </a:rPr>
              <a:t>першооснова</a:t>
            </a:r>
            <a:r>
              <a:rPr lang="ru-RU" sz="2800" b="1" dirty="0"/>
              <a:t> всіх </a:t>
            </a:r>
            <a:r>
              <a:rPr lang="ru-RU" sz="2800" b="1" dirty="0" err="1"/>
              <a:t>наукових</a:t>
            </a:r>
            <a:r>
              <a:rPr lang="ru-RU" sz="2800" b="1" dirty="0"/>
              <a:t> </a:t>
            </a:r>
            <a:r>
              <a:rPr lang="ru-RU" sz="2800" b="1" dirty="0" err="1"/>
              <a:t>досліджень</a:t>
            </a:r>
            <a:r>
              <a:rPr lang="ru-RU" sz="2800" b="1" dirty="0"/>
              <a:t>.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884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1531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Метод дослідження 2. </a:t>
            </a:r>
            <a:r>
              <a:rPr lang="uk-UA" sz="4000" b="1" dirty="0" smtClean="0">
                <a:solidFill>
                  <a:schemeClr val="bg1"/>
                </a:solidFill>
              </a:rPr>
              <a:t>Експеримент=дослід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3" y="1269553"/>
            <a:ext cx="10215759" cy="25015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ru-RU" sz="2800" b="1" dirty="0" err="1"/>
              <a:t>інформації</a:t>
            </a:r>
            <a:r>
              <a:rPr lang="ru-RU" sz="2800" b="1" dirty="0"/>
              <a:t>, </a:t>
            </a:r>
            <a:r>
              <a:rPr lang="ru-RU" sz="2800" b="1" dirty="0" err="1"/>
              <a:t>здобутої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час </a:t>
            </a:r>
            <a:r>
              <a:rPr lang="ru-RU" sz="2800" b="1" dirty="0" err="1"/>
              <a:t>спостережень</a:t>
            </a:r>
            <a:r>
              <a:rPr lang="ru-RU" sz="2800" b="1" dirty="0"/>
              <a:t>, </a:t>
            </a:r>
            <a:r>
              <a:rPr lang="ru-RU" sz="2800" b="1" dirty="0" err="1"/>
              <a:t>учені</a:t>
            </a:r>
            <a:r>
              <a:rPr lang="ru-RU" sz="2800" b="1" dirty="0"/>
              <a:t> </a:t>
            </a:r>
            <a:r>
              <a:rPr lang="ru-RU" sz="2800" b="1" dirty="0" err="1"/>
              <a:t>роблять</a:t>
            </a:r>
            <a:r>
              <a:rPr lang="ru-RU" sz="2800" b="1" dirty="0"/>
              <a:t> </a:t>
            </a:r>
            <a:r>
              <a:rPr lang="ru-RU" sz="2800" b="1" dirty="0" err="1"/>
              <a:t>припущення</a:t>
            </a:r>
            <a:r>
              <a:rPr lang="ru-RU" sz="2800" b="1" dirty="0"/>
              <a:t>. </a:t>
            </a:r>
            <a:r>
              <a:rPr lang="ru-RU" sz="2800" b="1" dirty="0" err="1"/>
              <a:t>Потім</a:t>
            </a:r>
            <a:r>
              <a:rPr lang="ru-RU" sz="2800" b="1" dirty="0"/>
              <a:t>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перевіряють</a:t>
            </a:r>
            <a:r>
              <a:rPr lang="ru-RU" sz="2800" b="1" dirty="0" smtClean="0"/>
              <a:t> </a:t>
            </a:r>
            <a:r>
              <a:rPr lang="ru-RU" sz="2800" b="1" dirty="0"/>
              <a:t>у </a:t>
            </a:r>
            <a:r>
              <a:rPr lang="ru-RU" sz="2800" b="1" dirty="0" err="1"/>
              <a:t>ході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дослідів</a:t>
            </a:r>
            <a:r>
              <a:rPr lang="ru-RU" sz="2800" b="1" dirty="0"/>
              <a:t>. </a:t>
            </a:r>
            <a:r>
              <a:rPr lang="ru-RU" sz="2800" b="1" dirty="0" err="1">
                <a:solidFill>
                  <a:srgbClr val="FFFF00"/>
                </a:solidFill>
              </a:rPr>
              <a:t>Експериментальним</a:t>
            </a:r>
            <a:r>
              <a:rPr lang="ru-RU" sz="2800" b="1" dirty="0">
                <a:solidFill>
                  <a:srgbClr val="FFFF00"/>
                </a:solidFill>
              </a:rPr>
              <a:t> (</a:t>
            </a:r>
            <a:r>
              <a:rPr lang="ru-RU" sz="2800" b="1" dirty="0" err="1">
                <a:solidFill>
                  <a:srgbClr val="FFFF00"/>
                </a:solidFill>
              </a:rPr>
              <a:t>дослідним</a:t>
            </a:r>
            <a:r>
              <a:rPr lang="ru-RU" sz="2800" b="1" dirty="0">
                <a:solidFill>
                  <a:srgbClr val="FFFF00"/>
                </a:solidFill>
              </a:rPr>
              <a:t>) шляхом </a:t>
            </a:r>
            <a:r>
              <a:rPr lang="ru-RU" sz="2800" b="1" dirty="0" err="1"/>
              <a:t>вивчають</a:t>
            </a:r>
            <a:r>
              <a:rPr lang="ru-RU" sz="2800" b="1" dirty="0"/>
              <a:t> </a:t>
            </a:r>
            <a:r>
              <a:rPr lang="ru-RU" sz="2800" b="1" dirty="0" err="1"/>
              <a:t>властивості</a:t>
            </a:r>
            <a:r>
              <a:rPr lang="ru-RU" sz="2800" b="1" dirty="0"/>
              <a:t> </a:t>
            </a:r>
            <a:r>
              <a:rPr lang="ru-RU" sz="2800" b="1" dirty="0" err="1"/>
              <a:t>різноманітних</a:t>
            </a:r>
            <a:r>
              <a:rPr lang="ru-RU" sz="2800" b="1" dirty="0"/>
              <a:t> </a:t>
            </a:r>
            <a:r>
              <a:rPr lang="ru-RU" sz="2800" b="1" dirty="0" err="1"/>
              <a:t>речовин</a:t>
            </a:r>
            <a:r>
              <a:rPr lang="ru-RU" sz="2800" b="1" dirty="0"/>
              <a:t>, </a:t>
            </a:r>
            <a:r>
              <a:rPr lang="ru-RU" sz="2800" b="1" dirty="0" err="1"/>
              <a:t>тіл</a:t>
            </a:r>
            <a:r>
              <a:rPr lang="ru-RU" sz="2800" b="1" dirty="0"/>
              <a:t> і </a:t>
            </a:r>
            <a:r>
              <a:rPr lang="ru-RU" sz="2800" b="1" dirty="0" err="1"/>
              <a:t>явищ</a:t>
            </a:r>
            <a:r>
              <a:rPr lang="ru-RU" sz="2800" b="1" dirty="0"/>
              <a:t> </a:t>
            </a:r>
            <a:r>
              <a:rPr lang="ru-RU" sz="2800" b="1" dirty="0" err="1"/>
              <a:t>природи</a:t>
            </a:r>
            <a:r>
              <a:rPr lang="ru-RU" sz="2800" b="1" dirty="0"/>
              <a:t>, </a:t>
            </a:r>
            <a:r>
              <a:rPr lang="ru-RU" sz="2800" b="1" dirty="0" err="1"/>
              <a:t>здійснюють</a:t>
            </a:r>
            <a:r>
              <a:rPr lang="ru-RU" sz="2800" b="1" dirty="0"/>
              <a:t> </a:t>
            </a:r>
            <a:r>
              <a:rPr lang="ru-RU" sz="2800" b="1" dirty="0" err="1"/>
              <a:t>наукові</a:t>
            </a:r>
            <a:r>
              <a:rPr lang="ru-RU" sz="2800" b="1" dirty="0"/>
              <a:t> </a:t>
            </a:r>
            <a:r>
              <a:rPr lang="ru-RU" sz="2800" b="1" dirty="0" err="1"/>
              <a:t>відкриття</a:t>
            </a:r>
            <a:r>
              <a:rPr lang="ru-RU" sz="2800" b="1" dirty="0"/>
              <a:t>. </a:t>
            </a:r>
            <a:endParaRPr lang="ru-RU" sz="2800" b="1" dirty="0" smtClean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Колба плоскодонна П-2-500-34 Labexpe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4066" r="25269" b="4941"/>
          <a:stretch/>
        </p:blipFill>
        <p:spPr bwMode="auto">
          <a:xfrm>
            <a:off x="7964239" y="3886504"/>
            <a:ext cx="1080016" cy="191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тупка з товкачик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895426"/>
            <a:ext cx="2336278" cy="175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94352" y="5820253"/>
            <a:ext cx="1619790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Колба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84117" y="5699035"/>
            <a:ext cx="2880321" cy="5950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Ступка і товкачик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6707" y="4711531"/>
            <a:ext cx="1800199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Мірний стаканчик</a:t>
            </a:r>
            <a:endParaRPr lang="ru-RU" sz="2800" b="1" dirty="0"/>
          </a:p>
        </p:txBody>
      </p:sp>
      <p:pic>
        <p:nvPicPr>
          <p:cNvPr id="1032" name="Picture 8" descr="Купити мірну склянку Горизонт Еталон 03054 (1000 мл) в інтернет-магазині  Makitra в місті Київ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5" r="16000"/>
          <a:stretch/>
        </p:blipFill>
        <p:spPr bwMode="auto">
          <a:xfrm>
            <a:off x="2419623" y="3897487"/>
            <a:ext cx="1836000" cy="18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Лійка лабораторна В-56-80 ТС Скло 56 мм Склоприлад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3" t="-1" r="17014" b="3513"/>
          <a:stretch/>
        </p:blipFill>
        <p:spPr bwMode="auto">
          <a:xfrm>
            <a:off x="9849435" y="3909947"/>
            <a:ext cx="1232277" cy="177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655678" y="5762919"/>
            <a:ext cx="1619790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Лійка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787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ÐÐ°ÑÑÐ¸Ð½ÐºÐ¸ Ð¿Ð¾ Ð·Ð°Ð¿ÑÐ¾ÑÑ ÐºÐ»Ð¸Ð¿Ð°ÑÑ ÑÐ»ÐµÐºÑÑÐ¾Ð½Ð½ÑÐµ Ð²ÐµÑÑ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12021" r="5145" b="5983"/>
          <a:stretch/>
        </p:blipFill>
        <p:spPr bwMode="auto">
          <a:xfrm>
            <a:off x="1339503" y="1881621"/>
            <a:ext cx="2246730" cy="15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9484" y="1917626"/>
            <a:ext cx="7344816" cy="14811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Роздивися</a:t>
            </a:r>
            <a:r>
              <a:rPr lang="ru-RU" sz="2800" b="1" dirty="0"/>
              <a:t> зображення. Назви їх. Для яких </a:t>
            </a:r>
            <a:r>
              <a:rPr lang="ru-RU" sz="2800" b="1" dirty="0" err="1"/>
              <a:t>практичних</a:t>
            </a:r>
            <a:r>
              <a:rPr lang="ru-RU" sz="2800" b="1" dirty="0"/>
              <a:t> </a:t>
            </a:r>
            <a:r>
              <a:rPr lang="ru-RU" sz="2800" b="1" dirty="0" err="1"/>
              <a:t>досліджень</a:t>
            </a:r>
            <a:r>
              <a:rPr lang="ru-RU" sz="2800" b="1" dirty="0"/>
              <a:t> ти можеш </a:t>
            </a:r>
            <a:r>
              <a:rPr lang="ru-RU" sz="2800" b="1" dirty="0" err="1"/>
              <a:t>використати</a:t>
            </a:r>
            <a:r>
              <a:rPr lang="ru-RU" sz="2800" b="1" dirty="0"/>
              <a:t> ці </a:t>
            </a:r>
            <a:r>
              <a:rPr lang="ru-RU" sz="2800" b="1" dirty="0" err="1"/>
              <a:t>предмети</a:t>
            </a:r>
            <a:r>
              <a:rPr lang="ru-RU" sz="2800" b="1" dirty="0"/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9484" y="1260843"/>
            <a:ext cx="736511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Вимірювальні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інструменти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4 ЯДС\Грущинська\2 Людина і нежива природа\№015 Яке обладнання допомагає досліджувати природу\2025-10-01_2218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51" y="3583408"/>
            <a:ext cx="10369152" cy="21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9463" y="494644"/>
            <a:ext cx="1015312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Метод дослідження 3. </a:t>
            </a:r>
            <a:r>
              <a:rPr lang="uk-UA" sz="4000" b="1" dirty="0" smtClean="0">
                <a:solidFill>
                  <a:schemeClr val="bg1"/>
                </a:solidFill>
              </a:rPr>
              <a:t>Вимірювання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4"/>
            <a:ext cx="10151185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Розгляньте й </a:t>
            </a:r>
            <a:r>
              <a:rPr lang="ru-RU" sz="4000" b="1" dirty="0" err="1"/>
              <a:t>обговоріть</a:t>
            </a:r>
            <a:r>
              <a:rPr lang="ru-RU" sz="4000" b="1" dirty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414" y="1217547"/>
            <a:ext cx="10151185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послідовні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кроки,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необхідні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для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здійснення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досліджень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4 ЯДС\Грущинська\2 Людина і нежива природа\№015 Яке обладнання допомагає досліджувати природу\2025-10-01_222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711" y="1884972"/>
            <a:ext cx="825453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" b="11961"/>
          <a:stretch/>
        </p:blipFill>
        <p:spPr>
          <a:xfrm>
            <a:off x="403399" y="1884972"/>
            <a:ext cx="2649831" cy="19442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13047"/>
          <a:stretch/>
        </p:blipFill>
        <p:spPr>
          <a:xfrm>
            <a:off x="379363" y="3944684"/>
            <a:ext cx="2673867" cy="183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4137" y="405458"/>
            <a:ext cx="10513168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Хто</a:t>
            </a:r>
            <a:r>
              <a:rPr lang="ru-RU" sz="3600" b="1" dirty="0"/>
              <a:t> з </a:t>
            </a:r>
            <a:r>
              <a:rPr lang="ru-RU" sz="3600" b="1" dirty="0" err="1"/>
              <a:t>дітей</a:t>
            </a:r>
            <a:r>
              <a:rPr lang="ru-RU" sz="3600" b="1" dirty="0"/>
              <a:t> </a:t>
            </a:r>
            <a:r>
              <a:rPr lang="ru-RU" sz="3600" b="1" dirty="0" err="1"/>
              <a:t>спостерігає</a:t>
            </a:r>
            <a:r>
              <a:rPr lang="ru-RU" sz="3600" b="1" dirty="0"/>
              <a:t>, а </a:t>
            </a:r>
            <a:r>
              <a:rPr lang="ru-RU" sz="3600" b="1" dirty="0" err="1"/>
              <a:t>хто</a:t>
            </a:r>
            <a:r>
              <a:rPr lang="ru-RU" sz="3600" b="1" dirty="0"/>
              <a:t> — проводить </a:t>
            </a:r>
            <a:r>
              <a:rPr lang="ru-RU" sz="3600" b="1" dirty="0" err="1" smtClean="0"/>
              <a:t>дослід</a:t>
            </a:r>
            <a:r>
              <a:rPr lang="ru-RU" sz="3600" b="1" dirty="0" smtClean="0"/>
              <a:t>?</a:t>
            </a:r>
            <a:endParaRPr lang="ru-RU" sz="3600" b="1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9" y="1183402"/>
            <a:ext cx="1872207" cy="24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ÐÐ°ÑÑÐ¸Ð½ÐºÐ¸ Ð¿Ð¾ Ð·Ð°Ð¿ÑÐ¾ÑÑ Ð¸Ð·Ð¼ÐµÑÑÑÑ ÑÐ¾ÑÑ ÐºÐ»Ð¸Ð¿Ð°ÑÑ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13506" b="5561"/>
          <a:stretch/>
        </p:blipFill>
        <p:spPr bwMode="auto">
          <a:xfrm>
            <a:off x="9548415" y="1327378"/>
            <a:ext cx="1718890" cy="30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Ð°ÑÑÐ¸Ð½ÐºÐ¸ Ð¿Ð¾ Ð·Ð°Ð¿ÑÐ¾ÑÑ ÑÐ¼Ð¾ÑÑÐµÑÑ Ð½Ð° Ð·Ð²ÐµÐ·Ð´Ð¸ ÐºÐ»Ð¸Ð¿Ð°ÑÑ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6" r="1960" b="44614"/>
          <a:stretch/>
        </p:blipFill>
        <p:spPr bwMode="auto">
          <a:xfrm>
            <a:off x="3715767" y="1197546"/>
            <a:ext cx="3319259" cy="23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646476" y="4445242"/>
            <a:ext cx="1559250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Сашко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0424" y="3080604"/>
            <a:ext cx="1939287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Маринка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89622" y="3080604"/>
            <a:ext cx="1800199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Олежик</a:t>
            </a:r>
            <a:endParaRPr lang="ru-RU" sz="28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t="42274" r="39627" b="9108"/>
          <a:stretch/>
        </p:blipFill>
        <p:spPr>
          <a:xfrm>
            <a:off x="1246121" y="3665159"/>
            <a:ext cx="2687199" cy="2388880"/>
          </a:xfrm>
          <a:prstGeom prst="rect">
            <a:avLst/>
          </a:prstGeom>
        </p:spPr>
      </p:pic>
      <p:pic>
        <p:nvPicPr>
          <p:cNvPr id="14" name="Picture 6" descr="ÐÐ°ÑÑÐ¸Ð½ÐºÐ¸ Ð¿Ð¾ Ð·Ð°Ð¿ÑÐ¾ÑÑ ÑÐ¼Ð¾ÑÑÐµÑÑ Ð² Ð±Ð¸Ð½Ð¾ÐºÐ»Ñ ÐºÐ»Ð¸Ð¿Ð°Ñ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1341563"/>
            <a:ext cx="1512168" cy="316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 t="1024" r="4056" b="10047"/>
          <a:stretch/>
        </p:blipFill>
        <p:spPr>
          <a:xfrm>
            <a:off x="4869113" y="3745830"/>
            <a:ext cx="2165913" cy="24260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337032" y="5978314"/>
            <a:ext cx="2614887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Сергійко</a:t>
            </a:r>
            <a:endParaRPr lang="ru-RU" sz="28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20224" y="4602804"/>
            <a:ext cx="1512168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Мишко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39825" y="5747762"/>
            <a:ext cx="2614887" cy="51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Тарасик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0462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28877"/>
            <a:ext cx="10239550" cy="9567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Яким приладом ви скористаєтеся для дослідження даних об’єктів?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5" b="10980"/>
          <a:stretch/>
        </p:blipFill>
        <p:spPr>
          <a:xfrm>
            <a:off x="910478" y="1629593"/>
            <a:ext cx="3381353" cy="334180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" b="16667"/>
          <a:stretch/>
        </p:blipFill>
        <p:spPr>
          <a:xfrm>
            <a:off x="7303078" y="1629594"/>
            <a:ext cx="3843927" cy="316835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6"/>
          <a:stretch/>
        </p:blipFill>
        <p:spPr>
          <a:xfrm>
            <a:off x="4507855" y="2853730"/>
            <a:ext cx="2579408" cy="36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062581" y="1269554"/>
            <a:ext cx="5866638" cy="10798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Які </a:t>
            </a:r>
            <a:r>
              <a:rPr lang="ru-RU" sz="2800" b="1" dirty="0" err="1" smtClean="0">
                <a:solidFill>
                  <a:schemeClr val="bg1"/>
                </a:solidFill>
              </a:rPr>
              <a:t>основні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методи пізнання і дослідження </a:t>
            </a:r>
            <a:r>
              <a:rPr lang="ru-RU" sz="2800" b="1" dirty="0" smtClean="0">
                <a:solidFill>
                  <a:schemeClr val="bg1"/>
                </a:solidFill>
              </a:rPr>
              <a:t>природи?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106242" y="3573810"/>
            <a:ext cx="5844241" cy="1310150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дослідження (</a:t>
            </a:r>
            <a:r>
              <a:rPr lang="ru-RU" sz="2800" b="1" dirty="0" err="1"/>
              <a:t>зокрема</a:t>
            </a:r>
            <a:r>
              <a:rPr lang="ru-RU" sz="2800" b="1" dirty="0"/>
              <a:t> — </a:t>
            </a:r>
            <a:r>
              <a:rPr lang="ru-RU" sz="2800" b="1" dirty="0" err="1"/>
              <a:t>вимірювання</a:t>
            </a:r>
            <a:r>
              <a:rPr lang="ru-RU" sz="2800" b="1" dirty="0"/>
              <a:t>) можуть допомогти </a:t>
            </a:r>
            <a:r>
              <a:rPr lang="ru-RU" sz="2800" b="1" dirty="0" err="1"/>
              <a:t>тобі</a:t>
            </a:r>
            <a:r>
              <a:rPr lang="ru-RU" sz="2800" b="1" dirty="0"/>
              <a:t> в житті?</a:t>
            </a:r>
          </a:p>
        </p:txBody>
      </p:sp>
      <p:sp>
        <p:nvSpPr>
          <p:cNvPr id="2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037088" y="5013970"/>
            <a:ext cx="5891192" cy="10503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кроки проведення дослідження </a:t>
            </a:r>
            <a:r>
              <a:rPr lang="ru-RU" sz="2800" b="1" dirty="0" err="1"/>
              <a:t>тобі</a:t>
            </a:r>
            <a:r>
              <a:rPr lang="ru-RU" sz="2800" b="1" dirty="0"/>
              <a:t> </a:t>
            </a:r>
            <a:r>
              <a:rPr lang="ru-RU" sz="2800" b="1" dirty="0" err="1"/>
              <a:t>подобаються</a:t>
            </a:r>
            <a:r>
              <a:rPr lang="ru-RU" sz="2800" b="1" dirty="0"/>
              <a:t> </a:t>
            </a:r>
            <a:r>
              <a:rPr lang="ru-RU" sz="2800" b="1" dirty="0" err="1"/>
              <a:t>найбільше</a:t>
            </a:r>
            <a:r>
              <a:rPr lang="ru-RU" sz="2800" b="1" dirty="0"/>
              <a:t>?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38221" y="506122"/>
            <a:ext cx="10230374" cy="691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Зроби висновки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2" descr="D:\Картинки до тестів\!!! Есміра Україна Читання в родині\OIG.GuYk2yt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86" y="1353442"/>
            <a:ext cx="3852428" cy="385242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21433" y="2365465"/>
            <a:ext cx="45777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Методи </a:t>
            </a:r>
            <a:r>
              <a:rPr lang="ru-RU" sz="2800" b="1" dirty="0"/>
              <a:t>вивчення </a:t>
            </a:r>
            <a:r>
              <a:rPr lang="ru-RU" sz="2800" b="1" dirty="0" smtClean="0"/>
              <a:t>природи: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3439" y="2920293"/>
            <a:ext cx="63088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/>
              <a:t>спостереження</a:t>
            </a:r>
            <a:r>
              <a:rPr lang="ru-RU" sz="2800" b="1" dirty="0"/>
              <a:t>, </a:t>
            </a:r>
            <a:r>
              <a:rPr lang="ru-RU" sz="2800" b="1" dirty="0" err="1" smtClean="0"/>
              <a:t>досліди</a:t>
            </a:r>
            <a:r>
              <a:rPr lang="ru-RU" sz="2800" b="1" dirty="0" smtClean="0"/>
              <a:t>, </a:t>
            </a:r>
            <a:r>
              <a:rPr lang="ru-RU" sz="2800" b="1" dirty="0" err="1"/>
              <a:t>вимірювання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7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2 Людина і нежива природа\№015 Яке обладнання допомагає досліджувати природу\2025-09-30_22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025" y="549473"/>
            <a:ext cx="8514558" cy="578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897502" y="549474"/>
            <a:ext cx="2448272" cy="11131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51470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3665" y="1672070"/>
            <a:ext cx="3240360" cy="309400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7. Заповни таблицю. Запиши в перший стовпчик, які є методи дослідження природи, а в другий – те, за допомогою чого проводять дослідження. 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5767" y="1012313"/>
            <a:ext cx="345638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спостереження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5807" y="1480534"/>
            <a:ext cx="228656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досліди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59783" y="2047443"/>
            <a:ext cx="2952328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вимірювання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28135" y="1012313"/>
            <a:ext cx="5040560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лупа, </a:t>
            </a:r>
            <a:r>
              <a:rPr lang="ru-RU" sz="3200" b="1" dirty="0" err="1" smtClean="0">
                <a:solidFill>
                  <a:srgbClr val="0070C0"/>
                </a:solidFill>
              </a:rPr>
              <a:t>мікроскоп</a:t>
            </a:r>
            <a:r>
              <a:rPr lang="ru-RU" sz="3200" b="1" dirty="0">
                <a:solidFill>
                  <a:srgbClr val="0070C0"/>
                </a:solidFill>
              </a:rPr>
              <a:t>, телеско</a:t>
            </a:r>
            <a:r>
              <a:rPr lang="ru-RU" sz="3200" dirty="0">
                <a:solidFill>
                  <a:srgbClr val="0070C0"/>
                </a:solidFill>
              </a:rPr>
              <a:t>п.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60183" y="1498695"/>
            <a:ext cx="4428400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лійка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</a:rPr>
              <a:t>ступка, колба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205379" y="2047441"/>
            <a:ext cx="4950504" cy="65035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70C0"/>
                </a:solidFill>
              </a:rPr>
              <a:t>лінійка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smtClean="0">
                <a:solidFill>
                  <a:srgbClr val="0070C0"/>
                </a:solidFill>
              </a:rPr>
              <a:t>термометр, ваги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7935" y="4766075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25462" y="4766075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836447" y="4766075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7815" y="5157986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892231" y="5157986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476407" y="5198123"/>
            <a:ext cx="576064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155197" y="5198123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22701" y="5523328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63839" y="5878066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57510" y="5855603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476407" y="5855603"/>
            <a:ext cx="720080" cy="43204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7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9" grpId="0"/>
      <p:bldP spid="11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3 клас\04 ЯДС\Грущинська\2 Людина і нежива природа\№015 Яке обладнання допомагає досліджувати природу\2025-09-30_2224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89" y="1091133"/>
            <a:ext cx="7885304" cy="510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6022081"/>
            <a:ext cx="1005538" cy="8375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22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0389" y="405458"/>
            <a:ext cx="10456218" cy="6419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00343" y="2637948"/>
            <a:ext cx="2724616" cy="3528392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u="sng" dirty="0">
                <a:solidFill>
                  <a:schemeClr val="accent3">
                    <a:lumMod val="75000"/>
                  </a:schemeClr>
                </a:solidFill>
              </a:rPr>
              <a:t>Домашнє </a:t>
            </a:r>
            <a:r>
              <a:rPr lang="uk-UA" sz="2800" b="1" u="sng" dirty="0" smtClean="0">
                <a:solidFill>
                  <a:schemeClr val="accent3">
                    <a:lumMod val="75000"/>
                  </a:schemeClr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Сторінки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29-31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читати і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переказувати, 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в зошиті завдання до уроку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15.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339503" y="2277666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80135" y="2262244"/>
            <a:ext cx="128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19523" y="2637706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67895" y="2637706"/>
            <a:ext cx="36724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25996" y="2925738"/>
            <a:ext cx="29778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47815" y="2931581"/>
            <a:ext cx="4557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05539" y="3285778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80063" y="3285778"/>
            <a:ext cx="1368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856227" y="3285778"/>
            <a:ext cx="684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25996" y="3643538"/>
            <a:ext cx="2088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14228" y="3643538"/>
            <a:ext cx="4417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153127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050" y="1989634"/>
            <a:ext cx="2086641" cy="277352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050" y="4763159"/>
            <a:ext cx="2095225" cy="132083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Чекаю цікавий урок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4867" y="3712009"/>
            <a:ext cx="1894075" cy="23719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16931" y="2277665"/>
            <a:ext cx="2217043" cy="143434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Буде складно та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незрозуміло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14038" y="4763159"/>
            <a:ext cx="1906428" cy="13208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Я з усім справлюсь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12105" y="5025963"/>
            <a:ext cx="2244821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Буде легко та просто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32309" y="2299752"/>
            <a:ext cx="2253404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Швидко втомлюсь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06" y="2296168"/>
            <a:ext cx="2244821" cy="272979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72177" y="3357786"/>
            <a:ext cx="2223716" cy="266429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038" y="1917626"/>
            <a:ext cx="1830278" cy="284553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36691" y="1264288"/>
            <a:ext cx="6859202" cy="8693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bg1"/>
                </a:solidFill>
              </a:rPr>
              <a:t>Обери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емотикон, який відповідає твоєму настрою </a:t>
            </a:r>
            <a:r>
              <a:rPr lang="uk-UA" sz="2800" b="1" dirty="0" smtClean="0">
                <a:solidFill>
                  <a:schemeClr val="bg1"/>
                </a:solidFill>
              </a:rPr>
              <a:t>на початку уроку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226358" y="1478513"/>
            <a:ext cx="7968549" cy="12961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1. </a:t>
            </a:r>
            <a:r>
              <a:rPr lang="ru-RU" sz="3200" b="1" dirty="0" err="1"/>
              <a:t>Прилади</a:t>
            </a:r>
            <a:r>
              <a:rPr lang="ru-RU" sz="3200" b="1" dirty="0"/>
              <a:t> </a:t>
            </a:r>
            <a:r>
              <a:rPr lang="ru-RU" sz="3200" b="1" dirty="0" err="1"/>
              <a:t>допомагають</a:t>
            </a:r>
            <a:r>
              <a:rPr lang="ru-RU" sz="3200" b="1" dirty="0"/>
              <a:t> </a:t>
            </a:r>
            <a:r>
              <a:rPr lang="ru-RU" sz="3200" b="1" dirty="0" err="1"/>
              <a:t>досліджувати</a:t>
            </a:r>
            <a:r>
              <a:rPr lang="ru-RU" sz="3200" b="1" dirty="0"/>
              <a:t> природу.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6730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1413569"/>
            <a:ext cx="1720646" cy="389773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295516" y="2997746"/>
            <a:ext cx="7827629" cy="131638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2. </a:t>
            </a:r>
            <a:r>
              <a:rPr lang="ru-RU" sz="3200" b="1" dirty="0" err="1"/>
              <a:t>Усі</a:t>
            </a:r>
            <a:r>
              <a:rPr lang="ru-RU" sz="3200" b="1" dirty="0"/>
              <a:t> дослідження </a:t>
            </a:r>
            <a:r>
              <a:rPr lang="ru-RU" sz="3200" b="1" dirty="0" err="1"/>
              <a:t>розпочинаються</a:t>
            </a:r>
            <a:r>
              <a:rPr lang="ru-RU" sz="3200" b="1" dirty="0"/>
              <a:t> зі </a:t>
            </a:r>
            <a:r>
              <a:rPr lang="ru-RU" sz="3200" b="1" dirty="0" err="1"/>
              <a:t>спостережень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26358" y="4653108"/>
            <a:ext cx="7827629" cy="13163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3. </a:t>
            </a:r>
            <a:r>
              <a:rPr lang="ru-RU" sz="3200" b="1" dirty="0"/>
              <a:t>Дослідження </a:t>
            </a:r>
            <a:r>
              <a:rPr lang="ru-RU" sz="3200" b="1" dirty="0" err="1"/>
              <a:t>проводять</a:t>
            </a:r>
            <a:r>
              <a:rPr lang="ru-RU" sz="3200" b="1" dirty="0"/>
              <a:t> у </a:t>
            </a:r>
            <a:r>
              <a:rPr lang="ru-RU" sz="3200" b="1" dirty="0" err="1"/>
              <a:t>певній</a:t>
            </a:r>
            <a:r>
              <a:rPr lang="ru-RU" sz="3200" b="1" dirty="0"/>
              <a:t> </a:t>
            </a:r>
            <a:r>
              <a:rPr lang="ru-RU" sz="3200" b="1" dirty="0" err="1"/>
              <a:t>послідовності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756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2"/>
            <a:ext cx="10153127" cy="702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050" y="1376350"/>
            <a:ext cx="2086641" cy="2524946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050" y="3861842"/>
            <a:ext cx="2095225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Корисна інформація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4868" y="2547888"/>
            <a:ext cx="1894075" cy="237198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4869" y="1617768"/>
            <a:ext cx="1894075" cy="944075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 все зрозуміло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14038" y="4005858"/>
            <a:ext cx="1906428" cy="13208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Час пролетів непомітно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95887" y="3645818"/>
            <a:ext cx="2361040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Працювалось легко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42489" y="1604235"/>
            <a:ext cx="2253404" cy="105803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Непотрібна інформація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70" y="1376350"/>
            <a:ext cx="2244821" cy="224680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2489" y="2698369"/>
            <a:ext cx="2223716" cy="230571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038" y="1376349"/>
            <a:ext cx="1830278" cy="262950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6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10 ПІДРУЧНИКИ\4 ЯДС Грущинська\Зошит 1 част\2 Людина і нежива природи І сем\Календар спостережен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4" b="477"/>
          <a:stretch/>
        </p:blipFill>
        <p:spPr bwMode="auto">
          <a:xfrm>
            <a:off x="669454" y="3141762"/>
            <a:ext cx="1013155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890402" y="376223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9423" y="1053530"/>
            <a:ext cx="3072405" cy="4771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583" y="1530691"/>
            <a:ext cx="3047245" cy="4720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15767" y="1053530"/>
            <a:ext cx="2892061" cy="4771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15768" y="1530691"/>
            <a:ext cx="2892060" cy="4979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863145" y="1901751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1843559" y="2028626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427735" y="201843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936622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752382" y="1885030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930407" y="161753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669454" y="2746354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8266" y="269940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69019" y="1056219"/>
            <a:ext cx="4526090" cy="735698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Заповнюй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календар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спостережень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за неживою природу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двічі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</a:rPr>
              <a:t>тиждень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9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3038"/>
            <a:ext cx="10009112" cy="6480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Розгляньте зображення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1811" y="1101305"/>
            <a:ext cx="3595983" cy="888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Назвіть</a:t>
            </a:r>
            <a:r>
              <a:rPr lang="ru-RU" sz="2400" b="1" dirty="0"/>
              <a:t> </a:t>
            </a:r>
            <a:r>
              <a:rPr lang="ru-RU" sz="2400" b="1" dirty="0" err="1"/>
              <a:t>об’єкти</a:t>
            </a:r>
            <a:r>
              <a:rPr lang="ru-RU" sz="2400" b="1" dirty="0"/>
              <a:t> природи й </a:t>
            </a:r>
            <a:r>
              <a:rPr lang="ru-RU" sz="2400" b="1" dirty="0" err="1"/>
              <a:t>рукотворні</a:t>
            </a:r>
            <a:r>
              <a:rPr lang="ru-RU" sz="2400" b="1" dirty="0"/>
              <a:t> </a:t>
            </a:r>
            <a:r>
              <a:rPr lang="ru-RU" sz="2400" b="1" dirty="0" err="1" smtClean="0"/>
              <a:t>предмети</a:t>
            </a:r>
            <a:endParaRPr lang="ru-RU" sz="2400" b="1" dirty="0"/>
          </a:p>
        </p:txBody>
      </p:sp>
      <p:pic>
        <p:nvPicPr>
          <p:cNvPr id="7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193175"/>
            <a:ext cx="2563772" cy="382997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507855" y="1116655"/>
            <a:ext cx="4430541" cy="1104353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 можна </a:t>
            </a:r>
            <a:r>
              <a:rPr lang="ru-RU" sz="2400" b="1" dirty="0" err="1"/>
              <a:t>назвати</a:t>
            </a:r>
            <a:r>
              <a:rPr lang="ru-RU" sz="2400" b="1" dirty="0"/>
              <a:t> природою те, що </a:t>
            </a:r>
            <a:r>
              <a:rPr lang="ru-RU" sz="2400" b="1" dirty="0" err="1"/>
              <a:t>виготовлене</a:t>
            </a:r>
            <a:r>
              <a:rPr lang="ru-RU" sz="2400" b="1" dirty="0"/>
              <a:t> руками людини?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7566" y="5393140"/>
            <a:ext cx="813144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У чому </a:t>
            </a:r>
            <a:r>
              <a:rPr lang="ru-RU" sz="2400" b="1" dirty="0" err="1"/>
              <a:t>полягає</a:t>
            </a:r>
            <a:r>
              <a:rPr lang="ru-RU" sz="2400" b="1" dirty="0"/>
              <a:t> </a:t>
            </a:r>
            <a:r>
              <a:rPr lang="ru-RU" sz="2400" b="1" dirty="0" err="1"/>
              <a:t>різноманітність</a:t>
            </a:r>
            <a:r>
              <a:rPr lang="ru-RU" sz="2400" b="1" dirty="0"/>
              <a:t> </a:t>
            </a:r>
            <a:r>
              <a:rPr lang="ru-RU" sz="2400" b="1" dirty="0" err="1"/>
              <a:t>навколишнього</a:t>
            </a:r>
            <a:r>
              <a:rPr lang="ru-RU" sz="2400" b="1" dirty="0"/>
              <a:t> світу?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Тварини\Верблю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2" t="10651" r="16471" b="1913"/>
          <a:stretch/>
        </p:blipFill>
        <p:spPr bwMode="auto">
          <a:xfrm>
            <a:off x="3067695" y="2090875"/>
            <a:ext cx="1812772" cy="15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Тварини\Дельфі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39" y="3721984"/>
            <a:ext cx="1976493" cy="136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Як фотографувати зоряне небо – Світ фотограф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Всесвіт: безмежний і скінченний | Збруч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3" y="2307335"/>
            <a:ext cx="2700904" cy="129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Глобус купить в Георгиевске по низкой цене | Личные вещи | Авито  (7648071491)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Глобус d-260мм., фізичний, лакований, з підсвітленням Україн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25" y="3719152"/>
            <a:ext cx="1096902" cy="146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Як вітрильник &quot;загубився&quot; посеред океану через карантин - BBC News Україн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1" t="14148" r="16248" b="1540"/>
          <a:stretch/>
        </p:blipFill>
        <p:spPr bwMode="auto">
          <a:xfrm>
            <a:off x="3055242" y="3674589"/>
            <a:ext cx="1688046" cy="15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Б/В, комп'ютер у зборі, Intel Core i7 2600, 8 потоків, ОЗП 4 ГБ, HDD 500  ГБ, монітор 19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0" y="2090876"/>
            <a:ext cx="2221533" cy="151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Що таке культурні рослини - Optimize: Illustrat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4" y="3719152"/>
            <a:ext cx="2216167" cy="14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3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94644"/>
            <a:ext cx="10225136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040940" y="1337848"/>
            <a:ext cx="6984776" cy="64807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природу називають </a:t>
            </a:r>
            <a:r>
              <a:rPr lang="ru-RU" sz="2800" b="1" dirty="0" err="1"/>
              <a:t>мінливою</a:t>
            </a:r>
            <a:r>
              <a:rPr lang="ru-RU" sz="2800" b="1" dirty="0"/>
              <a:t>?</a:t>
            </a: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64456" y="1985920"/>
            <a:ext cx="6987546" cy="563611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Які </a:t>
            </a:r>
            <a:r>
              <a:rPr lang="ru-RU" sz="2800" b="1" dirty="0" err="1"/>
              <a:t>природні</a:t>
            </a:r>
            <a:r>
              <a:rPr lang="ru-RU" sz="2800" b="1" dirty="0"/>
              <a:t> явища </a:t>
            </a:r>
            <a:r>
              <a:rPr lang="ru-RU" sz="2800" b="1" dirty="0" err="1" smtClean="0"/>
              <a:t>відбуваються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восени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964456" y="2604107"/>
            <a:ext cx="7012020" cy="10081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Чому люди повинні </a:t>
            </a:r>
            <a:r>
              <a:rPr lang="ru-RU" sz="2800" b="1" dirty="0" err="1"/>
              <a:t>досліджувати</a:t>
            </a:r>
            <a:r>
              <a:rPr lang="ru-RU" sz="2800" b="1" dirty="0"/>
              <a:t> природу й </a:t>
            </a:r>
            <a:r>
              <a:rPr lang="ru-RU" sz="2800" b="1" dirty="0" err="1"/>
              <a:t>вивчати</a:t>
            </a:r>
            <a:r>
              <a:rPr lang="ru-RU" sz="2800" b="1" dirty="0"/>
              <a:t> її </a:t>
            </a:r>
            <a:r>
              <a:rPr lang="ru-RU" sz="2800" b="1" dirty="0" err="1"/>
              <a:t>закони</a:t>
            </a:r>
            <a:r>
              <a:rPr lang="ru-RU" sz="2800" b="1" dirty="0"/>
              <a:t>?</a:t>
            </a: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763439" y="3612219"/>
            <a:ext cx="7746456" cy="100759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можна </a:t>
            </a:r>
            <a:r>
              <a:rPr lang="ru-RU" sz="2800" b="1" dirty="0" err="1"/>
              <a:t>досліджувати</a:t>
            </a:r>
            <a:r>
              <a:rPr lang="ru-RU" sz="2800" b="1" dirty="0"/>
              <a:t> природу? Які </a:t>
            </a:r>
            <a:r>
              <a:rPr lang="ru-RU" sz="2800" b="1" dirty="0" err="1"/>
              <a:t>прилади</a:t>
            </a:r>
            <a:r>
              <a:rPr lang="ru-RU" sz="2800" b="1" dirty="0"/>
              <a:t> для дослідження природи вам </a:t>
            </a:r>
            <a:r>
              <a:rPr lang="ru-RU" sz="2800" b="1" dirty="0" err="1"/>
              <a:t>відомі</a:t>
            </a:r>
            <a:r>
              <a:rPr lang="ru-RU" sz="2800" b="1" dirty="0"/>
              <a:t>? </a:t>
            </a:r>
          </a:p>
        </p:txBody>
      </p:sp>
      <p:pic>
        <p:nvPicPr>
          <p:cNvPr id="1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25" y="1362446"/>
            <a:ext cx="2299711" cy="343550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71192" y="4861679"/>
            <a:ext cx="8096433" cy="105560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Наше завдання на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сьогодні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дізнатися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про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основні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методи пізнання і дослідження природи.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8015" y="4653930"/>
            <a:ext cx="608965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1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3" y="477466"/>
            <a:ext cx="10079177" cy="12119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Що </a:t>
            </a:r>
            <a:r>
              <a:rPr lang="ru-RU" sz="4000" b="1" dirty="0"/>
              <a:t>допомагає </a:t>
            </a:r>
            <a:r>
              <a:rPr lang="ru-RU" sz="4000" b="1" dirty="0" err="1" smtClean="0"/>
              <a:t>вивчати</a:t>
            </a:r>
            <a:r>
              <a:rPr lang="ru-RU" sz="4000" b="1" dirty="0" smtClean="0"/>
              <a:t> </a:t>
            </a:r>
            <a:r>
              <a:rPr lang="ru-RU" sz="4000" b="1" dirty="0"/>
              <a:t>природу й </a:t>
            </a:r>
            <a:r>
              <a:rPr lang="ru-RU" sz="4000" b="1" dirty="0" err="1"/>
              <a:t>предмети</a:t>
            </a:r>
            <a:r>
              <a:rPr lang="ru-RU" sz="4000" b="1" dirty="0"/>
              <a:t> </a:t>
            </a:r>
            <a:r>
              <a:rPr lang="ru-RU" sz="4000" b="1" dirty="0" err="1" smtClean="0"/>
              <a:t>довкілля</a:t>
            </a:r>
            <a:r>
              <a:rPr lang="ru-RU" sz="4000" b="1" dirty="0" smtClean="0"/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2460" y="1773610"/>
            <a:ext cx="6464493" cy="12241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Що? Хто? Де? Коли? Для чого? Чому? </a:t>
            </a:r>
            <a:r>
              <a:rPr lang="ru-RU" sz="2800" b="1" dirty="0" err="1">
                <a:solidFill>
                  <a:srgbClr val="FFFF00"/>
                </a:solidFill>
              </a:rPr>
              <a:t>Допитливість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FFFF00"/>
                </a:solidFill>
              </a:rPr>
              <a:t>— із неї все </a:t>
            </a:r>
            <a:r>
              <a:rPr lang="ru-RU" sz="2800" b="1" dirty="0" err="1">
                <a:solidFill>
                  <a:srgbClr val="FFFF00"/>
                </a:solidFill>
              </a:rPr>
              <a:t>почалося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80063" y="3323593"/>
            <a:ext cx="5077511" cy="23708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 </a:t>
            </a:r>
            <a:r>
              <a:rPr lang="ru-RU" sz="2800" b="1" dirty="0" err="1" smtClean="0"/>
              <a:t>давніх-давен</a:t>
            </a:r>
            <a:r>
              <a:rPr lang="ru-RU" sz="2800" b="1" dirty="0" smtClean="0"/>
              <a:t> </a:t>
            </a:r>
            <a:r>
              <a:rPr lang="ru-RU" sz="2800" b="1" dirty="0" err="1"/>
              <a:t>наші</a:t>
            </a:r>
            <a:r>
              <a:rPr lang="ru-RU" sz="2800" b="1" dirty="0"/>
              <a:t> предки </a:t>
            </a:r>
            <a:r>
              <a:rPr lang="ru-RU" sz="2800" b="1" dirty="0" err="1"/>
              <a:t>вивчали</a:t>
            </a:r>
            <a:r>
              <a:rPr lang="ru-RU" sz="2800" b="1" dirty="0"/>
              <a:t> </a:t>
            </a:r>
            <a:r>
              <a:rPr lang="ru-RU" sz="2800" b="1" dirty="0" err="1"/>
              <a:t>навколишній</a:t>
            </a:r>
            <a:r>
              <a:rPr lang="ru-RU" sz="2800" b="1" dirty="0"/>
              <a:t> </a:t>
            </a:r>
            <a:r>
              <a:rPr lang="ru-RU" sz="2800" b="1" dirty="0" err="1"/>
              <a:t>світ</a:t>
            </a:r>
            <a:r>
              <a:rPr lang="ru-RU" sz="2800" b="1" dirty="0"/>
              <a:t>. Для </a:t>
            </a:r>
            <a:r>
              <a:rPr lang="ru-RU" sz="2800" b="1" dirty="0" err="1"/>
              <a:t>цього</a:t>
            </a:r>
            <a:r>
              <a:rPr lang="ru-RU" sz="2800" b="1" dirty="0"/>
              <a:t> вони </a:t>
            </a:r>
            <a:r>
              <a:rPr lang="ru-RU" sz="2800" b="1" dirty="0" err="1"/>
              <a:t>вирушали</a:t>
            </a:r>
            <a:r>
              <a:rPr lang="ru-RU" sz="2800" b="1" dirty="0"/>
              <a:t> в </a:t>
            </a:r>
            <a:r>
              <a:rPr lang="ru-RU" sz="2800" b="1" dirty="0" err="1"/>
              <a:t>далекі</a:t>
            </a:r>
            <a:r>
              <a:rPr lang="ru-RU" sz="2800" b="1" dirty="0"/>
              <a:t> </a:t>
            </a:r>
            <a:r>
              <a:rPr lang="ru-RU" sz="2800" b="1" dirty="0" err="1"/>
              <a:t>небезпечні</a:t>
            </a:r>
            <a:r>
              <a:rPr lang="ru-RU" sz="2800" b="1" dirty="0"/>
              <a:t> </a:t>
            </a:r>
            <a:r>
              <a:rPr lang="ru-RU" sz="2800" b="1" dirty="0" err="1"/>
              <a:t>мандрівки</a:t>
            </a:r>
            <a:r>
              <a:rPr lang="ru-RU" sz="2800" b="1" dirty="0"/>
              <a:t> морем і суходолом.</a:t>
            </a:r>
            <a:endParaRPr lang="ru-RU" sz="2800" b="1" dirty="0" smtClean="0"/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Презентація &quot;Уявлення про Землю в давнину, відкриття материків&quot; |  Презентація. Географі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7"/>
          <a:stretch/>
        </p:blipFill>
        <p:spPr bwMode="auto">
          <a:xfrm>
            <a:off x="763438" y="3382984"/>
            <a:ext cx="5476791" cy="22520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6" y="633698"/>
            <a:ext cx="9719951" cy="779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Компас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3412" y="1629594"/>
            <a:ext cx="5240357" cy="37444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Щоб не </a:t>
            </a:r>
            <a:r>
              <a:rPr lang="ru-RU" sz="3600" b="1" dirty="0" err="1"/>
              <a:t>заблукати</a:t>
            </a:r>
            <a:r>
              <a:rPr lang="ru-RU" sz="3600" b="1" dirty="0"/>
              <a:t>, </a:t>
            </a:r>
            <a:r>
              <a:rPr lang="ru-RU" sz="3600" b="1" dirty="0" err="1"/>
              <a:t>навчились</a:t>
            </a:r>
            <a:r>
              <a:rPr lang="ru-RU" sz="3600" b="1" dirty="0"/>
              <a:t> </a:t>
            </a:r>
            <a:r>
              <a:rPr lang="ru-RU" sz="3600" b="1" dirty="0" err="1"/>
              <a:t>орієнтуватися</a:t>
            </a:r>
            <a:r>
              <a:rPr lang="ru-RU" sz="3600" b="1" dirty="0"/>
              <a:t> — </a:t>
            </a:r>
            <a:r>
              <a:rPr lang="ru-RU" sz="3600" b="1" dirty="0" err="1"/>
              <a:t>визначати</a:t>
            </a:r>
            <a:r>
              <a:rPr lang="ru-RU" sz="3600" b="1" dirty="0"/>
              <a:t> </a:t>
            </a:r>
            <a:r>
              <a:rPr lang="ru-RU" sz="3600" b="1" dirty="0" err="1"/>
              <a:t>сторони</a:t>
            </a:r>
            <a:r>
              <a:rPr lang="ru-RU" sz="3600" b="1" dirty="0"/>
              <a:t> світу (горизонту) за допомогою </a:t>
            </a:r>
            <a:r>
              <a:rPr lang="ru-RU" sz="3600" b="1" dirty="0" smtClean="0">
                <a:solidFill>
                  <a:srgbClr val="FFFF00"/>
                </a:solidFill>
              </a:rPr>
              <a:t>компаса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r="3188" b="1865"/>
          <a:stretch/>
        </p:blipFill>
        <p:spPr>
          <a:xfrm>
            <a:off x="6703437" y="1629594"/>
            <a:ext cx="4212000" cy="3852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87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94644"/>
            <a:ext cx="10405156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Телескоп і мікроскоп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5" y="1269554"/>
            <a:ext cx="3020700" cy="302336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123479" y="4437905"/>
            <a:ext cx="5832648" cy="18196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Згодом</a:t>
            </a:r>
            <a:r>
              <a:rPr lang="ru-RU" sz="3200" b="1" dirty="0"/>
              <a:t> </a:t>
            </a:r>
            <a:r>
              <a:rPr lang="ru-RU" sz="3200" b="1" dirty="0" err="1"/>
              <a:t>винайшли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телескоп,</a:t>
            </a:r>
            <a:r>
              <a:rPr lang="ru-RU" sz="3200" b="1" dirty="0"/>
              <a:t> </a:t>
            </a:r>
            <a:r>
              <a:rPr lang="ru-RU" sz="3200" b="1" dirty="0" err="1"/>
              <a:t>що</a:t>
            </a:r>
            <a:r>
              <a:rPr lang="ru-RU" sz="3200" b="1" dirty="0"/>
              <a:t> </a:t>
            </a:r>
            <a:r>
              <a:rPr lang="ru-RU" sz="3200" b="1" dirty="0" err="1"/>
              <a:t>може</a:t>
            </a:r>
            <a:r>
              <a:rPr lang="ru-RU" sz="3200" b="1" dirty="0"/>
              <a:t> «</a:t>
            </a:r>
            <a:r>
              <a:rPr lang="ru-RU" sz="3200" b="1" dirty="0" err="1">
                <a:solidFill>
                  <a:srgbClr val="FFFF00"/>
                </a:solidFill>
              </a:rPr>
              <a:t>наближати</a:t>
            </a:r>
            <a:r>
              <a:rPr lang="ru-RU" sz="3200" b="1" dirty="0"/>
              <a:t>» до </a:t>
            </a:r>
            <a:r>
              <a:rPr lang="ru-RU" sz="3200" b="1" dirty="0" err="1"/>
              <a:t>спостерігача</a:t>
            </a:r>
            <a:r>
              <a:rPr lang="ru-RU" sz="3200" b="1" dirty="0"/>
              <a:t> </a:t>
            </a:r>
            <a:r>
              <a:rPr lang="ru-RU" sz="3200" b="1" dirty="0" err="1"/>
              <a:t>небесні</a:t>
            </a:r>
            <a:r>
              <a:rPr lang="ru-RU" sz="3200" b="1" dirty="0"/>
              <a:t> </a:t>
            </a:r>
            <a:r>
              <a:rPr lang="ru-RU" sz="3200" b="1" dirty="0" err="1"/>
              <a:t>об’єкти</a:t>
            </a:r>
            <a:r>
              <a:rPr lang="ru-RU" sz="3200" b="1" dirty="0"/>
              <a:t>. </a:t>
            </a:r>
            <a:endParaRPr lang="ru-RU" sz="3200" b="1" dirty="0" smtClean="0"/>
          </a:p>
        </p:txBody>
      </p:sp>
      <p:pic>
        <p:nvPicPr>
          <p:cNvPr id="10" name="Picture 12" descr="ÐÐ°ÑÑÐ¸Ð½ÐºÐ¸ Ð¿Ð¾ Ð·Ð°Ð¿ÑÐ¾ÑÑ Ð¼Ð¸ÐºÑÐ¾ÑÐºÐ¾Ð¿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7" t="231" r="21253"/>
          <a:stretch/>
        </p:blipFill>
        <p:spPr bwMode="auto">
          <a:xfrm>
            <a:off x="7964239" y="3903662"/>
            <a:ext cx="2005624" cy="25469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39803" y="1269553"/>
            <a:ext cx="727280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Натомість</a:t>
            </a:r>
            <a:r>
              <a:rPr lang="ru-RU" sz="3200" b="1" dirty="0"/>
              <a:t> </a:t>
            </a:r>
            <a:r>
              <a:rPr lang="ru-RU" sz="3200" b="1" dirty="0" err="1"/>
              <a:t>інший</a:t>
            </a:r>
            <a:r>
              <a:rPr lang="ru-RU" sz="3200" b="1" dirty="0"/>
              <a:t> </a:t>
            </a:r>
            <a:r>
              <a:rPr lang="ru-RU" sz="3200" b="1" dirty="0" err="1"/>
              <a:t>прилад</a:t>
            </a:r>
            <a:r>
              <a:rPr lang="ru-RU" sz="3200" b="1" dirty="0"/>
              <a:t> — </a:t>
            </a:r>
            <a:r>
              <a:rPr lang="ru-RU" sz="3200" b="1" dirty="0" err="1">
                <a:solidFill>
                  <a:srgbClr val="FFFF00"/>
                </a:solidFill>
              </a:rPr>
              <a:t>мікроскоп</a:t>
            </a:r>
            <a:r>
              <a:rPr lang="ru-RU" sz="3200" b="1" dirty="0"/>
              <a:t> — </a:t>
            </a:r>
            <a:r>
              <a:rPr lang="ru-RU" sz="3200" b="1" dirty="0" err="1">
                <a:solidFill>
                  <a:srgbClr val="FFFF00"/>
                </a:solidFill>
              </a:rPr>
              <a:t>збільшує</a:t>
            </a:r>
            <a:r>
              <a:rPr lang="ru-RU" sz="3200" b="1" dirty="0"/>
              <a:t> дуже </a:t>
            </a:r>
            <a:r>
              <a:rPr lang="ru-RU" sz="3200" b="1" dirty="0" err="1"/>
              <a:t>дрібні</a:t>
            </a:r>
            <a:r>
              <a:rPr lang="ru-RU" sz="3200" b="1" dirty="0"/>
              <a:t> </a:t>
            </a:r>
            <a:r>
              <a:rPr lang="ru-RU" sz="3200" b="1" dirty="0" err="1"/>
              <a:t>об’єкти</a:t>
            </a:r>
            <a:r>
              <a:rPr lang="ru-RU" sz="3200" b="1" dirty="0"/>
              <a:t>. За його допомогою </a:t>
            </a:r>
            <a:r>
              <a:rPr lang="ru-RU" sz="3200" b="1" dirty="0" err="1"/>
              <a:t>дізналися</a:t>
            </a:r>
            <a:r>
              <a:rPr lang="ru-RU" sz="3200" b="1" dirty="0"/>
              <a:t>, що нас </a:t>
            </a:r>
            <a:r>
              <a:rPr lang="ru-RU" sz="3200" b="1" dirty="0" err="1"/>
              <a:t>оточує</a:t>
            </a:r>
            <a:r>
              <a:rPr lang="ru-RU" sz="3200" b="1" dirty="0"/>
              <a:t> </a:t>
            </a:r>
            <a:r>
              <a:rPr lang="ru-RU" sz="3200" b="1" dirty="0" err="1"/>
              <a:t>цілий</a:t>
            </a:r>
            <a:r>
              <a:rPr lang="ru-RU" sz="3200" b="1" dirty="0"/>
              <a:t> світ </a:t>
            </a:r>
            <a:r>
              <a:rPr lang="ru-RU" sz="3200" b="1" dirty="0" err="1"/>
              <a:t>крихітних</a:t>
            </a:r>
            <a:r>
              <a:rPr lang="ru-RU" sz="3200" b="1" dirty="0"/>
              <a:t> </a:t>
            </a:r>
            <a:r>
              <a:rPr lang="ru-RU" sz="3200" b="1" dirty="0" err="1"/>
              <a:t>організмів</a:t>
            </a:r>
            <a:r>
              <a:rPr lang="ru-RU" sz="3200" b="1" dirty="0"/>
              <a:t>-невидимок (</a:t>
            </a:r>
            <a:r>
              <a:rPr lang="ru-RU" sz="3200" b="1" dirty="0" err="1"/>
              <a:t>мікроорганізмів</a:t>
            </a:r>
            <a:r>
              <a:rPr lang="ru-RU" sz="3200" b="1" dirty="0"/>
              <a:t>).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107" y="494644"/>
            <a:ext cx="10077484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Роздивися</a:t>
            </a:r>
            <a:r>
              <a:rPr lang="ru-RU" sz="4000" b="1" dirty="0"/>
              <a:t> зображення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86390" y="1269554"/>
            <a:ext cx="9414918" cy="108012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Як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мікроскоп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і телескоп можуть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розширити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межі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твого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</a:rPr>
              <a:t>навколишнього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 світу?</a:t>
            </a:r>
            <a:endParaRPr lang="uk-UA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4 ЯДС\Грущинська\2 Людина і нежива природа\№015 Яке обладнання допомагає досліджувати природу\2025-09-30_213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43" y="2403397"/>
            <a:ext cx="8496944" cy="279594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7">
            <a:extLst>
              <a:ext uri="{FF2B5EF4-FFF2-40B4-BE49-F238E27FC236}">
                <a16:creationId xmlns="" xmlns:a16="http://schemas.microsoft.com/office/drawing/2014/main" id="{45006A45-F75E-42AC-B042-831AAF57F2E3}"/>
              </a:ext>
            </a:extLst>
          </p:cNvPr>
          <p:cNvSpPr/>
          <p:nvPr/>
        </p:nvSpPr>
        <p:spPr>
          <a:xfrm>
            <a:off x="1699543" y="5229994"/>
            <a:ext cx="8568952" cy="10081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Чому люди повинні </a:t>
            </a:r>
            <a:r>
              <a:rPr lang="ru-RU" sz="3200" b="1" dirty="0" err="1"/>
              <a:t>досліджувати</a:t>
            </a:r>
            <a:r>
              <a:rPr lang="ru-RU" sz="3200" b="1" dirty="0"/>
              <a:t> природу й </a:t>
            </a:r>
            <a:r>
              <a:rPr lang="ru-RU" sz="3200" b="1" dirty="0" err="1"/>
              <a:t>вивчати</a:t>
            </a:r>
            <a:r>
              <a:rPr lang="ru-RU" sz="3200" b="1" dirty="0"/>
              <a:t> її </a:t>
            </a:r>
            <a:r>
              <a:rPr lang="ru-RU" sz="3200" b="1" dirty="0" err="1"/>
              <a:t>закони</a:t>
            </a:r>
            <a:r>
              <a:rPr lang="ru-RU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52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2875</TotalTime>
  <Words>679</Words>
  <Application>Microsoft Office PowerPoint</Application>
  <PresentationFormat>Произвольный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230</cp:revision>
  <dcterms:created xsi:type="dcterms:W3CDTF">2025-08-27T14:01:18Z</dcterms:created>
  <dcterms:modified xsi:type="dcterms:W3CDTF">2025-10-02T09:11:18Z</dcterms:modified>
</cp:coreProperties>
</file>