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397" r:id="rId3"/>
    <p:sldId id="398" r:id="rId4"/>
    <p:sldId id="348" r:id="rId5"/>
    <p:sldId id="379" r:id="rId6"/>
    <p:sldId id="401" r:id="rId7"/>
    <p:sldId id="396" r:id="rId8"/>
    <p:sldId id="402" r:id="rId9"/>
    <p:sldId id="404" r:id="rId10"/>
    <p:sldId id="406" r:id="rId11"/>
    <p:sldId id="408" r:id="rId12"/>
    <p:sldId id="339" r:id="rId13"/>
    <p:sldId id="320" r:id="rId14"/>
    <p:sldId id="302" r:id="rId15"/>
    <p:sldId id="405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Сонце здійснює вплив на Землю?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063" y="3937375"/>
            <a:ext cx="421831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16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4555" y="2997746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1417302"/>
            <a:ext cx="9937104" cy="5003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впливає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зміна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розташування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Сонця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 на природу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восени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39" r="246" b="11174"/>
          <a:stretch/>
        </p:blipFill>
        <p:spPr>
          <a:xfrm>
            <a:off x="8108255" y="2042502"/>
            <a:ext cx="2722237" cy="18724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67495" y="1989635"/>
            <a:ext cx="6624736" cy="1728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Восени сонечко опускається нижче, тому температура повітря стає нижчою. </a:t>
            </a:r>
            <a:r>
              <a:rPr lang="uk-UA" sz="2800" b="1" dirty="0" smtClean="0"/>
              <a:t>З </a:t>
            </a:r>
            <a:r>
              <a:rPr lang="uk-UA" sz="2800" b="1" dirty="0"/>
              <a:t>кожним днем все холоднішає.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1471" y="477466"/>
            <a:ext cx="993710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67496" y="4855591"/>
            <a:ext cx="6624736" cy="1022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Весною сонечко піднімається щораз вище, тому з кожним днем теплішає.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8587781" y="4085114"/>
            <a:ext cx="2079350" cy="20449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99543" y="3861842"/>
            <a:ext cx="5976664" cy="8780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впливає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зміна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розташування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Сонця  на природу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навесні?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07612"/>
            <a:ext cx="10079177" cy="833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Пригадайте</a:t>
            </a:r>
            <a:r>
              <a:rPr lang="ru-RU" sz="4000" b="1" dirty="0"/>
              <a:t> й </a:t>
            </a:r>
            <a:r>
              <a:rPr lang="ru-RU" sz="4000" b="1" dirty="0" err="1" smtClean="0"/>
              <a:t>розкажіть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밤에 행성 지구 글로브의 Nasa 3d 렌더링 사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65" y="1557586"/>
            <a:ext cx="4248472" cy="42484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35447" y="1435980"/>
            <a:ext cx="6295099" cy="1849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Як </a:t>
            </a:r>
            <a:r>
              <a:rPr lang="ru-RU" sz="3200" b="1" dirty="0" err="1"/>
              <a:t>впливає</a:t>
            </a:r>
            <a:r>
              <a:rPr lang="ru-RU" sz="3200" b="1" dirty="0"/>
              <a:t> </a:t>
            </a:r>
            <a:r>
              <a:rPr lang="ru-RU" sz="3200" b="1" dirty="0" err="1"/>
              <a:t>зміна</a:t>
            </a:r>
            <a:r>
              <a:rPr lang="ru-RU" sz="3200" b="1" dirty="0"/>
              <a:t> </a:t>
            </a:r>
            <a:r>
              <a:rPr lang="ru-RU" sz="3200" b="1" dirty="0" err="1"/>
              <a:t>розташування</a:t>
            </a:r>
            <a:r>
              <a:rPr lang="ru-RU" sz="3200" b="1" dirty="0"/>
              <a:t> </a:t>
            </a:r>
            <a:r>
              <a:rPr lang="ru-RU" sz="3200" b="1" dirty="0" err="1"/>
              <a:t>Сонця</a:t>
            </a:r>
            <a:r>
              <a:rPr lang="ru-RU" sz="3200" b="1" dirty="0"/>
              <a:t> </a:t>
            </a:r>
            <a:r>
              <a:rPr lang="ru-RU" sz="3200" b="1" dirty="0" err="1"/>
              <a:t>опівдні</a:t>
            </a:r>
            <a:r>
              <a:rPr lang="ru-RU" sz="3200" b="1" dirty="0"/>
              <a:t> на природу </a:t>
            </a:r>
            <a:r>
              <a:rPr lang="ru-RU" sz="3200" b="1" dirty="0" err="1"/>
              <a:t>взимку</a:t>
            </a:r>
            <a:r>
              <a:rPr lang="ru-RU" sz="3200" b="1" dirty="0"/>
              <a:t> і  </a:t>
            </a:r>
            <a:r>
              <a:rPr lang="ru-RU" sz="3200" b="1" dirty="0" err="1"/>
              <a:t>влітку</a:t>
            </a:r>
            <a:r>
              <a:rPr lang="ru-RU" sz="3200" b="1" dirty="0"/>
              <a:t> у </a:t>
            </a:r>
            <a:r>
              <a:rPr lang="ru-RU" sz="3200" b="1" dirty="0" err="1"/>
              <a:t>вашому</a:t>
            </a:r>
            <a:r>
              <a:rPr lang="ru-RU" sz="3200" b="1" dirty="0"/>
              <a:t> </a:t>
            </a:r>
            <a:r>
              <a:rPr lang="ru-RU" sz="3200" b="1" dirty="0" err="1"/>
              <a:t>краї</a:t>
            </a:r>
            <a:r>
              <a:rPr lang="ru-RU" sz="32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9138" y="3488533"/>
            <a:ext cx="6391408" cy="2205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Уявіть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ви</a:t>
            </a:r>
            <a:r>
              <a:rPr lang="ru-RU" sz="3200" b="1" dirty="0"/>
              <a:t> зараз </a:t>
            </a:r>
            <a:r>
              <a:rPr lang="ru-RU" sz="3200" b="1" dirty="0" err="1"/>
              <a:t>опинилися</a:t>
            </a:r>
            <a:r>
              <a:rPr lang="ru-RU" sz="3200" b="1" dirty="0"/>
              <a:t> в </a:t>
            </a:r>
            <a:r>
              <a:rPr lang="ru-RU" sz="3200" b="1" dirty="0" err="1"/>
              <a:t>якійсь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країн</a:t>
            </a:r>
            <a:r>
              <a:rPr lang="ru-RU" sz="3200" b="1" dirty="0"/>
              <a:t> </a:t>
            </a:r>
            <a:r>
              <a:rPr lang="ru-RU" sz="3200" b="1" dirty="0" err="1"/>
              <a:t>Південної</a:t>
            </a:r>
            <a:r>
              <a:rPr lang="ru-RU" sz="3200" b="1" dirty="0"/>
              <a:t> </a:t>
            </a:r>
            <a:r>
              <a:rPr lang="ru-RU" sz="3200" b="1" dirty="0" err="1"/>
              <a:t>півкулі</a:t>
            </a:r>
            <a:r>
              <a:rPr lang="ru-RU" sz="3200" b="1" dirty="0"/>
              <a:t>. </a:t>
            </a:r>
          </a:p>
          <a:p>
            <a:pPr algn="ctr"/>
            <a:r>
              <a:rPr lang="ru-RU" sz="3200" b="1" dirty="0"/>
              <a:t>Яка там пора року, погода? </a:t>
            </a:r>
          </a:p>
          <a:p>
            <a:pPr algn="ctr"/>
            <a:r>
              <a:rPr lang="ru-RU" sz="3200" b="1" dirty="0"/>
              <a:t>Як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одягнутися</a:t>
            </a:r>
            <a:r>
              <a:rPr lang="ru-RU" sz="3200" b="1" dirty="0"/>
              <a:t>?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244159" y="3735828"/>
            <a:ext cx="3672408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142843" y="3062243"/>
            <a:ext cx="4990827" cy="77216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Чому бувають день і </a:t>
            </a:r>
            <a:r>
              <a:rPr lang="ru-RU" sz="3200" b="1" dirty="0" err="1"/>
              <a:t>ніч</a:t>
            </a:r>
            <a:r>
              <a:rPr lang="ru-RU" sz="3200" b="1" dirty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35772" y="5203618"/>
            <a:ext cx="8114228" cy="746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Чому на Землі відбувається </a:t>
            </a:r>
            <a:r>
              <a:rPr lang="ru-RU" sz="3200" b="1" dirty="0" err="1"/>
              <a:t>зміна</a:t>
            </a:r>
            <a:r>
              <a:rPr lang="ru-RU" sz="3200" b="1" dirty="0"/>
              <a:t> </a:t>
            </a:r>
            <a:r>
              <a:rPr lang="ru-RU" sz="3200" b="1" dirty="0" err="1"/>
              <a:t>пір</a:t>
            </a:r>
            <a:r>
              <a:rPr lang="ru-RU" sz="3200" b="1" dirty="0"/>
              <a:t> року?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35344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04366" y="3930778"/>
            <a:ext cx="5324841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Як змінюється </a:t>
            </a:r>
            <a:r>
              <a:rPr lang="ru-RU" sz="3200" b="1" dirty="0" err="1" smtClean="0"/>
              <a:t>впродовж</a:t>
            </a:r>
            <a:r>
              <a:rPr lang="ru-RU" sz="3200" b="1" dirty="0" smtClean="0"/>
              <a:t> </a:t>
            </a:r>
            <a:r>
              <a:rPr lang="ru-RU" sz="3200" b="1" dirty="0"/>
              <a:t>року </a:t>
            </a:r>
            <a:r>
              <a:rPr lang="ru-RU" sz="3200" b="1" dirty="0" err="1"/>
              <a:t>тривалість</a:t>
            </a:r>
            <a:r>
              <a:rPr lang="ru-RU" sz="3200" b="1" dirty="0"/>
              <a:t> дня і ночі?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6649" y="1335286"/>
            <a:ext cx="5029304" cy="7802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таке сонце?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8273" y="2205659"/>
            <a:ext cx="5539822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</a:t>
            </a:r>
            <a:r>
              <a:rPr lang="uk-UA" sz="3200" b="1" dirty="0" smtClean="0"/>
              <a:t>більше: </a:t>
            </a:r>
            <a:r>
              <a:rPr lang="uk-UA" sz="3200" b="1" dirty="0"/>
              <a:t>Сонце чи Земля?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2 Людина і нежива природа\№016 Як Сонце здійснює вплив на Землю\2025-10-03_194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19" y="1269554"/>
            <a:ext cx="9535640" cy="36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35619"/>
            <a:ext cx="10456218" cy="761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655" y="4881145"/>
            <a:ext cx="7621160" cy="150097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29-31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15.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9823" y="3244751"/>
            <a:ext cx="2232248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довгий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64239" y="3183489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коротка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07855" y="4132619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короткий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52271" y="4180855"/>
            <a:ext cx="2232248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довга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533" y="3661064"/>
            <a:ext cx="152493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рівні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1" grpId="0"/>
      <p:bldP spid="26" grpId="0"/>
      <p:bldP spid="2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16730" y="1269554"/>
            <a:ext cx="7467589" cy="7991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</a:t>
            </a:r>
            <a:r>
              <a:rPr lang="ru-RU" sz="3200" b="1" dirty="0" err="1"/>
              <a:t>Рік</a:t>
            </a:r>
            <a:r>
              <a:rPr lang="ru-RU" sz="3200" b="1" dirty="0"/>
              <a:t> і </a:t>
            </a:r>
            <a:r>
              <a:rPr lang="ru-RU" sz="3200" b="1" dirty="0" err="1"/>
              <a:t>доба</a:t>
            </a:r>
            <a:r>
              <a:rPr lang="ru-RU" sz="3200" b="1" dirty="0"/>
              <a:t> </a:t>
            </a:r>
            <a:r>
              <a:rPr lang="ru-RU" sz="3200" b="1" dirty="0" err="1"/>
              <a:t>існують</a:t>
            </a:r>
            <a:r>
              <a:rPr lang="ru-RU" sz="3200" b="1" dirty="0"/>
              <a:t> завдяки </a:t>
            </a:r>
            <a:r>
              <a:rPr lang="ru-RU" sz="3200" b="1" dirty="0" err="1"/>
              <a:t>Сонцю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156888"/>
            <a:ext cx="1471174" cy="333261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61692" y="2113976"/>
            <a:ext cx="7440610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Доба</a:t>
            </a:r>
            <a:r>
              <a:rPr lang="ru-RU" sz="3200" b="1" dirty="0"/>
              <a:t> це — </a:t>
            </a:r>
            <a:r>
              <a:rPr lang="ru-RU" sz="3200" b="1" dirty="0" err="1"/>
              <a:t>повний</a:t>
            </a:r>
            <a:r>
              <a:rPr lang="ru-RU" sz="3200" b="1" dirty="0"/>
              <a:t> </a:t>
            </a:r>
            <a:r>
              <a:rPr lang="ru-RU" sz="3200" b="1" dirty="0" err="1"/>
              <a:t>оберт</a:t>
            </a:r>
            <a:r>
              <a:rPr lang="ru-RU" sz="3200" b="1" dirty="0"/>
              <a:t> Землі </a:t>
            </a:r>
            <a:r>
              <a:rPr lang="ru-RU" sz="3200" b="1" dirty="0" err="1"/>
              <a:t>навколо</a:t>
            </a:r>
            <a:r>
              <a:rPr lang="ru-RU" sz="3200" b="1" dirty="0"/>
              <a:t> своєї </a:t>
            </a:r>
            <a:r>
              <a:rPr lang="ru-RU" sz="3200" b="1" dirty="0" err="1"/>
              <a:t>осі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9531" y="3357787"/>
            <a:ext cx="7467590" cy="1224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 err="1"/>
              <a:t>Рік</a:t>
            </a:r>
            <a:r>
              <a:rPr lang="ru-RU" sz="3200" b="1" dirty="0"/>
              <a:t> </a:t>
            </a:r>
            <a:r>
              <a:rPr lang="ru-RU" sz="3200" b="1" dirty="0" err="1"/>
              <a:t>складає</a:t>
            </a:r>
            <a:r>
              <a:rPr lang="ru-RU" sz="3200" b="1" dirty="0"/>
              <a:t> </a:t>
            </a:r>
            <a:r>
              <a:rPr lang="ru-RU" sz="3200" b="1" dirty="0" err="1"/>
              <a:t>повний</a:t>
            </a:r>
            <a:r>
              <a:rPr lang="ru-RU" sz="3200" b="1" dirty="0"/>
              <a:t> </a:t>
            </a:r>
            <a:r>
              <a:rPr lang="ru-RU" sz="3200" b="1" dirty="0" err="1"/>
              <a:t>оберт</a:t>
            </a:r>
            <a:r>
              <a:rPr lang="ru-RU" sz="3200" b="1" dirty="0"/>
              <a:t> Землі </a:t>
            </a:r>
            <a:r>
              <a:rPr lang="ru-RU" sz="3200" b="1" dirty="0" err="1"/>
              <a:t>навколо</a:t>
            </a:r>
            <a:r>
              <a:rPr lang="ru-RU" sz="3200" b="1" dirty="0"/>
              <a:t> Сонця.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6728" y="4653930"/>
            <a:ext cx="8916469" cy="16164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4. </a:t>
            </a:r>
            <a:r>
              <a:rPr lang="ru-RU" sz="3200" b="1" dirty="0"/>
              <a:t>Пори року </a:t>
            </a:r>
            <a:r>
              <a:rPr lang="ru-RU" sz="3200" b="1" dirty="0" err="1"/>
              <a:t>виникають</a:t>
            </a:r>
            <a:r>
              <a:rPr lang="ru-RU" sz="3200" b="1" dirty="0"/>
              <a:t> у </a:t>
            </a:r>
            <a:r>
              <a:rPr lang="ru-RU" sz="3200" b="1" dirty="0" err="1"/>
              <a:t>наслідок</a:t>
            </a:r>
            <a:r>
              <a:rPr lang="ru-RU" sz="3200" b="1" dirty="0"/>
              <a:t> того, що </a:t>
            </a:r>
            <a:r>
              <a:rPr lang="ru-RU" sz="3200" b="1" dirty="0" err="1"/>
              <a:t>Північна</a:t>
            </a:r>
            <a:r>
              <a:rPr lang="ru-RU" sz="3200" b="1" dirty="0"/>
              <a:t> і </a:t>
            </a:r>
            <a:r>
              <a:rPr lang="ru-RU" sz="3200" b="1" dirty="0" err="1"/>
              <a:t>Південна</a:t>
            </a:r>
            <a:r>
              <a:rPr lang="ru-RU" sz="3200" b="1" dirty="0"/>
              <a:t> </a:t>
            </a:r>
            <a:r>
              <a:rPr lang="ru-RU" sz="3200" b="1" dirty="0" err="1"/>
              <a:t>півкулі</a:t>
            </a:r>
            <a:r>
              <a:rPr lang="ru-RU" sz="3200" b="1" dirty="0"/>
              <a:t> </a:t>
            </a:r>
            <a:r>
              <a:rPr lang="ru-RU" sz="3200" b="1" dirty="0" err="1"/>
              <a:t>по-різному</a:t>
            </a:r>
            <a:r>
              <a:rPr lang="ru-RU" sz="3200" b="1" dirty="0"/>
              <a:t> </a:t>
            </a:r>
            <a:r>
              <a:rPr lang="ru-RU" sz="3200" b="1" dirty="0" err="1" smtClean="0"/>
              <a:t>освітлю</a:t>
            </a:r>
            <a:r>
              <a:rPr lang="ru-RU" sz="3200" b="1" dirty="0" smtClean="0"/>
              <a:t>- </a:t>
            </a:r>
            <a:r>
              <a:rPr lang="ru-RU" sz="3200" b="1" dirty="0" err="1"/>
              <a:t>ються</a:t>
            </a:r>
            <a:r>
              <a:rPr lang="ru-RU" sz="3200" b="1" dirty="0"/>
              <a:t> </a:t>
            </a:r>
            <a:r>
              <a:rPr lang="ru-RU" sz="3200" b="1" dirty="0" err="1"/>
              <a:t>Сонцем</a:t>
            </a:r>
            <a:r>
              <a:rPr lang="ru-RU" sz="3200" b="1" dirty="0"/>
              <a:t> у </a:t>
            </a:r>
            <a:r>
              <a:rPr lang="ru-RU" sz="3200" b="1" dirty="0" err="1"/>
              <a:t>наслідок</a:t>
            </a:r>
            <a:r>
              <a:rPr lang="ru-RU" sz="3200" b="1" dirty="0"/>
              <a:t> </a:t>
            </a:r>
            <a:r>
              <a:rPr lang="ru-RU" sz="3200" b="1" dirty="0" err="1"/>
              <a:t>нахилу</a:t>
            </a:r>
            <a:r>
              <a:rPr lang="ru-RU" sz="3200" b="1" dirty="0"/>
              <a:t> </a:t>
            </a:r>
            <a:r>
              <a:rPr lang="ru-RU" sz="3200" b="1" dirty="0" err="1"/>
              <a:t>земної</a:t>
            </a:r>
            <a:r>
              <a:rPr lang="ru-RU" sz="3200" b="1" dirty="0"/>
              <a:t> </a:t>
            </a:r>
            <a:r>
              <a:rPr lang="ru-RU" sz="3200" b="1" dirty="0" err="1"/>
              <a:t>осі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11" y="1313747"/>
            <a:ext cx="2958945" cy="221831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3" y="1329074"/>
            <a:ext cx="2285405" cy="20724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7" y="3576649"/>
            <a:ext cx="2577174" cy="23885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Смайли\Підморгуван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39" y="3576650"/>
            <a:ext cx="2141730" cy="213409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2927" y="491604"/>
            <a:ext cx="10062731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«Мій успіх»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449501" y="2041016"/>
            <a:ext cx="2404640" cy="779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– молодець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72286" y="4253775"/>
            <a:ext cx="1668865" cy="779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200817" y="2041016"/>
            <a:ext cx="1916537" cy="77939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Відмінно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4474645" y="3201267"/>
            <a:ext cx="2440325" cy="6615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9709685" y="4643700"/>
            <a:ext cx="1255973" cy="655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Ой!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3" y="3988607"/>
            <a:ext cx="2304752" cy="260581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35264" y="1357734"/>
            <a:ext cx="4798055" cy="50653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уроці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00" y="1527537"/>
            <a:ext cx="3183782" cy="238687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8" y="1619625"/>
            <a:ext cx="2429081" cy="220269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7" y="3800907"/>
            <a:ext cx="2786972" cy="25829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766" y="491604"/>
            <a:ext cx="10122948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29653" y="1751316"/>
            <a:ext cx="2364388" cy="969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122493" y="1736908"/>
            <a:ext cx="1947802" cy="98406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372596" y="4471652"/>
            <a:ext cx="2440325" cy="912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016766" y="4504999"/>
            <a:ext cx="1850455" cy="1040199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16" y="3800905"/>
            <a:ext cx="2304752" cy="260581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</a:t>
            </a:r>
            <a:r>
              <a:rPr lang="ru-RU" sz="4000" b="1" dirty="0" smtClean="0"/>
              <a:t> загадки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9943" y="2099641"/>
            <a:ext cx="3168352" cy="1727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Голуба </a:t>
            </a:r>
            <a:r>
              <a:rPr lang="ru-RU" sz="2400" b="1" dirty="0" err="1"/>
              <a:t>хустина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жовтий</a:t>
            </a:r>
            <a:r>
              <a:rPr lang="ru-RU" sz="2400" b="1" dirty="0" smtClean="0"/>
              <a:t> </a:t>
            </a:r>
            <a:r>
              <a:rPr lang="ru-RU" sz="2400" b="1" dirty="0"/>
              <a:t>клубок,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По </a:t>
            </a:r>
            <a:r>
              <a:rPr lang="ru-RU" sz="2400" b="1" dirty="0" err="1"/>
              <a:t>хустині</a:t>
            </a:r>
            <a:r>
              <a:rPr lang="ru-RU" sz="2400" b="1" dirty="0"/>
              <a:t> </a:t>
            </a:r>
            <a:r>
              <a:rPr lang="ru-RU" sz="2400" b="1" dirty="0" err="1"/>
              <a:t>качається</a:t>
            </a:r>
            <a:r>
              <a:rPr lang="ru-RU" sz="2400" b="1" dirty="0"/>
              <a:t>, людям </a:t>
            </a:r>
            <a:r>
              <a:rPr lang="ru-RU" sz="2400" b="1" dirty="0" err="1"/>
              <a:t>усміхається</a:t>
            </a:r>
            <a:r>
              <a:rPr lang="ru-RU" sz="2400" b="1" dirty="0"/>
              <a:t>. </a:t>
            </a:r>
            <a:endParaRPr lang="uk-UA" sz="24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09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1471" y="1125538"/>
            <a:ext cx="3528392" cy="888329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Удень</a:t>
            </a:r>
            <a:r>
              <a:rPr lang="ru-RU" sz="2400" b="1" dirty="0"/>
              <a:t> у </a:t>
            </a:r>
            <a:r>
              <a:rPr lang="ru-RU" sz="2400" b="1" dirty="0" err="1"/>
              <a:t>небі</a:t>
            </a:r>
            <a:r>
              <a:rPr lang="ru-RU" sz="2400" b="1" dirty="0"/>
              <a:t> </a:t>
            </a:r>
            <a:r>
              <a:rPr lang="ru-RU" sz="2400" b="1" dirty="0" err="1"/>
              <a:t>гуляє</a:t>
            </a:r>
            <a:r>
              <a:rPr lang="ru-RU" sz="2400" b="1" dirty="0"/>
              <a:t>, а </a:t>
            </a:r>
            <a:r>
              <a:rPr lang="ru-RU" sz="2400" b="1" dirty="0" err="1"/>
              <a:t>ввечері</a:t>
            </a:r>
            <a:r>
              <a:rPr lang="ru-RU" sz="2400" b="1" dirty="0"/>
              <a:t> на землю </a:t>
            </a:r>
            <a:r>
              <a:rPr lang="ru-RU" sz="2400" b="1" dirty="0" err="1" smtClean="0"/>
              <a:t>сідає</a:t>
            </a:r>
            <a:endParaRPr lang="ru-RU" sz="2400" b="1" dirty="0"/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1471" y="2113730"/>
            <a:ext cx="3128939" cy="17654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Усі</a:t>
            </a:r>
            <a:r>
              <a:rPr lang="ru-RU" sz="2400" b="1" dirty="0"/>
              <a:t> його люблять,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усі</a:t>
            </a:r>
            <a:r>
              <a:rPr lang="ru-RU" sz="2400" b="1" dirty="0" smtClean="0"/>
              <a:t> </a:t>
            </a:r>
            <a:r>
              <a:rPr lang="ru-RU" sz="2400" b="1" dirty="0" err="1"/>
              <a:t>чекають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/>
              <a:t>хто подивиться —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той </a:t>
            </a:r>
            <a:r>
              <a:rPr lang="ru-RU" sz="2400" b="1" dirty="0"/>
              <a:t>скривиться.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1" y="2922138"/>
            <a:ext cx="2342044" cy="25539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93187" y="2020810"/>
            <a:ext cx="1406635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Сонце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9822" y="1125538"/>
            <a:ext cx="2957052" cy="888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Одне</a:t>
            </a:r>
            <a:r>
              <a:rPr lang="ru-RU" sz="2400" b="1" dirty="0"/>
              <a:t> </a:t>
            </a:r>
            <a:r>
              <a:rPr lang="ru-RU" sz="2400" b="1" dirty="0" err="1"/>
              <a:t>багаття</a:t>
            </a:r>
            <a:r>
              <a:rPr lang="ru-RU" sz="2400" b="1" dirty="0"/>
              <a:t> увесь світ </a:t>
            </a:r>
            <a:r>
              <a:rPr lang="ru-RU" sz="2400" b="1" dirty="0" err="1"/>
              <a:t>зігріває</a:t>
            </a:r>
            <a:r>
              <a:rPr lang="ru-RU" sz="2400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6027" y="3879168"/>
            <a:ext cx="2360155" cy="52322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Сонце на небі</a:t>
            </a:r>
            <a:endParaRPr lang="uk-UA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51471" y="5157986"/>
            <a:ext cx="9396762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що для людини Сонце —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найважливіше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і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який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вплив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здійснює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Сонце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Гра </a:t>
            </a:r>
            <a:r>
              <a:rPr lang="ru-RU" sz="3600" b="1" dirty="0"/>
              <a:t>«</a:t>
            </a:r>
            <a:r>
              <a:rPr lang="ru-RU" sz="3600" b="1" dirty="0" err="1"/>
              <a:t>Упіймайте</a:t>
            </a:r>
            <a:r>
              <a:rPr lang="ru-RU" sz="3600" b="1" dirty="0"/>
              <a:t> </a:t>
            </a:r>
            <a:r>
              <a:rPr lang="ru-RU" sz="3600" b="1" dirty="0" err="1"/>
              <a:t>правильні</a:t>
            </a:r>
            <a:r>
              <a:rPr lang="ru-RU" sz="3600" b="1" dirty="0"/>
              <a:t> </a:t>
            </a:r>
            <a:r>
              <a:rPr lang="ru-RU" sz="3600" b="1" dirty="0" err="1"/>
              <a:t>твердження</a:t>
            </a:r>
            <a:r>
              <a:rPr lang="ru-RU" sz="3600" b="1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8147" y="1269553"/>
            <a:ext cx="10142216" cy="4459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1. Сонце </a:t>
            </a:r>
            <a:r>
              <a:rPr lang="ru-RU" sz="2800" b="1" dirty="0"/>
              <a:t>— </a:t>
            </a:r>
            <a:r>
              <a:rPr lang="ru-RU" sz="2800" b="1" dirty="0" err="1"/>
              <a:t>небесне</a:t>
            </a:r>
            <a:r>
              <a:rPr lang="ru-RU" sz="2800" b="1" dirty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2. Сонце </a:t>
            </a:r>
            <a:r>
              <a:rPr lang="ru-RU" sz="2800" b="1" dirty="0"/>
              <a:t>— планета. </a:t>
            </a:r>
            <a:endParaRPr lang="ru-RU" sz="2800" b="1" dirty="0" smtClean="0"/>
          </a:p>
          <a:p>
            <a:r>
              <a:rPr lang="ru-RU" sz="2800" b="1" dirty="0" smtClean="0"/>
              <a:t>3. Сонце </a:t>
            </a:r>
            <a:r>
              <a:rPr lang="ru-RU" sz="2800" b="1" dirty="0"/>
              <a:t>— </a:t>
            </a:r>
            <a:r>
              <a:rPr lang="ru-RU" sz="2800" b="1" dirty="0" err="1"/>
              <a:t>розпечена</a:t>
            </a:r>
            <a:r>
              <a:rPr lang="ru-RU" sz="2800" b="1" dirty="0"/>
              <a:t> зоря. </a:t>
            </a:r>
            <a:endParaRPr lang="ru-RU" sz="2800" b="1" dirty="0" smtClean="0"/>
          </a:p>
          <a:p>
            <a:r>
              <a:rPr lang="ru-RU" sz="2800" b="1" dirty="0" smtClean="0"/>
              <a:t>4. Земля </a:t>
            </a:r>
            <a:r>
              <a:rPr lang="ru-RU" sz="2800" b="1" dirty="0" err="1"/>
              <a:t>більша</a:t>
            </a:r>
            <a:r>
              <a:rPr lang="ru-RU" sz="2800" b="1" dirty="0"/>
              <a:t> за Сонце. </a:t>
            </a:r>
            <a:endParaRPr lang="ru-RU" sz="2800" b="1" dirty="0" smtClean="0"/>
          </a:p>
          <a:p>
            <a:r>
              <a:rPr lang="ru-RU" sz="2800" b="1" dirty="0" smtClean="0"/>
              <a:t>5. Сонце </a:t>
            </a:r>
            <a:r>
              <a:rPr lang="ru-RU" sz="2800" b="1" dirty="0"/>
              <a:t>в багато </a:t>
            </a:r>
            <a:r>
              <a:rPr lang="ru-RU" sz="2800" b="1" dirty="0" err="1"/>
              <a:t>разів</a:t>
            </a:r>
            <a:r>
              <a:rPr lang="ru-RU" sz="2800" b="1" dirty="0"/>
              <a:t> більше за нашу планету. </a:t>
            </a:r>
            <a:endParaRPr lang="ru-RU" sz="2800" b="1" dirty="0" smtClean="0"/>
          </a:p>
          <a:p>
            <a:r>
              <a:rPr lang="ru-RU" sz="2800" b="1" dirty="0" smtClean="0"/>
              <a:t>6. Сонце </a:t>
            </a:r>
            <a:r>
              <a:rPr lang="ru-RU" sz="2800" b="1" dirty="0"/>
              <a:t>є </a:t>
            </a:r>
            <a:r>
              <a:rPr lang="ru-RU" sz="2800" b="1" dirty="0" err="1"/>
              <a:t>джерелом</a:t>
            </a:r>
            <a:r>
              <a:rPr lang="ru-RU" sz="2800" b="1" dirty="0"/>
              <a:t> </a:t>
            </a:r>
            <a:r>
              <a:rPr lang="ru-RU" sz="2800" b="1" dirty="0" smtClean="0"/>
              <a:t>світла </a:t>
            </a:r>
            <a:r>
              <a:rPr lang="ru-RU" sz="2800" b="1" dirty="0"/>
              <a:t>й тепла на Землі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7. </a:t>
            </a:r>
            <a:r>
              <a:rPr lang="ru-RU" sz="2800" b="1" dirty="0" err="1" smtClean="0"/>
              <a:t>Зміна</a:t>
            </a:r>
            <a:r>
              <a:rPr lang="ru-RU" sz="2800" b="1" dirty="0" smtClean="0"/>
              <a:t> </a:t>
            </a:r>
            <a:r>
              <a:rPr lang="ru-RU" sz="2800" b="1" dirty="0"/>
              <a:t>дня і ночі залежить від </a:t>
            </a:r>
            <a:r>
              <a:rPr lang="ru-RU" sz="2800" b="1" dirty="0" err="1"/>
              <a:t>освітлення</a:t>
            </a:r>
            <a:r>
              <a:rPr lang="ru-RU" sz="2800" b="1" dirty="0"/>
              <a:t> Землі </a:t>
            </a:r>
            <a:r>
              <a:rPr lang="ru-RU" sz="2800" b="1" dirty="0" err="1"/>
              <a:t>Сонцем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8. </a:t>
            </a:r>
            <a:r>
              <a:rPr lang="ru-RU" sz="2800" b="1" dirty="0" err="1" smtClean="0"/>
              <a:t>Зміна</a:t>
            </a:r>
            <a:r>
              <a:rPr lang="ru-RU" sz="2800" b="1" dirty="0" smtClean="0"/>
              <a:t> </a:t>
            </a:r>
            <a:r>
              <a:rPr lang="ru-RU" sz="2800" b="1" dirty="0" err="1"/>
              <a:t>пір</a:t>
            </a:r>
            <a:r>
              <a:rPr lang="ru-RU" sz="2800" b="1" dirty="0"/>
              <a:t> року залежить від </a:t>
            </a:r>
            <a:r>
              <a:rPr lang="ru-RU" sz="2800" b="1" dirty="0" err="1"/>
              <a:t>обертання</a:t>
            </a:r>
            <a:r>
              <a:rPr lang="ru-RU" sz="2800" b="1" dirty="0"/>
              <a:t> Землі </a:t>
            </a:r>
            <a:r>
              <a:rPr lang="ru-RU" sz="2800" b="1" dirty="0" err="1"/>
              <a:t>навколо</a:t>
            </a:r>
            <a:r>
              <a:rPr lang="ru-RU" sz="2800" b="1" dirty="0"/>
              <a:t> Сонця.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9. </a:t>
            </a:r>
            <a:r>
              <a:rPr lang="ru-RU" sz="2800" b="1" dirty="0" err="1" smtClean="0"/>
              <a:t>Улітку</a:t>
            </a:r>
            <a:r>
              <a:rPr lang="ru-RU" sz="2800" b="1" dirty="0" smtClean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 </a:t>
            </a:r>
            <a:r>
              <a:rPr lang="ru-RU" sz="2800" b="1" dirty="0" err="1"/>
              <a:t>довша</a:t>
            </a:r>
            <a:r>
              <a:rPr lang="ru-RU" sz="2800" b="1" dirty="0"/>
              <a:t> за день.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10. </a:t>
            </a:r>
            <a:r>
              <a:rPr lang="ru-RU" sz="2800" b="1" dirty="0" err="1" smtClean="0"/>
              <a:t>Узимку</a:t>
            </a:r>
            <a:r>
              <a:rPr lang="ru-RU" sz="2800" b="1" dirty="0" smtClean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 </a:t>
            </a:r>
            <a:r>
              <a:rPr lang="ru-RU" sz="2800" b="1" dirty="0" err="1"/>
              <a:t>довша</a:t>
            </a:r>
            <a:r>
              <a:rPr lang="ru-RU" sz="2800" b="1" dirty="0"/>
              <a:t> за день. </a:t>
            </a: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083919" y="1295386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9823" y="1798171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8923" y="205946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90528" y="257305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40303" y="2925738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36247" y="3428697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57199" y="368549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16567" y="419908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70838" y="4709793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35842" y="5255063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87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4"/>
            <a:ext cx="100091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ж таке сонце?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0353" y="1413570"/>
            <a:ext cx="6177126" cy="8640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Сонце – зірка, що світить удень.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7455" y="2349674"/>
            <a:ext cx="6240024" cy="108011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Воно має форму кулі і дуже гаряче.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59" y="1313661"/>
            <a:ext cx="3672408" cy="365931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998833" y="5085978"/>
            <a:ext cx="4621590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Сонце знаходиться дуже далеко від Землі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7" y="3573809"/>
            <a:ext cx="3931751" cy="281649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62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4"/>
            <a:ext cx="10151185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Сонячна система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414" y="1413570"/>
            <a:ext cx="626275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Сонце — це </a:t>
            </a:r>
            <a:r>
              <a:rPr lang="ru-RU" sz="2800" b="1" dirty="0" err="1"/>
              <a:t>центральне</a:t>
            </a:r>
            <a:r>
              <a:rPr lang="ru-RU" sz="2800" b="1" dirty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 в </a:t>
            </a:r>
            <a:r>
              <a:rPr lang="ru-RU" sz="2800" b="1" dirty="0" err="1"/>
              <a:t>Сонячній</a:t>
            </a:r>
            <a:r>
              <a:rPr lang="ru-RU" sz="2800" b="1" dirty="0"/>
              <a:t> </a:t>
            </a:r>
            <a:r>
              <a:rPr lang="ru-RU" sz="2800" b="1" dirty="0" err="1"/>
              <a:t>системі</a:t>
            </a:r>
            <a:r>
              <a:rPr lang="ru-RU" sz="2800" b="1" dirty="0"/>
              <a:t>. </a:t>
            </a:r>
            <a:r>
              <a:rPr lang="ru-RU" sz="2800" b="1" dirty="0" err="1"/>
              <a:t>Навколо</a:t>
            </a:r>
            <a:r>
              <a:rPr lang="ru-RU" sz="2800" b="1" dirty="0"/>
              <a:t> Сонця </a:t>
            </a:r>
            <a:r>
              <a:rPr lang="ru-RU" sz="2800" b="1" dirty="0" err="1"/>
              <a:t>обертаються</a:t>
            </a:r>
            <a:r>
              <a:rPr lang="ru-RU" sz="2800" b="1" dirty="0"/>
              <a:t> </a:t>
            </a:r>
            <a:r>
              <a:rPr lang="ru-RU" sz="2800" b="1" dirty="0" err="1"/>
              <a:t>планети</a:t>
            </a:r>
            <a:r>
              <a:rPr lang="ru-RU" sz="2800" b="1" dirty="0"/>
              <a:t>, </a:t>
            </a:r>
            <a:r>
              <a:rPr lang="ru-RU" sz="2800" b="1" dirty="0" err="1" smtClean="0"/>
              <a:t>зокрема</a:t>
            </a:r>
            <a:r>
              <a:rPr lang="ru-RU" sz="2800" b="1" dirty="0" smtClean="0"/>
              <a:t> </a:t>
            </a:r>
            <a:r>
              <a:rPr lang="ru-RU" sz="2800" b="1" dirty="0"/>
              <a:t>й наша планета — Земля. Крім того, що </a:t>
            </a:r>
            <a:r>
              <a:rPr lang="ru-RU" sz="2800" b="1" dirty="0" err="1"/>
              <a:t>планети</a:t>
            </a:r>
            <a:r>
              <a:rPr lang="ru-RU" sz="2800" b="1" dirty="0"/>
              <a:t> </a:t>
            </a:r>
            <a:r>
              <a:rPr lang="ru-RU" sz="2800" b="1" dirty="0" err="1"/>
              <a:t>обертаються</a:t>
            </a:r>
            <a:r>
              <a:rPr lang="ru-RU" sz="2800" b="1" dirty="0"/>
              <a:t> </a:t>
            </a:r>
            <a:r>
              <a:rPr lang="ru-RU" sz="2800" b="1" dirty="0" err="1"/>
              <a:t>навколо</a:t>
            </a:r>
            <a:r>
              <a:rPr lang="ru-RU" sz="2800" b="1" dirty="0"/>
              <a:t> Сонця, </a:t>
            </a:r>
            <a:r>
              <a:rPr lang="ru-RU" sz="2800" b="1" dirty="0" err="1"/>
              <a:t>кожна</a:t>
            </a:r>
            <a:r>
              <a:rPr lang="ru-RU" sz="2800" b="1" dirty="0"/>
              <a:t> з них </a:t>
            </a:r>
            <a:r>
              <a:rPr lang="ru-RU" sz="2800" b="1" dirty="0" smtClean="0"/>
              <a:t>також </a:t>
            </a:r>
            <a:r>
              <a:rPr lang="ru-RU" sz="2800" b="1" dirty="0" err="1"/>
              <a:t>здійснює</a:t>
            </a:r>
            <a:r>
              <a:rPr lang="ru-RU" sz="2800" b="1" dirty="0"/>
              <a:t> </a:t>
            </a:r>
            <a:r>
              <a:rPr lang="ru-RU" sz="2800" b="1" dirty="0" err="1"/>
              <a:t>обертання</a:t>
            </a:r>
            <a:r>
              <a:rPr lang="ru-RU" sz="2800" b="1" dirty="0"/>
              <a:t> </a:t>
            </a:r>
            <a:r>
              <a:rPr lang="ru-RU" sz="2800" b="1" dirty="0" err="1"/>
              <a:t>навколо</a:t>
            </a:r>
            <a:r>
              <a:rPr lang="ru-RU" sz="2800" b="1" dirty="0"/>
              <a:t> своєї </a:t>
            </a:r>
            <a:r>
              <a:rPr lang="ru-RU" sz="2800" b="1" dirty="0" err="1"/>
              <a:t>осі</a:t>
            </a:r>
            <a:r>
              <a:rPr lang="ru-RU" sz="2800" b="1" dirty="0" smtClean="0"/>
              <a:t>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>
          <a:xfrm>
            <a:off x="7460183" y="1356431"/>
            <a:ext cx="3744417" cy="376835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61423" y="4647736"/>
            <a:ext cx="624673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Які </a:t>
            </a:r>
            <a:r>
              <a:rPr lang="ru-RU" sz="2800" b="1" dirty="0" err="1"/>
              <a:t>наслідки</a:t>
            </a:r>
            <a:r>
              <a:rPr lang="ru-RU" sz="2800" b="1" dirty="0"/>
              <a:t> має </a:t>
            </a:r>
            <a:r>
              <a:rPr lang="ru-RU" sz="2800" b="1" dirty="0" err="1"/>
              <a:t>обертання</a:t>
            </a:r>
            <a:r>
              <a:rPr lang="ru-RU" sz="2800" b="1" dirty="0"/>
              <a:t> Землі </a:t>
            </a:r>
            <a:r>
              <a:rPr lang="ru-RU" sz="2800" b="1" dirty="0" err="1"/>
              <a:t>навколо</a:t>
            </a:r>
            <a:r>
              <a:rPr lang="ru-RU" sz="2800" b="1" dirty="0"/>
              <a:t> своєї </a:t>
            </a:r>
            <a:r>
              <a:rPr lang="ru-RU" sz="2800" b="1" dirty="0" err="1"/>
              <a:t>осі</a:t>
            </a:r>
            <a:r>
              <a:rPr lang="ru-RU" sz="2800" b="1" dirty="0"/>
              <a:t>?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0462" y="405458"/>
            <a:ext cx="10306145" cy="761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Добов</a:t>
            </a:r>
            <a:r>
              <a:rPr lang="ru-RU" sz="4000" b="1" dirty="0" err="1" smtClean="0">
                <a:solidFill>
                  <a:srgbClr val="FFFF00"/>
                </a:solidFill>
              </a:rPr>
              <a:t>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обертання</a:t>
            </a:r>
            <a:r>
              <a:rPr lang="ru-RU" sz="4000" b="1" dirty="0" smtClean="0">
                <a:solidFill>
                  <a:schemeClr val="bg1"/>
                </a:solidFill>
              </a:rPr>
              <a:t> Землі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3799" y="1239408"/>
            <a:ext cx="727280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Подивіться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малюнок</a:t>
            </a:r>
            <a:r>
              <a:rPr lang="ru-RU" sz="2400" b="1" dirty="0"/>
              <a:t>: </a:t>
            </a:r>
            <a:r>
              <a:rPr lang="ru-RU" sz="2400" b="1" dirty="0" err="1"/>
              <a:t>промені</a:t>
            </a:r>
            <a:r>
              <a:rPr lang="ru-RU" sz="2400" b="1" dirty="0"/>
              <a:t> від Сонця </a:t>
            </a:r>
            <a:r>
              <a:rPr lang="ru-RU" sz="2400" b="1" dirty="0" err="1"/>
              <a:t>поширюються</a:t>
            </a:r>
            <a:r>
              <a:rPr lang="ru-RU" sz="2400" b="1" dirty="0"/>
              <a:t> </a:t>
            </a:r>
            <a:r>
              <a:rPr lang="ru-RU" sz="2400" b="1" dirty="0" err="1"/>
              <a:t>прямолінійно</a:t>
            </a:r>
            <a:r>
              <a:rPr lang="ru-RU" sz="2400" b="1" dirty="0"/>
              <a:t>, вони не </a:t>
            </a:r>
            <a:r>
              <a:rPr lang="ru-RU" sz="2400" b="1" dirty="0" err="1"/>
              <a:t>обгинають</a:t>
            </a:r>
            <a:r>
              <a:rPr lang="ru-RU" sz="2400" b="1" dirty="0"/>
              <a:t> Землю. Там, де </a:t>
            </a:r>
            <a:r>
              <a:rPr lang="ru-RU" sz="2400" b="1" dirty="0" err="1"/>
              <a:t>сонячне</a:t>
            </a:r>
            <a:r>
              <a:rPr lang="ru-RU" sz="2400" b="1" dirty="0"/>
              <a:t> </a:t>
            </a:r>
            <a:r>
              <a:rPr lang="ru-RU" sz="2400" b="1" dirty="0" err="1"/>
              <a:t>проміння</a:t>
            </a:r>
            <a:r>
              <a:rPr lang="ru-RU" sz="2400" b="1" dirty="0"/>
              <a:t> </a:t>
            </a:r>
            <a:r>
              <a:rPr lang="ru-RU" sz="2400" b="1" dirty="0" err="1" smtClean="0"/>
              <a:t>освітлює</a:t>
            </a:r>
            <a:r>
              <a:rPr lang="ru-RU" sz="2400" b="1" dirty="0" smtClean="0"/>
              <a:t> </a:t>
            </a:r>
            <a:r>
              <a:rPr lang="ru-RU" sz="2400" b="1" dirty="0"/>
              <a:t>Землю, — день, а з </a:t>
            </a:r>
            <a:r>
              <a:rPr lang="ru-RU" sz="2400" b="1" dirty="0" err="1"/>
              <a:t>протилежного</a:t>
            </a:r>
            <a:r>
              <a:rPr lang="ru-RU" sz="2400" b="1" dirty="0"/>
              <a:t> боку </a:t>
            </a:r>
            <a:r>
              <a:rPr lang="ru-RU" sz="2400" b="1" dirty="0" err="1"/>
              <a:t>сонячне</a:t>
            </a:r>
            <a:r>
              <a:rPr lang="ru-RU" sz="2400" b="1" dirty="0"/>
              <a:t> </a:t>
            </a:r>
            <a:r>
              <a:rPr lang="ru-RU" sz="2400" b="1" dirty="0" err="1"/>
              <a:t>проміння</a:t>
            </a:r>
            <a:r>
              <a:rPr lang="ru-RU" sz="2400" b="1" dirty="0"/>
              <a:t> не </a:t>
            </a:r>
            <a:r>
              <a:rPr lang="ru-RU" sz="2400" b="1" dirty="0" err="1"/>
              <a:t>потрапляє</a:t>
            </a:r>
            <a:r>
              <a:rPr lang="ru-RU" sz="2400" b="1" dirty="0"/>
              <a:t> на </a:t>
            </a:r>
            <a:r>
              <a:rPr lang="ru-RU" sz="2400" b="1" dirty="0" err="1"/>
              <a:t>поверхню</a:t>
            </a:r>
            <a:r>
              <a:rPr lang="ru-RU" sz="2400" b="1" dirty="0"/>
              <a:t> Землі, то там — </a:t>
            </a:r>
            <a:r>
              <a:rPr lang="ru-RU" sz="2400" b="1" dirty="0" err="1"/>
              <a:t>ніч</a:t>
            </a:r>
            <a:r>
              <a:rPr lang="ru-RU" sz="2400" b="1" dirty="0"/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5447" y="1300516"/>
            <a:ext cx="3024336" cy="1748747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800" b="1" dirty="0">
                <a:solidFill>
                  <a:srgbClr val="FF0000"/>
                </a:solidFill>
              </a:rPr>
              <a:t>Вісь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 – це </a:t>
            </a:r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уявна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 лінія,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навколо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якої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обертається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Земля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6598" y="3429794"/>
            <a:ext cx="6246369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Наша Земля </a:t>
            </a:r>
            <a:r>
              <a:rPr lang="uk-UA" sz="2800" b="1" dirty="0" smtClean="0"/>
              <a:t>здійснює </a:t>
            </a:r>
            <a:r>
              <a:rPr lang="uk-UA" sz="2800" b="1" dirty="0">
                <a:solidFill>
                  <a:srgbClr val="FFFF00"/>
                </a:solidFill>
              </a:rPr>
              <a:t>один оберт </a:t>
            </a:r>
            <a:r>
              <a:rPr lang="uk-UA" sz="2800" b="1" dirty="0"/>
              <a:t>навколо своєї осі </a:t>
            </a:r>
            <a:r>
              <a:rPr lang="uk-UA" sz="2800" b="1" dirty="0">
                <a:solidFill>
                  <a:srgbClr val="FFFF00"/>
                </a:solidFill>
              </a:rPr>
              <a:t>за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добу – 24 години</a:t>
            </a:r>
            <a:r>
              <a:rPr lang="uk-UA" sz="2800" b="1" dirty="0"/>
              <a:t>. </a:t>
            </a:r>
            <a:endParaRPr lang="en-US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6047" y="5302001"/>
            <a:ext cx="5199232" cy="1092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Отож</a:t>
            </a:r>
            <a:r>
              <a:rPr lang="ru-RU" sz="2800" b="1" dirty="0"/>
              <a:t>, за </a:t>
            </a:r>
            <a:r>
              <a:rPr lang="ru-RU" sz="2800" b="1" dirty="0" err="1"/>
              <a:t>зміну</a:t>
            </a:r>
            <a:r>
              <a:rPr lang="ru-RU" sz="2800" b="1" dirty="0"/>
              <a:t> дня і </a:t>
            </a:r>
            <a:r>
              <a:rPr lang="ru-RU" sz="2800" b="1" dirty="0" err="1"/>
              <a:t>ночі</a:t>
            </a:r>
            <a:r>
              <a:rPr lang="ru-RU" sz="2800" b="1" dirty="0"/>
              <a:t> «</a:t>
            </a:r>
            <a:r>
              <a:rPr lang="ru-RU" sz="2800" b="1" dirty="0" err="1"/>
              <a:t>відповідає</a:t>
            </a:r>
            <a:r>
              <a:rPr lang="ru-RU" sz="2800" b="1" dirty="0"/>
              <a:t>» </a:t>
            </a:r>
            <a:r>
              <a:rPr lang="ru-RU" sz="2800" b="1" dirty="0" err="1"/>
              <a:t>світило</a:t>
            </a:r>
            <a:r>
              <a:rPr lang="ru-RU" sz="2800" b="1" dirty="0"/>
              <a:t> — </a:t>
            </a:r>
            <a:r>
              <a:rPr lang="ru-RU" sz="2800" b="1" dirty="0" err="1"/>
              <a:t>Сонце</a:t>
            </a:r>
            <a:r>
              <a:rPr lang="ru-RU" sz="2800" b="1" dirty="0"/>
              <a:t>.</a:t>
            </a:r>
          </a:p>
        </p:txBody>
      </p:sp>
      <p:pic>
        <p:nvPicPr>
          <p:cNvPr id="2050" name="Picture 2" descr="Презентація &quot;Обертання Землі навколо Сонця. Пори року. &quot; | Презентація. Я  досліджую св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79" y="3213770"/>
            <a:ext cx="4219628" cy="22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7214" y="4777780"/>
            <a:ext cx="5328592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Запам’ятай!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Доба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це час, за який Земля </a:t>
            </a:r>
            <a:r>
              <a:rPr lang="ru-RU" sz="2800" b="1" dirty="0" err="1">
                <a:solidFill>
                  <a:schemeClr val="bg1"/>
                </a:solidFill>
              </a:rPr>
              <a:t>здійснює</a:t>
            </a:r>
            <a:r>
              <a:rPr lang="ru-RU" sz="2800" b="1" dirty="0">
                <a:solidFill>
                  <a:schemeClr val="bg1"/>
                </a:solidFill>
              </a:rPr>
              <a:t> один </a:t>
            </a:r>
            <a:r>
              <a:rPr lang="ru-RU" sz="2800" b="1" dirty="0" err="1">
                <a:solidFill>
                  <a:schemeClr val="bg1"/>
                </a:solidFill>
              </a:rPr>
              <a:t>повний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оберт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навколо</a:t>
            </a:r>
            <a:r>
              <a:rPr lang="ru-RU" sz="2800" b="1" dirty="0">
                <a:solidFill>
                  <a:schemeClr val="bg1"/>
                </a:solidFill>
              </a:rPr>
              <a:t> своєї </a:t>
            </a:r>
            <a:r>
              <a:rPr lang="ru-RU" sz="2800" b="1" dirty="0" err="1">
                <a:solidFill>
                  <a:schemeClr val="bg1"/>
                </a:solidFill>
              </a:rPr>
              <a:t>осі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993710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Чому змінюються пори року?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5447" y="1269554"/>
            <a:ext cx="4413196" cy="24585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Земля, </a:t>
            </a:r>
            <a:r>
              <a:rPr lang="ru-RU" sz="2800" b="1" dirty="0" err="1"/>
              <a:t>рухаючись</a:t>
            </a:r>
            <a:r>
              <a:rPr lang="ru-RU" sz="2800" b="1" dirty="0"/>
              <a:t> </a:t>
            </a:r>
            <a:r>
              <a:rPr lang="ru-RU" sz="2800" b="1" dirty="0" err="1"/>
              <a:t>навколо</a:t>
            </a:r>
            <a:r>
              <a:rPr lang="ru-RU" sz="2800" b="1" dirty="0"/>
              <a:t> Сонця </a:t>
            </a:r>
            <a:r>
              <a:rPr lang="ru-RU" sz="2800" b="1" dirty="0" err="1"/>
              <a:t>упродовж</a:t>
            </a:r>
            <a:r>
              <a:rPr lang="ru-RU" sz="2800" b="1" dirty="0"/>
              <a:t> року, «</a:t>
            </a:r>
            <a:r>
              <a:rPr lang="ru-RU" sz="2800" b="1" dirty="0" err="1"/>
              <a:t>підставляє</a:t>
            </a:r>
            <a:r>
              <a:rPr lang="ru-RU" sz="2800" b="1" dirty="0"/>
              <a:t>» до </a:t>
            </a:r>
            <a:r>
              <a:rPr lang="ru-RU" sz="2800" b="1" dirty="0" err="1"/>
              <a:t>нього</a:t>
            </a:r>
            <a:r>
              <a:rPr lang="ru-RU" sz="2800" b="1" dirty="0"/>
              <a:t> то </a:t>
            </a:r>
            <a:r>
              <a:rPr lang="ru-RU" sz="2800" b="1" dirty="0" err="1"/>
              <a:t>Північну</a:t>
            </a:r>
            <a:r>
              <a:rPr lang="ru-RU" sz="2800" b="1" dirty="0"/>
              <a:t>, то </a:t>
            </a:r>
            <a:r>
              <a:rPr lang="ru-RU" sz="2800" b="1" dirty="0" err="1"/>
              <a:t>Південну</a:t>
            </a:r>
            <a:r>
              <a:rPr lang="ru-RU" sz="2800" b="1" dirty="0"/>
              <a:t> </a:t>
            </a:r>
            <a:r>
              <a:rPr lang="ru-RU" sz="2800" b="1" dirty="0" err="1"/>
              <a:t>півкулі</a:t>
            </a:r>
            <a:r>
              <a:rPr lang="ru-RU" sz="2800" b="1" dirty="0"/>
              <a:t>. </a:t>
            </a:r>
          </a:p>
        </p:txBody>
      </p:sp>
      <p:pic>
        <p:nvPicPr>
          <p:cNvPr id="1026" name="Picture 2" descr="Добовий і річний рух Землі. Навчальне відео. Природознавство четвертий  клас. ЯДС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12360"/>
          <a:stretch/>
        </p:blipFill>
        <p:spPr bwMode="auto">
          <a:xfrm>
            <a:off x="5533174" y="1342254"/>
            <a:ext cx="5796136" cy="324036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06129" y="3880426"/>
            <a:ext cx="5673934" cy="2193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Коли </a:t>
            </a:r>
            <a:r>
              <a:rPr lang="ru-RU" sz="2800" b="1" dirty="0"/>
              <a:t>в </a:t>
            </a:r>
            <a:r>
              <a:rPr lang="ru-RU" sz="2800" b="1" dirty="0" err="1"/>
              <a:t>Північній</a:t>
            </a:r>
            <a:r>
              <a:rPr lang="ru-RU" sz="2800" b="1" dirty="0"/>
              <a:t> </a:t>
            </a:r>
            <a:r>
              <a:rPr lang="ru-RU" sz="2800" b="1" dirty="0" err="1"/>
              <a:t>півкулі</a:t>
            </a:r>
            <a:r>
              <a:rPr lang="ru-RU" sz="2800" b="1" dirty="0"/>
              <a:t>, де ти </a:t>
            </a:r>
            <a:r>
              <a:rPr lang="ru-RU" sz="2800" b="1" dirty="0" err="1"/>
              <a:t>живеш</a:t>
            </a:r>
            <a:r>
              <a:rPr lang="ru-RU" sz="2800" b="1" dirty="0"/>
              <a:t>, настає весна, літо, осінь або зима, в </a:t>
            </a:r>
            <a:r>
              <a:rPr lang="ru-RU" sz="2800" b="1" dirty="0" err="1"/>
              <a:t>Південній</a:t>
            </a:r>
            <a:r>
              <a:rPr lang="ru-RU" sz="2800" b="1" dirty="0"/>
              <a:t> </a:t>
            </a:r>
            <a:r>
              <a:rPr lang="ru-RU" sz="2800" b="1" dirty="0" err="1"/>
              <a:t>півкулі</a:t>
            </a:r>
            <a:r>
              <a:rPr lang="ru-RU" sz="2800" b="1" dirty="0"/>
              <a:t> в той </a:t>
            </a:r>
            <a:r>
              <a:rPr lang="ru-RU" sz="2800" b="1" dirty="0" err="1"/>
              <a:t>самий</a:t>
            </a:r>
            <a:r>
              <a:rPr lang="ru-RU" sz="2800" b="1" dirty="0"/>
              <a:t> час приходить осінь, зима, весна або літо.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82039" y="4797946"/>
            <a:ext cx="4715317" cy="10968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Отже</a:t>
            </a:r>
            <a:r>
              <a:rPr lang="ru-RU" sz="2800" b="1" dirty="0" smtClean="0"/>
              <a:t>, Сонце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err="1"/>
              <a:t>настання</a:t>
            </a:r>
            <a:r>
              <a:rPr lang="ru-RU" sz="2800" b="1" dirty="0"/>
              <a:t> </a:t>
            </a:r>
            <a:r>
              <a:rPr lang="ru-RU" sz="2800" b="1" dirty="0" err="1"/>
              <a:t>пір</a:t>
            </a:r>
            <a:r>
              <a:rPr lang="ru-RU" sz="2800" b="1" dirty="0"/>
              <a:t> року на Землі.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730</Words>
  <Application>Microsoft Office PowerPoint</Application>
  <PresentationFormat>Произвольный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250</cp:revision>
  <dcterms:created xsi:type="dcterms:W3CDTF">2025-08-27T14:01:18Z</dcterms:created>
  <dcterms:modified xsi:type="dcterms:W3CDTF">2025-10-05T15:27:16Z</dcterms:modified>
</cp:coreProperties>
</file>