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7" r:id="rId2"/>
    <p:sldId id="397" r:id="rId3"/>
    <p:sldId id="398" r:id="rId4"/>
    <p:sldId id="379" r:id="rId5"/>
    <p:sldId id="348" r:id="rId6"/>
    <p:sldId id="409" r:id="rId7"/>
    <p:sldId id="412" r:id="rId8"/>
    <p:sldId id="413" r:id="rId9"/>
    <p:sldId id="415" r:id="rId10"/>
    <p:sldId id="420" r:id="rId11"/>
    <p:sldId id="414" r:id="rId12"/>
    <p:sldId id="422" r:id="rId13"/>
    <p:sldId id="339" r:id="rId14"/>
    <p:sldId id="320" r:id="rId15"/>
    <p:sldId id="424" r:id="rId16"/>
    <p:sldId id="302" r:id="rId17"/>
    <p:sldId id="405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8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981522"/>
            <a:ext cx="901676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Які явища в неживій природі залежать від </a:t>
            </a:r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  <a:t>Сонця</a:t>
            </a: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8095" y="3937375"/>
            <a:ext cx="3930282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 і нежива природа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17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1613" y="3120060"/>
            <a:ext cx="2566202" cy="255396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621482"/>
            <a:ext cx="10225136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31401" y="1485578"/>
            <a:ext cx="4540549" cy="1134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Швидка</a:t>
            </a:r>
            <a:r>
              <a:rPr lang="ru-RU" sz="2800" b="1" dirty="0"/>
              <a:t> </a:t>
            </a:r>
            <a:r>
              <a:rPr lang="ru-RU" sz="2800" b="1" dirty="0" err="1"/>
              <a:t>розпечена</a:t>
            </a:r>
            <a:r>
              <a:rPr lang="ru-RU" sz="2800" b="1" dirty="0"/>
              <a:t> </a:t>
            </a:r>
            <a:r>
              <a:rPr lang="ru-RU" sz="2800" b="1" dirty="0" err="1"/>
              <a:t>стріла</a:t>
            </a:r>
            <a:endParaRPr lang="ru-RU" sz="2800" b="1" dirty="0"/>
          </a:p>
          <a:p>
            <a:pPr algn="ctr"/>
            <a:r>
              <a:rPr lang="ru-RU" sz="2800" b="1" dirty="0"/>
              <a:t>Дуб </a:t>
            </a:r>
            <a:r>
              <a:rPr lang="ru-RU" sz="2800" b="1" dirty="0" err="1"/>
              <a:t>звалила</a:t>
            </a:r>
            <a:r>
              <a:rPr lang="ru-RU" sz="2800" b="1" dirty="0"/>
              <a:t> біля села.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0395" y="2455083"/>
            <a:ext cx="20702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Блискавка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03818" y="1485577"/>
            <a:ext cx="4199449" cy="1134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Фарбоване</a:t>
            </a:r>
            <a:r>
              <a:rPr lang="ru-RU" sz="2800" b="1" dirty="0"/>
              <a:t> </a:t>
            </a:r>
            <a:r>
              <a:rPr lang="ru-RU" sz="2800" b="1" dirty="0" err="1"/>
              <a:t>коромисло</a:t>
            </a:r>
            <a:endParaRPr lang="ru-RU" sz="2800" b="1" dirty="0"/>
          </a:p>
          <a:p>
            <a:pPr algn="ctr"/>
            <a:r>
              <a:rPr lang="ru-RU" sz="2800" b="1" dirty="0"/>
              <a:t>Над </a:t>
            </a:r>
            <a:r>
              <a:rPr lang="ru-RU" sz="2800" b="1" dirty="0" err="1"/>
              <a:t>річкою</a:t>
            </a:r>
            <a:r>
              <a:rPr lang="ru-RU" sz="2800" b="1" dirty="0"/>
              <a:t> повисло.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66471" y="2448104"/>
            <a:ext cx="169948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Веселка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7"/>
          <a:stretch/>
        </p:blipFill>
        <p:spPr>
          <a:xfrm>
            <a:off x="1411512" y="2709715"/>
            <a:ext cx="2304256" cy="267695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63" y="2716693"/>
            <a:ext cx="3286408" cy="249018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979462" y="5446018"/>
            <a:ext cx="10214763" cy="86409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У яку пору року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ці явища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переважно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з’являються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?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Під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дією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чого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відбуваються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?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5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4837" y="507612"/>
            <a:ext cx="9793088" cy="761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Запам’ятай!</a:t>
            </a:r>
            <a:endParaRPr lang="ru-RU" sz="4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25871" y="1341562"/>
            <a:ext cx="9361040" cy="57606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До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якої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природи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належить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Сонце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?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94838" y="3218413"/>
            <a:ext cx="4896543" cy="30360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Наприклад, навесні </a:t>
            </a:r>
            <a:r>
              <a:rPr lang="ru-RU" sz="3200" b="1" dirty="0"/>
              <a:t>воно </a:t>
            </a:r>
            <a:r>
              <a:rPr lang="ru-RU" sz="3200" b="1" dirty="0" err="1"/>
              <a:t>розтоплює</a:t>
            </a:r>
            <a:r>
              <a:rPr lang="ru-RU" sz="3200" b="1" dirty="0"/>
              <a:t> </a:t>
            </a:r>
            <a:r>
              <a:rPr lang="ru-RU" sz="3200" b="1" dirty="0" err="1"/>
              <a:t>сніг</a:t>
            </a:r>
            <a:r>
              <a:rPr lang="ru-RU" sz="3200" b="1" dirty="0"/>
              <a:t>, </a:t>
            </a:r>
            <a:r>
              <a:rPr lang="ru-RU" sz="3200" b="1" dirty="0" err="1"/>
              <a:t>випаровує</a:t>
            </a:r>
            <a:r>
              <a:rPr lang="ru-RU" sz="3200" b="1" dirty="0"/>
              <a:t> </a:t>
            </a:r>
            <a:r>
              <a:rPr lang="ru-RU" sz="3200" b="1" dirty="0" err="1"/>
              <a:t>калюжі</a:t>
            </a:r>
            <a:r>
              <a:rPr lang="ru-RU" sz="3200" b="1" dirty="0"/>
              <a:t>. </a:t>
            </a:r>
            <a:r>
              <a:rPr lang="ru-RU" sz="3200" b="1" dirty="0" err="1"/>
              <a:t>Від</a:t>
            </a:r>
            <a:r>
              <a:rPr lang="ru-RU" sz="3200" b="1" dirty="0"/>
              <a:t> </a:t>
            </a:r>
            <a:r>
              <a:rPr lang="ru-RU" sz="3200" b="1" dirty="0" err="1"/>
              <a:t>нього</a:t>
            </a:r>
            <a:r>
              <a:rPr lang="ru-RU" sz="3200" b="1" dirty="0"/>
              <a:t> </a:t>
            </a:r>
            <a:r>
              <a:rPr lang="ru-RU" sz="3200" b="1" dirty="0" err="1"/>
              <a:t>залежить</a:t>
            </a:r>
            <a:r>
              <a:rPr lang="ru-RU" sz="3200" b="1" dirty="0"/>
              <a:t>, </a:t>
            </a:r>
            <a:r>
              <a:rPr lang="ru-RU" sz="3200" b="1" dirty="0" err="1"/>
              <a:t>холодним</a:t>
            </a:r>
            <a:r>
              <a:rPr lang="ru-RU" sz="3200" b="1" dirty="0"/>
              <a:t> </a:t>
            </a:r>
            <a:r>
              <a:rPr lang="ru-RU" sz="3200" b="1" dirty="0" err="1"/>
              <a:t>чи</a:t>
            </a:r>
            <a:r>
              <a:rPr lang="ru-RU" sz="3200" b="1" dirty="0"/>
              <a:t> теплим буде день.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55" y="3213770"/>
            <a:ext cx="4576997" cy="304066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267495" y="2025638"/>
            <a:ext cx="9720430" cy="10801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3. Сонце </a:t>
            </a:r>
            <a:r>
              <a:rPr lang="ru-RU" sz="3200" b="1" dirty="0" err="1"/>
              <a:t>впливає</a:t>
            </a:r>
            <a:r>
              <a:rPr lang="ru-RU" sz="3200" b="1" dirty="0"/>
              <a:t> на </a:t>
            </a:r>
            <a:r>
              <a:rPr lang="ru-RU" sz="3200" b="1" dirty="0" err="1"/>
              <a:t>неживу</a:t>
            </a:r>
            <a:r>
              <a:rPr lang="ru-RU" sz="3200" b="1" dirty="0"/>
              <a:t> природу й стан погоди: температуру повітря, </a:t>
            </a:r>
            <a:r>
              <a:rPr lang="ru-RU" sz="3200" b="1" dirty="0" err="1"/>
              <a:t>хмарність</a:t>
            </a:r>
            <a:r>
              <a:rPr lang="ru-RU" sz="3200" b="1" dirty="0"/>
              <a:t>, опади й </a:t>
            </a:r>
            <a:r>
              <a:rPr lang="ru-RU" sz="3200" b="1" dirty="0" err="1"/>
              <a:t>вітер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966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621482"/>
            <a:ext cx="10081120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вірш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1470" y="1572200"/>
            <a:ext cx="5962945" cy="35597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Світить</a:t>
            </a:r>
            <a:r>
              <a:rPr lang="ru-RU" sz="3600" b="1" dirty="0"/>
              <a:t> </a:t>
            </a:r>
            <a:r>
              <a:rPr lang="ru-RU" sz="3600" b="1" dirty="0" err="1"/>
              <a:t>сонце</a:t>
            </a:r>
            <a:r>
              <a:rPr lang="ru-RU" sz="3600" b="1" dirty="0"/>
              <a:t> в </a:t>
            </a:r>
            <a:r>
              <a:rPr lang="ru-RU" sz="3600" b="1" dirty="0" err="1"/>
              <a:t>вишині</a:t>
            </a:r>
            <a:r>
              <a:rPr lang="ru-RU" sz="3600" b="1" dirty="0"/>
              <a:t>,</a:t>
            </a:r>
          </a:p>
          <a:p>
            <a:pPr algn="ctr"/>
            <a:r>
              <a:rPr lang="ru-RU" sz="3600" b="1" dirty="0" err="1"/>
              <a:t>Тобі</a:t>
            </a:r>
            <a:r>
              <a:rPr lang="ru-RU" sz="3600" b="1" dirty="0"/>
              <a:t> </a:t>
            </a:r>
            <a:r>
              <a:rPr lang="ru-RU" sz="3600" b="1" dirty="0" err="1"/>
              <a:t>світить</a:t>
            </a:r>
            <a:r>
              <a:rPr lang="ru-RU" sz="3600" b="1" dirty="0"/>
              <a:t> і </a:t>
            </a:r>
            <a:r>
              <a:rPr lang="ru-RU" sz="3600" b="1" dirty="0" err="1"/>
              <a:t>мені</a:t>
            </a:r>
            <a:r>
              <a:rPr lang="ru-RU" sz="3600" b="1" dirty="0"/>
              <a:t>.</a:t>
            </a:r>
          </a:p>
          <a:p>
            <a:pPr algn="ctr"/>
            <a:r>
              <a:rPr lang="ru-RU" sz="3600" b="1" dirty="0"/>
              <a:t>Землю нашу </a:t>
            </a:r>
            <a:r>
              <a:rPr lang="ru-RU" sz="3600" b="1" dirty="0" err="1"/>
              <a:t>зігріває</a:t>
            </a:r>
            <a:r>
              <a:rPr lang="ru-RU" sz="3600" b="1" dirty="0"/>
              <a:t>,</a:t>
            </a:r>
          </a:p>
          <a:p>
            <a:pPr algn="ctr"/>
            <a:r>
              <a:rPr lang="ru-RU" sz="3600" b="1" dirty="0"/>
              <a:t>Сади </a:t>
            </a:r>
            <a:r>
              <a:rPr lang="ru-RU" sz="3600" b="1" dirty="0" err="1"/>
              <a:t>світлом</a:t>
            </a:r>
            <a:r>
              <a:rPr lang="ru-RU" sz="3600" b="1" dirty="0"/>
              <a:t> </a:t>
            </a:r>
            <a:r>
              <a:rPr lang="ru-RU" sz="3600" b="1" dirty="0" err="1"/>
              <a:t>наливає</a:t>
            </a:r>
            <a:r>
              <a:rPr lang="ru-RU" sz="3600" b="1" dirty="0"/>
              <a:t>.</a:t>
            </a:r>
          </a:p>
          <a:p>
            <a:pPr algn="ctr"/>
            <a:r>
              <a:rPr lang="ru-RU" sz="3600" b="1" dirty="0" err="1"/>
              <a:t>Світить</a:t>
            </a:r>
            <a:r>
              <a:rPr lang="ru-RU" sz="3600" b="1" dirty="0"/>
              <a:t> ясно у </a:t>
            </a:r>
            <a:r>
              <a:rPr lang="ru-RU" sz="3600" b="1" dirty="0" err="1"/>
              <a:t>віконце</a:t>
            </a:r>
            <a:endParaRPr lang="ru-RU" sz="3600" b="1" dirty="0"/>
          </a:p>
          <a:p>
            <a:pPr algn="ctr"/>
            <a:r>
              <a:rPr lang="ru-RU" sz="3600" b="1" dirty="0" err="1"/>
              <a:t>Золотава</a:t>
            </a:r>
            <a:r>
              <a:rPr lang="ru-RU" sz="3600" b="1" dirty="0"/>
              <a:t> </a:t>
            </a:r>
            <a:r>
              <a:rPr lang="ru-RU" sz="3600" b="1" dirty="0" err="1"/>
              <a:t>зірка</a:t>
            </a:r>
            <a:r>
              <a:rPr lang="ru-RU" sz="3600" b="1" dirty="0"/>
              <a:t> — </a:t>
            </a:r>
            <a:r>
              <a:rPr lang="ru-RU" sz="3600" b="1" dirty="0" err="1"/>
              <a:t>Сонце</a:t>
            </a:r>
            <a:r>
              <a:rPr lang="ru-RU" sz="3600" b="1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83" y="1485578"/>
            <a:ext cx="3672408" cy="338070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907455" y="5349539"/>
            <a:ext cx="5988371" cy="57606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Які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ознаки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Сонця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описує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автор?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14415" y="4999551"/>
            <a:ext cx="4473365" cy="13249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3 квітня - святкують всесвітній день Сонця.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254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938221" y="506122"/>
            <a:ext cx="10230374" cy="691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Зроби висновки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86" y="1353442"/>
            <a:ext cx="3852428" cy="385242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36664" y="4582353"/>
            <a:ext cx="551144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Розкажи про Сонце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56649" y="1335286"/>
            <a:ext cx="5511446" cy="15184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Перелічи</a:t>
            </a:r>
            <a:r>
              <a:rPr lang="ru-RU" sz="2800" b="1" dirty="0"/>
              <a:t> </a:t>
            </a:r>
            <a:r>
              <a:rPr lang="ru-RU" sz="2800" b="1" dirty="0" err="1"/>
              <a:t>природні</a:t>
            </a:r>
            <a:r>
              <a:rPr lang="ru-RU" sz="2800" b="1" dirty="0"/>
              <a:t> явища, що </a:t>
            </a:r>
            <a:r>
              <a:rPr lang="ru-RU" sz="2800" b="1" dirty="0" err="1"/>
              <a:t>відбуваються</a:t>
            </a:r>
            <a:r>
              <a:rPr lang="ru-RU" sz="2800" b="1" dirty="0"/>
              <a:t> в неживій природі в різні пори року.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22476" y="3141762"/>
            <a:ext cx="5539822" cy="9761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Сонце </a:t>
            </a:r>
            <a:r>
              <a:rPr lang="ru-RU" sz="2800" b="1" dirty="0" err="1"/>
              <a:t>впливає</a:t>
            </a:r>
            <a:r>
              <a:rPr lang="ru-RU" sz="2800" b="1" dirty="0"/>
              <a:t> на </a:t>
            </a:r>
            <a:r>
              <a:rPr lang="ru-RU" sz="2800" b="1" dirty="0" err="1"/>
              <a:t>неживу</a:t>
            </a:r>
            <a:r>
              <a:rPr lang="ru-RU" sz="2800" b="1" dirty="0"/>
              <a:t> природу?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3467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3 клас\04 ЯДС\Грущинська\2 Людина і нежива природа\№017 Які явища в неживій природі залеж від Сонця\2025-10-05_202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14" y="346871"/>
            <a:ext cx="8243019" cy="418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3 клас\04 ЯДС\Грущинська\2 Людина і нежива природа\№017 Які явища в неживій природі залеж від Сонця\2025-10-05_202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4530571"/>
            <a:ext cx="8251598" cy="19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195486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23-24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1431" y="448111"/>
            <a:ext cx="2535338" cy="13379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15967" y="3213770"/>
            <a:ext cx="4680520" cy="52782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Сонце </a:t>
            </a:r>
            <a:r>
              <a:rPr lang="ru-RU" sz="3600" b="1" dirty="0" err="1" smtClean="0">
                <a:solidFill>
                  <a:srgbClr val="0070C0"/>
                </a:solidFill>
              </a:rPr>
              <a:t>керує</a:t>
            </a:r>
            <a:r>
              <a:rPr lang="ru-RU" sz="3600" b="1" dirty="0" smtClean="0">
                <a:solidFill>
                  <a:srgbClr val="0070C0"/>
                </a:solidFill>
              </a:rPr>
              <a:t> погодою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85382" y="4435623"/>
            <a:ext cx="1368152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дощу</a:t>
            </a:r>
            <a:r>
              <a:rPr lang="ru-RU" sz="3200" b="1" dirty="0" smtClean="0">
                <a:solidFill>
                  <a:srgbClr val="0070C0"/>
                </a:solidFill>
              </a:rPr>
              <a:t>,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53534" y="4435624"/>
            <a:ext cx="1348848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снігу</a:t>
            </a:r>
            <a:r>
              <a:rPr lang="ru-RU" sz="3600" b="1" dirty="0" smtClean="0">
                <a:solidFill>
                  <a:srgbClr val="0070C0"/>
                </a:solidFill>
              </a:rPr>
              <a:t>,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859783" y="837506"/>
            <a:ext cx="529208" cy="4488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02382" y="4435625"/>
            <a:ext cx="1584176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граду,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27734" y="5465851"/>
            <a:ext cx="3441723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веселка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10" grpId="0"/>
      <p:bldP spid="2" grpId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3 клас\04 ЯДС\Грущинська\2 Людина і нежива природа\№017 Які явища в неживій природі залеж від Сонця\2025-10-05_202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89" y="1356127"/>
            <a:ext cx="7332580" cy="439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05538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24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0389" y="435619"/>
            <a:ext cx="10456218" cy="7619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52969" y="1356127"/>
            <a:ext cx="3123638" cy="403971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32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33 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17.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39981" y="2078033"/>
            <a:ext cx="4680520" cy="52782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Сонячне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світло</a:t>
            </a:r>
            <a:r>
              <a:rPr lang="ru-RU" sz="3200" b="1" dirty="0" smtClean="0">
                <a:solidFill>
                  <a:srgbClr val="0070C0"/>
                </a:solidFill>
              </a:rPr>
              <a:t> і тепло.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27535" y="2421682"/>
            <a:ext cx="3744416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rgbClr val="0070C0"/>
                </a:solidFill>
              </a:rPr>
              <a:t>Природні</a:t>
            </a:r>
            <a:r>
              <a:rPr lang="ru-RU" sz="3200" b="1" dirty="0" smtClean="0">
                <a:solidFill>
                  <a:srgbClr val="0070C0"/>
                </a:solidFill>
              </a:rPr>
              <a:t> явища.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55527" y="2902817"/>
            <a:ext cx="4248472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Сонце </a:t>
            </a:r>
            <a:r>
              <a:rPr lang="ru-RU" sz="3200" b="1" dirty="0" err="1" smtClean="0">
                <a:solidFill>
                  <a:srgbClr val="0070C0"/>
                </a:solidFill>
              </a:rPr>
              <a:t>керує</a:t>
            </a:r>
            <a:r>
              <a:rPr lang="ru-RU" sz="3200" b="1" dirty="0" smtClean="0">
                <a:solidFill>
                  <a:srgbClr val="0070C0"/>
                </a:solidFill>
              </a:rPr>
              <a:t> погодою.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204" l="816" r="9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03" y="4118127"/>
            <a:ext cx="1952389" cy="195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7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1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43709" y="1557586"/>
            <a:ext cx="7467589" cy="7991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1. Сонячна </a:t>
            </a:r>
            <a:r>
              <a:rPr lang="ru-RU" sz="3200" b="1" dirty="0" err="1"/>
              <a:t>енергія</a:t>
            </a:r>
            <a:r>
              <a:rPr lang="ru-RU" sz="3200" b="1" dirty="0"/>
              <a:t> дає </a:t>
            </a:r>
            <a:r>
              <a:rPr lang="ru-RU" sz="3200" b="1" dirty="0" err="1"/>
              <a:t>світло</a:t>
            </a:r>
            <a:r>
              <a:rPr lang="ru-RU" sz="3200" b="1" dirty="0"/>
              <a:t> і тепло.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730" y="506122"/>
            <a:ext cx="9714615" cy="7634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91" y="1413570"/>
            <a:ext cx="1598954" cy="362206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270689" y="2637706"/>
            <a:ext cx="7440610" cy="11521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2. Сонце </a:t>
            </a:r>
            <a:r>
              <a:rPr lang="ru-RU" sz="3200" b="1" dirty="0" err="1"/>
              <a:t>спричиняє</a:t>
            </a:r>
            <a:r>
              <a:rPr lang="ru-RU" sz="3200" b="1" dirty="0"/>
              <a:t> </a:t>
            </a:r>
            <a:r>
              <a:rPr lang="ru-RU" sz="3200" b="1" dirty="0" err="1"/>
              <a:t>сезонні</a:t>
            </a:r>
            <a:r>
              <a:rPr lang="ru-RU" sz="3200" b="1" dirty="0"/>
              <a:t> явища в неживій природі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43709" y="4077867"/>
            <a:ext cx="7467590" cy="12241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3. </a:t>
            </a:r>
            <a:r>
              <a:rPr lang="ru-RU" sz="3200" b="1" dirty="0"/>
              <a:t>Сонце </a:t>
            </a:r>
            <a:r>
              <a:rPr lang="ru-RU" sz="3200" b="1" dirty="0" err="1"/>
              <a:t>впливає</a:t>
            </a:r>
            <a:r>
              <a:rPr lang="ru-RU" sz="3200" b="1" dirty="0"/>
              <a:t> на формування погоди на Землі</a:t>
            </a:r>
          </a:p>
        </p:txBody>
      </p:sp>
    </p:spTree>
    <p:extLst>
      <p:ext uri="{BB962C8B-B14F-4D97-AF65-F5344CB8AC3E}">
        <p14:creationId xmlns:p14="http://schemas.microsoft.com/office/powerpoint/2010/main" val="22275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 до тестів\Емоції Смайли\Смайлик серпант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511" y="1313747"/>
            <a:ext cx="2958945" cy="221831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Смайли\смайл ува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23" y="1329074"/>
            <a:ext cx="2285405" cy="207240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Смайли\Поди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57" y="3576649"/>
            <a:ext cx="2577174" cy="238850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Емоції Смайли\Підморгуванн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39" y="3576650"/>
            <a:ext cx="2141730" cy="213409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2927" y="491604"/>
            <a:ext cx="10062731" cy="7659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Рефлексія. Вправа «Мій успіх»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3449501" y="2041016"/>
            <a:ext cx="2404640" cy="7798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 – молодець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372286" y="4253775"/>
            <a:ext cx="1668865" cy="7798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Добре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6200817" y="2041016"/>
            <a:ext cx="1916537" cy="779394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Відмінно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4474645" y="3201267"/>
            <a:ext cx="2440325" cy="6615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Можу краще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9709685" y="4643700"/>
            <a:ext cx="1255973" cy="6552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Ой! …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D:\Картинки до тестів\Емоції Смайли\Задумливи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433" y="3988607"/>
            <a:ext cx="2304752" cy="260581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535264" y="1357734"/>
            <a:ext cx="4798055" cy="506533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Оціни свою роботу на </a:t>
            </a:r>
            <a:r>
              <a:rPr lang="uk-UA" sz="2800" b="1" dirty="0" err="1" smtClean="0">
                <a:solidFill>
                  <a:schemeClr val="accent3">
                    <a:lumMod val="75000"/>
                  </a:schemeClr>
                </a:solidFill>
              </a:rPr>
              <a:t>уроці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 до тестів\Емоції Смайли\Смайлик серпант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00" y="1527537"/>
            <a:ext cx="3183782" cy="238687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Смайли\смайл ува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8" y="1619625"/>
            <a:ext cx="2429081" cy="220269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Смайли\Поди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67" y="3800907"/>
            <a:ext cx="2786972" cy="2582949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6766" y="491604"/>
            <a:ext cx="10122948" cy="7659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3529653" y="1751316"/>
            <a:ext cx="2364388" cy="9696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Отримаю задоволення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6122493" y="1736908"/>
            <a:ext cx="1947802" cy="984062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успіх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8372596" y="4471652"/>
            <a:ext cx="2440325" cy="9124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Відкрию нові знання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1016766" y="4504999"/>
            <a:ext cx="1850455" cy="1040199"/>
          </a:xfrm>
          <a:prstGeom prst="roundRect">
            <a:avLst/>
          </a:prstGeom>
          <a:solidFill>
            <a:srgbClr val="FF33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Нічого не зрозумію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D:\Картинки до тестів\Емоції Смайли\Задумливи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16" y="3800905"/>
            <a:ext cx="2304752" cy="2605815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777" y="2277666"/>
            <a:ext cx="6973662" cy="6263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80296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701602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80296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95997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3 клас\10 ПІДРУЧНИКИ\4 ЯДС Грущинська\Зошит 1 част\2 Людина і нежива природи І сем\Календар спостережен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 b="477"/>
          <a:stretch/>
        </p:blipFill>
        <p:spPr bwMode="auto">
          <a:xfrm>
            <a:off x="1655191" y="3069754"/>
            <a:ext cx="10131552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4"/>
            <a:ext cx="10153128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Гра </a:t>
            </a:r>
            <a:r>
              <a:rPr lang="ru-RU" sz="3600" b="1" dirty="0"/>
              <a:t>«</a:t>
            </a:r>
            <a:r>
              <a:rPr lang="ru-RU" sz="3600" b="1" dirty="0" err="1"/>
              <a:t>Упіймайте</a:t>
            </a:r>
            <a:r>
              <a:rPr lang="ru-RU" sz="3600" b="1" dirty="0"/>
              <a:t> </a:t>
            </a:r>
            <a:r>
              <a:rPr lang="ru-RU" sz="3600" b="1" dirty="0" err="1"/>
              <a:t>правильні</a:t>
            </a:r>
            <a:r>
              <a:rPr lang="ru-RU" sz="3600" b="1" dirty="0"/>
              <a:t> </a:t>
            </a:r>
            <a:r>
              <a:rPr lang="ru-RU" sz="3600" b="1" dirty="0" err="1"/>
              <a:t>твердження</a:t>
            </a:r>
            <a:r>
              <a:rPr lang="ru-RU" sz="3600" b="1" dirty="0"/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48147" y="1269553"/>
            <a:ext cx="10142216" cy="44591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1. Сонце </a:t>
            </a:r>
            <a:r>
              <a:rPr lang="ru-RU" sz="2800" b="1" dirty="0"/>
              <a:t>— </a:t>
            </a:r>
            <a:r>
              <a:rPr lang="ru-RU" sz="2800" b="1" dirty="0" err="1"/>
              <a:t>небесне</a:t>
            </a:r>
            <a:r>
              <a:rPr lang="ru-RU" sz="2800" b="1" dirty="0"/>
              <a:t> </a:t>
            </a:r>
            <a:r>
              <a:rPr lang="ru-RU" sz="2800" b="1" dirty="0" err="1"/>
              <a:t>тіло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/>
              <a:t>2. Сонце </a:t>
            </a:r>
            <a:r>
              <a:rPr lang="ru-RU" sz="2800" b="1" dirty="0"/>
              <a:t>— планета. </a:t>
            </a:r>
            <a:endParaRPr lang="ru-RU" sz="2800" b="1" dirty="0" smtClean="0"/>
          </a:p>
          <a:p>
            <a:r>
              <a:rPr lang="ru-RU" sz="2800" b="1" dirty="0" smtClean="0"/>
              <a:t>3. Сонце </a:t>
            </a:r>
            <a:r>
              <a:rPr lang="ru-RU" sz="2800" b="1" dirty="0"/>
              <a:t>— </a:t>
            </a:r>
            <a:r>
              <a:rPr lang="ru-RU" sz="2800" b="1" dirty="0" err="1"/>
              <a:t>розпечена</a:t>
            </a:r>
            <a:r>
              <a:rPr lang="ru-RU" sz="2800" b="1" dirty="0"/>
              <a:t> зоря. </a:t>
            </a:r>
            <a:endParaRPr lang="ru-RU" sz="2800" b="1" dirty="0" smtClean="0"/>
          </a:p>
          <a:p>
            <a:r>
              <a:rPr lang="ru-RU" sz="2800" b="1" dirty="0" smtClean="0"/>
              <a:t>4. Земля </a:t>
            </a:r>
            <a:r>
              <a:rPr lang="ru-RU" sz="2800" b="1" dirty="0" err="1"/>
              <a:t>більша</a:t>
            </a:r>
            <a:r>
              <a:rPr lang="ru-RU" sz="2800" b="1" dirty="0"/>
              <a:t> за Сонце. </a:t>
            </a:r>
            <a:endParaRPr lang="ru-RU" sz="2800" b="1" dirty="0" smtClean="0"/>
          </a:p>
          <a:p>
            <a:r>
              <a:rPr lang="ru-RU" sz="2800" b="1" dirty="0" smtClean="0"/>
              <a:t>5. Сонце </a:t>
            </a:r>
            <a:r>
              <a:rPr lang="ru-RU" sz="2800" b="1" dirty="0"/>
              <a:t>в багато </a:t>
            </a:r>
            <a:r>
              <a:rPr lang="ru-RU" sz="2800" b="1" dirty="0" err="1"/>
              <a:t>разів</a:t>
            </a:r>
            <a:r>
              <a:rPr lang="ru-RU" sz="2800" b="1" dirty="0"/>
              <a:t> більше за нашу планету. </a:t>
            </a:r>
            <a:endParaRPr lang="ru-RU" sz="2800" b="1" dirty="0" smtClean="0"/>
          </a:p>
          <a:p>
            <a:r>
              <a:rPr lang="ru-RU" sz="2800" b="1" dirty="0" smtClean="0"/>
              <a:t>6. Сонце </a:t>
            </a:r>
            <a:r>
              <a:rPr lang="ru-RU" sz="2800" b="1" dirty="0"/>
              <a:t>є джерелом </a:t>
            </a:r>
            <a:r>
              <a:rPr lang="ru-RU" sz="2800" b="1" dirty="0" smtClean="0"/>
              <a:t>світла </a:t>
            </a:r>
            <a:r>
              <a:rPr lang="ru-RU" sz="2800" b="1" dirty="0"/>
              <a:t>й тепла на Землі</a:t>
            </a:r>
            <a:r>
              <a:rPr lang="ru-RU" sz="2800" b="1" dirty="0" smtClean="0"/>
              <a:t>. </a:t>
            </a:r>
          </a:p>
          <a:p>
            <a:r>
              <a:rPr lang="ru-RU" sz="2800" b="1" dirty="0" smtClean="0"/>
              <a:t>7. </a:t>
            </a:r>
            <a:r>
              <a:rPr lang="ru-RU" sz="2800" b="1" dirty="0" err="1" smtClean="0"/>
              <a:t>Зміна</a:t>
            </a:r>
            <a:r>
              <a:rPr lang="ru-RU" sz="2800" b="1" dirty="0" smtClean="0"/>
              <a:t> </a:t>
            </a:r>
            <a:r>
              <a:rPr lang="ru-RU" sz="2800" b="1" dirty="0"/>
              <a:t>дня і ночі залежить від </a:t>
            </a:r>
            <a:r>
              <a:rPr lang="ru-RU" sz="2800" b="1" dirty="0" err="1"/>
              <a:t>освітлення</a:t>
            </a:r>
            <a:r>
              <a:rPr lang="ru-RU" sz="2800" b="1" dirty="0"/>
              <a:t> Землі </a:t>
            </a:r>
            <a:r>
              <a:rPr lang="ru-RU" sz="2800" b="1" dirty="0" err="1"/>
              <a:t>Сонцем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8. </a:t>
            </a:r>
            <a:r>
              <a:rPr lang="ru-RU" sz="2800" b="1" dirty="0" err="1" smtClean="0"/>
              <a:t>Зміна</a:t>
            </a:r>
            <a:r>
              <a:rPr lang="ru-RU" sz="2800" b="1" dirty="0" smtClean="0"/>
              <a:t> </a:t>
            </a:r>
            <a:r>
              <a:rPr lang="ru-RU" sz="2800" b="1" dirty="0" err="1"/>
              <a:t>пір</a:t>
            </a:r>
            <a:r>
              <a:rPr lang="ru-RU" sz="2800" b="1" dirty="0"/>
              <a:t> року залежить від </a:t>
            </a:r>
            <a:r>
              <a:rPr lang="ru-RU" sz="2800" b="1" dirty="0" err="1"/>
              <a:t>обертання</a:t>
            </a:r>
            <a:r>
              <a:rPr lang="ru-RU" sz="2800" b="1" dirty="0"/>
              <a:t> Землі </a:t>
            </a:r>
            <a:r>
              <a:rPr lang="ru-RU" sz="2800" b="1" dirty="0" err="1"/>
              <a:t>навколо</a:t>
            </a:r>
            <a:r>
              <a:rPr lang="ru-RU" sz="2800" b="1" dirty="0"/>
              <a:t> Сонця. 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9. </a:t>
            </a:r>
            <a:r>
              <a:rPr lang="ru-RU" sz="2800" b="1" dirty="0" err="1" smtClean="0"/>
              <a:t>Улітку</a:t>
            </a:r>
            <a:r>
              <a:rPr lang="ru-RU" sz="2800" b="1" dirty="0" smtClean="0"/>
              <a:t> </a:t>
            </a:r>
            <a:r>
              <a:rPr lang="ru-RU" sz="2800" b="1" dirty="0" err="1"/>
              <a:t>ніч</a:t>
            </a:r>
            <a:r>
              <a:rPr lang="ru-RU" sz="2800" b="1" dirty="0"/>
              <a:t> </a:t>
            </a:r>
            <a:r>
              <a:rPr lang="ru-RU" sz="2800" b="1" dirty="0" err="1"/>
              <a:t>довша</a:t>
            </a:r>
            <a:r>
              <a:rPr lang="ru-RU" sz="2800" b="1" dirty="0"/>
              <a:t> за день. 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10. </a:t>
            </a:r>
            <a:r>
              <a:rPr lang="ru-RU" sz="2800" b="1" dirty="0" err="1" smtClean="0"/>
              <a:t>Узимку</a:t>
            </a:r>
            <a:r>
              <a:rPr lang="ru-RU" sz="2800" b="1" dirty="0" smtClean="0"/>
              <a:t> </a:t>
            </a:r>
            <a:r>
              <a:rPr lang="ru-RU" sz="2800" b="1" dirty="0" err="1"/>
              <a:t>ніч</a:t>
            </a:r>
            <a:r>
              <a:rPr lang="ru-RU" sz="2800" b="1" dirty="0"/>
              <a:t> </a:t>
            </a:r>
            <a:r>
              <a:rPr lang="ru-RU" sz="2800" b="1" dirty="0" err="1"/>
              <a:t>довша</a:t>
            </a:r>
            <a:r>
              <a:rPr lang="ru-RU" sz="2800" b="1" dirty="0"/>
              <a:t> за день. </a:t>
            </a:r>
            <a:endParaRPr lang="ru-RU" sz="28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083919" y="1295386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19823" y="1798171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Ні 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48923" y="2059462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90528" y="2573052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Ні 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468295" y="2925738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036247" y="3428697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057199" y="3685492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916567" y="4199082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470838" y="4709793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Ні 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835842" y="5255063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0"/>
          <a:stretch/>
        </p:blipFill>
        <p:spPr>
          <a:xfrm>
            <a:off x="9314141" y="1264727"/>
            <a:ext cx="2079350" cy="204494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7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03038"/>
            <a:ext cx="10009112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09" y="1193175"/>
            <a:ext cx="2563772" cy="3829976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087796" y="1169234"/>
            <a:ext cx="3461838" cy="1156499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Від чого залежить на </a:t>
            </a:r>
            <a:r>
              <a:rPr lang="ru-RU" sz="2400" b="1" dirty="0" err="1"/>
              <a:t>нашій</a:t>
            </a:r>
            <a:r>
              <a:rPr lang="ru-RU" sz="2400" b="1" dirty="0"/>
              <a:t> </a:t>
            </a:r>
            <a:r>
              <a:rPr lang="ru-RU" sz="2400" b="1" dirty="0" err="1"/>
              <a:t>планеті</a:t>
            </a:r>
            <a:r>
              <a:rPr lang="ru-RU" sz="2400" b="1" dirty="0"/>
              <a:t> </a:t>
            </a:r>
            <a:r>
              <a:rPr lang="ru-RU" sz="2400" b="1" dirty="0" err="1"/>
              <a:t>настання</a:t>
            </a:r>
            <a:r>
              <a:rPr lang="ru-RU" sz="2400" b="1" dirty="0"/>
              <a:t> дня і ночі?</a:t>
            </a:r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81396" y="1166514"/>
            <a:ext cx="3154851" cy="12241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Чому на Землі відбувається </a:t>
            </a:r>
            <a:r>
              <a:rPr lang="ru-RU" sz="2400" b="1" dirty="0" err="1"/>
              <a:t>зміна</a:t>
            </a:r>
            <a:r>
              <a:rPr lang="ru-RU" sz="2400" b="1" dirty="0"/>
              <a:t> </a:t>
            </a:r>
            <a:r>
              <a:rPr lang="ru-RU" sz="2400" b="1" dirty="0" err="1"/>
              <a:t>пір</a:t>
            </a:r>
            <a:r>
              <a:rPr lang="ru-RU" sz="2400" b="1" dirty="0"/>
              <a:t> року?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51471" y="2462229"/>
            <a:ext cx="3498163" cy="12555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змінюється </a:t>
            </a:r>
            <a:r>
              <a:rPr lang="ru-RU" sz="2400" b="1" dirty="0" err="1"/>
              <a:t>впродовж</a:t>
            </a:r>
            <a:r>
              <a:rPr lang="ru-RU" sz="2400" b="1" dirty="0"/>
              <a:t> року </a:t>
            </a:r>
            <a:r>
              <a:rPr lang="ru-RU" sz="2400" b="1" dirty="0" err="1" smtClean="0"/>
              <a:t>трива</a:t>
            </a:r>
            <a:r>
              <a:rPr lang="ru-RU" sz="2400" b="1" dirty="0" smtClean="0"/>
              <a:t>- </a:t>
            </a:r>
            <a:r>
              <a:rPr lang="ru-RU" sz="2400" b="1" dirty="0" err="1"/>
              <a:t>лість</a:t>
            </a:r>
            <a:r>
              <a:rPr lang="ru-RU" sz="2400" b="1" dirty="0"/>
              <a:t> дня і ночі?</a:t>
            </a:r>
          </a:p>
        </p:txBody>
      </p:sp>
      <p:pic>
        <p:nvPicPr>
          <p:cNvPr id="15" name="Picture 2" descr="Презентація &quot;Обертання Землі навколо Сонця. Пори року. &quot; | Презентація. Я  досліджую сві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40" y="3861842"/>
            <a:ext cx="3712294" cy="195239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51872" y="2471278"/>
            <a:ext cx="3744416" cy="16368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змінюється </a:t>
            </a:r>
            <a:r>
              <a:rPr lang="ru-RU" sz="2400" b="1" dirty="0" err="1"/>
              <a:t>положення</a:t>
            </a:r>
            <a:r>
              <a:rPr lang="ru-RU" sz="2400" b="1" dirty="0"/>
              <a:t> Сонця </a:t>
            </a:r>
            <a:r>
              <a:rPr lang="ru-RU" sz="2400" b="1" dirty="0" err="1"/>
              <a:t>опівдні</a:t>
            </a:r>
            <a:r>
              <a:rPr lang="ru-RU" sz="2400" b="1" dirty="0"/>
              <a:t> взимку, навесні, влітку й </a:t>
            </a:r>
            <a:r>
              <a:rPr lang="ru-RU" sz="2400" b="1" dirty="0" err="1"/>
              <a:t>восени</a:t>
            </a:r>
            <a:r>
              <a:rPr lang="ru-RU" sz="2400" b="1" dirty="0"/>
              <a:t>?</a:t>
            </a:r>
            <a:endParaRPr lang="uk-UA" sz="2400" b="1" dirty="0"/>
          </a:p>
        </p:txBody>
      </p:sp>
      <p:pic>
        <p:nvPicPr>
          <p:cNvPr id="21" name="Picture 2" descr="Добовий і річний рух Землі. Навчальне відео. Природознавство четвертий  клас. ЯДС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" b="12360"/>
          <a:stretch/>
        </p:blipFill>
        <p:spPr bwMode="auto">
          <a:xfrm>
            <a:off x="4679961" y="4221882"/>
            <a:ext cx="4083281" cy="228277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73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03038"/>
            <a:ext cx="10009112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09" y="1193175"/>
            <a:ext cx="2563772" cy="3829976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051471" y="1125538"/>
            <a:ext cx="3550050" cy="1152129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Який зв’язок </a:t>
            </a:r>
            <a:r>
              <a:rPr lang="ru-RU" sz="2400" b="1" dirty="0" err="1"/>
              <a:t>існує</a:t>
            </a:r>
            <a:r>
              <a:rPr lang="ru-RU" sz="2400" b="1" dirty="0"/>
              <a:t> між зорею Сонце і планетою Земля?</a:t>
            </a:r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23879" y="2781722"/>
            <a:ext cx="3485074" cy="8883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Що на </a:t>
            </a:r>
            <a:r>
              <a:rPr lang="ru-RU" sz="2400" b="1" dirty="0" err="1"/>
              <a:t>нашій</a:t>
            </a:r>
            <a:r>
              <a:rPr lang="ru-RU" sz="2400" b="1" dirty="0"/>
              <a:t> </a:t>
            </a:r>
            <a:r>
              <a:rPr lang="ru-RU" sz="2400" b="1" dirty="0" err="1"/>
              <a:t>планеті</a:t>
            </a:r>
            <a:r>
              <a:rPr lang="ru-RU" sz="2400" b="1" dirty="0"/>
              <a:t> залежить від Сонця?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03071" y="1125537"/>
            <a:ext cx="3599146" cy="16410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Чи </a:t>
            </a:r>
            <a:r>
              <a:rPr lang="ru-RU" sz="2400" b="1" dirty="0" err="1"/>
              <a:t>ви</a:t>
            </a:r>
            <a:r>
              <a:rPr lang="ru-RU" sz="2400" b="1" dirty="0"/>
              <a:t> </a:t>
            </a:r>
            <a:r>
              <a:rPr lang="ru-RU" sz="2400" b="1" dirty="0" err="1"/>
              <a:t>погоджуєтесь</a:t>
            </a:r>
            <a:r>
              <a:rPr lang="ru-RU" sz="2400" b="1" dirty="0"/>
              <a:t> із </a:t>
            </a:r>
            <a:r>
              <a:rPr lang="ru-RU" sz="2400" b="1" dirty="0" err="1"/>
              <a:t>думкою</a:t>
            </a:r>
            <a:r>
              <a:rPr lang="ru-RU" sz="2400" b="1" dirty="0"/>
              <a:t>, що Сонце для природи Землі є </a:t>
            </a:r>
            <a:r>
              <a:rPr lang="ru-RU" sz="2400" b="1" dirty="0" err="1"/>
              <a:t>найважливішим</a:t>
            </a:r>
            <a:r>
              <a:rPr lang="ru-RU" sz="2400" b="1" dirty="0"/>
              <a:t>?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79005" y="4993804"/>
            <a:ext cx="8559155" cy="153233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дізнаєтеся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про Сонце як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джерело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світла й тепла на Землі;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ознайомитеся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із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впливом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Сонця на природу та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сезонні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природні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явища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10850" y="3645818"/>
            <a:ext cx="3491367" cy="12737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Уявіть</a:t>
            </a:r>
            <a:r>
              <a:rPr lang="ru-RU" sz="2400" b="1" dirty="0"/>
              <a:t>. Якою була би природа на Землі, </a:t>
            </a:r>
            <a:r>
              <a:rPr lang="ru-RU" sz="2400" b="1" dirty="0" err="1"/>
              <a:t>якби</a:t>
            </a:r>
            <a:r>
              <a:rPr lang="ru-RU" sz="2400" b="1" dirty="0"/>
              <a:t> не стало Сонця?</a:t>
            </a:r>
            <a:endParaRPr lang="uk-UA" sz="2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13" y="2349674"/>
            <a:ext cx="3508165" cy="2513061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5320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1851214"/>
            <a:ext cx="3184546" cy="20882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Що може статися з нашою планетою без сонячного світла і тепла?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0" b="10303"/>
          <a:stretch/>
        </p:blipFill>
        <p:spPr>
          <a:xfrm>
            <a:off x="4121568" y="1851214"/>
            <a:ext cx="7011023" cy="299718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55527" y="4817120"/>
            <a:ext cx="9263082" cy="14770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Запам’ятай! </a:t>
            </a:r>
          </a:p>
          <a:p>
            <a:pPr algn="ctr"/>
            <a:r>
              <a:rPr lang="ru-RU" sz="3200" b="1" dirty="0" smtClean="0"/>
              <a:t>1. Єдиним </a:t>
            </a:r>
            <a:r>
              <a:rPr lang="ru-RU" sz="3200" b="1" dirty="0"/>
              <a:t>природним джерелом світла й тепла на Землі є Сонце.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7455" y="1170781"/>
            <a:ext cx="10107192" cy="53082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Як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впливає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Сонце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на стан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природи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Землі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різні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пори року?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1471" y="403038"/>
            <a:ext cx="10009112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7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5282" y="393964"/>
            <a:ext cx="9629277" cy="6595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23479" y="1197546"/>
            <a:ext cx="3744416" cy="33843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Без </a:t>
            </a:r>
            <a:r>
              <a:rPr lang="ru-RU" sz="3200" b="1" dirty="0" err="1"/>
              <a:t>світла</a:t>
            </a:r>
            <a:r>
              <a:rPr lang="ru-RU" sz="3200" b="1" dirty="0"/>
              <a:t> наша планета </a:t>
            </a:r>
            <a:r>
              <a:rPr lang="ru-RU" sz="3200" b="1" dirty="0" err="1"/>
              <a:t>поринула</a:t>
            </a:r>
            <a:r>
              <a:rPr lang="ru-RU" sz="3200" b="1" dirty="0"/>
              <a:t> б у </a:t>
            </a:r>
            <a:r>
              <a:rPr lang="ru-RU" sz="3200" b="1" dirty="0" err="1"/>
              <a:t>суцільну</a:t>
            </a:r>
            <a:r>
              <a:rPr lang="ru-RU" sz="3200" b="1" dirty="0"/>
              <a:t> </a:t>
            </a:r>
            <a:r>
              <a:rPr lang="ru-RU" sz="3200" b="1" dirty="0" err="1"/>
              <a:t>темряву</a:t>
            </a:r>
            <a:r>
              <a:rPr lang="ru-RU" sz="3200" b="1" dirty="0"/>
              <a:t>. А без тепла її </a:t>
            </a:r>
            <a:r>
              <a:rPr lang="ru-RU" sz="3200" b="1" dirty="0" err="1"/>
              <a:t>оповив</a:t>
            </a:r>
            <a:r>
              <a:rPr lang="ru-RU" sz="3200" b="1" dirty="0"/>
              <a:t> би </a:t>
            </a:r>
            <a:r>
              <a:rPr lang="ru-RU" sz="3200" b="1" dirty="0" err="1"/>
              <a:t>крижаний</a:t>
            </a:r>
            <a:r>
              <a:rPr lang="ru-RU" sz="3200" b="1" dirty="0"/>
              <a:t> холод.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34215" y="4653930"/>
            <a:ext cx="9754359" cy="16561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2. Під </a:t>
            </a:r>
            <a:r>
              <a:rPr lang="ru-RU" sz="3200" b="1" dirty="0" err="1"/>
              <a:t>дією</a:t>
            </a:r>
            <a:r>
              <a:rPr lang="ru-RU" sz="3200" b="1" dirty="0"/>
              <a:t> </a:t>
            </a:r>
            <a:r>
              <a:rPr lang="ru-RU" sz="3200" b="1" dirty="0" err="1"/>
              <a:t>сонячної</a:t>
            </a:r>
            <a:r>
              <a:rPr lang="ru-RU" sz="3200" b="1" dirty="0"/>
              <a:t> </a:t>
            </a:r>
            <a:r>
              <a:rPr lang="ru-RU" sz="3200" b="1" dirty="0" err="1"/>
              <a:t>енергії</a:t>
            </a:r>
            <a:r>
              <a:rPr lang="ru-RU" sz="3200" b="1" dirty="0"/>
              <a:t> в неживій природі Землі </a:t>
            </a:r>
            <a:r>
              <a:rPr lang="ru-RU" sz="3200" b="1" dirty="0" err="1"/>
              <a:t>відбуваються</a:t>
            </a:r>
            <a:r>
              <a:rPr lang="ru-RU" sz="3200" b="1" dirty="0"/>
              <a:t> різні </a:t>
            </a:r>
            <a:r>
              <a:rPr lang="ru-RU" sz="3200" b="1" dirty="0" err="1"/>
              <a:t>сезонні</a:t>
            </a:r>
            <a:r>
              <a:rPr lang="ru-RU" sz="3200" b="1" dirty="0"/>
              <a:t> явища. </a:t>
            </a:r>
          </a:p>
          <a:p>
            <a:pPr algn="ctr"/>
            <a:r>
              <a:rPr lang="uk-UA" sz="3200" b="1" dirty="0" smtClean="0"/>
              <a:t>Кожна </a:t>
            </a:r>
            <a:r>
              <a:rPr lang="uk-UA" sz="3200" b="1" dirty="0"/>
              <a:t>пора року має свої явища.</a:t>
            </a:r>
            <a:endParaRPr lang="ru-RU" sz="3200" b="1" dirty="0"/>
          </a:p>
        </p:txBody>
      </p:sp>
      <p:pic>
        <p:nvPicPr>
          <p:cNvPr id="2052" name="Picture 4" descr="Вимкнути світло. Вчені пояснили, якою була б Земля без Сонця - ВСВІ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03" y="1197545"/>
            <a:ext cx="6047879" cy="340025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05458"/>
            <a:ext cx="10225136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загадки про явища природи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31402" y="1197547"/>
            <a:ext cx="4252517" cy="20162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 </a:t>
            </a:r>
            <a:r>
              <a:rPr lang="ru-RU" sz="2800" b="1" dirty="0" err="1"/>
              <a:t>небі</a:t>
            </a:r>
            <a:r>
              <a:rPr lang="ru-RU" sz="2800" b="1" dirty="0"/>
              <a:t> </a:t>
            </a:r>
            <a:r>
              <a:rPr lang="ru-RU" sz="2800" b="1" dirty="0" err="1"/>
              <a:t>хмарка</a:t>
            </a:r>
            <a:r>
              <a:rPr lang="ru-RU" sz="2800" b="1" dirty="0"/>
              <a:t> </a:t>
            </a:r>
            <a:r>
              <a:rPr lang="ru-RU" sz="2800" b="1" dirty="0" err="1"/>
              <a:t>пролітала</a:t>
            </a:r>
            <a:r>
              <a:rPr lang="ru-RU" sz="2800" b="1" dirty="0"/>
              <a:t>,</a:t>
            </a:r>
            <a:br>
              <a:rPr lang="ru-RU" sz="2800" b="1" dirty="0"/>
            </a:br>
            <a:r>
              <a:rPr lang="ru-RU" sz="2800" b="1" dirty="0" err="1"/>
              <a:t>Білий</a:t>
            </a:r>
            <a:r>
              <a:rPr lang="ru-RU" sz="2800" b="1" dirty="0"/>
              <a:t> пух </a:t>
            </a:r>
            <a:r>
              <a:rPr lang="ru-RU" sz="2800" b="1" dirty="0" err="1"/>
              <a:t>порозсипала</a:t>
            </a:r>
            <a:r>
              <a:rPr lang="ru-RU" sz="2800" b="1" dirty="0"/>
              <a:t>.</a:t>
            </a:r>
            <a:br>
              <a:rPr lang="ru-RU" sz="2800" b="1" dirty="0"/>
            </a:br>
            <a:r>
              <a:rPr lang="ru-RU" sz="2800" b="1" dirty="0" err="1"/>
              <a:t>Він</a:t>
            </a:r>
            <a:r>
              <a:rPr lang="ru-RU" sz="2800" b="1" dirty="0"/>
              <a:t> на землю </a:t>
            </a:r>
            <a:r>
              <a:rPr lang="ru-RU" sz="2800" b="1" dirty="0" err="1"/>
              <a:t>міцно</a:t>
            </a:r>
            <a:r>
              <a:rPr lang="ru-RU" sz="2800" b="1" dirty="0"/>
              <a:t> </a:t>
            </a:r>
            <a:r>
              <a:rPr lang="ru-RU" sz="2800" b="1" dirty="0" err="1"/>
              <a:t>ліг</a:t>
            </a:r>
            <a:r>
              <a:rPr lang="ru-RU" sz="2800" b="1" dirty="0"/>
              <a:t>,</a:t>
            </a:r>
            <a:br>
              <a:rPr lang="ru-RU" sz="2800" b="1" dirty="0"/>
            </a:br>
            <a:r>
              <a:rPr lang="ru-RU" sz="2800" b="1" dirty="0" err="1"/>
              <a:t>Називають</a:t>
            </a:r>
            <a:r>
              <a:rPr lang="ru-RU" sz="2800" b="1" dirty="0"/>
              <a:t> </a:t>
            </a:r>
            <a:r>
              <a:rPr lang="ru-RU" sz="2800" b="1" dirty="0" err="1"/>
              <a:t>його</a:t>
            </a:r>
            <a:r>
              <a:rPr lang="ru-RU" sz="2800" b="1" dirty="0"/>
              <a:t>…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56" y="3325497"/>
            <a:ext cx="3657685" cy="206248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130245" y="2690551"/>
            <a:ext cx="97217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Сніг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94295" y="1197547"/>
            <a:ext cx="2712927" cy="20162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Мене </a:t>
            </a:r>
            <a:r>
              <a:rPr lang="ru-RU" sz="2800" b="1" dirty="0" err="1"/>
              <a:t>просять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і </a:t>
            </a:r>
            <a:r>
              <a:rPr lang="ru-RU" sz="2800" b="1" dirty="0" err="1"/>
              <a:t>чекають</a:t>
            </a:r>
            <a:r>
              <a:rPr lang="ru-RU" sz="2800" b="1" dirty="0"/>
              <a:t>,</a:t>
            </a:r>
          </a:p>
          <a:p>
            <a:pPr algn="ctr"/>
            <a:r>
              <a:rPr lang="ru-RU" sz="2800" b="1" dirty="0"/>
              <a:t>а як покажусь, </a:t>
            </a:r>
            <a:r>
              <a:rPr lang="ru-RU" sz="2800" b="1" dirty="0" err="1"/>
              <a:t>утікають</a:t>
            </a:r>
            <a:r>
              <a:rPr lang="ru-RU" sz="2800" b="1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85341" y="2763120"/>
            <a:ext cx="134435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Дощ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227" y="3186004"/>
            <a:ext cx="1647182" cy="23320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3" name="Скругленный прямоугольник 12"/>
          <p:cNvSpPr/>
          <p:nvPr/>
        </p:nvSpPr>
        <p:spPr>
          <a:xfrm>
            <a:off x="8259869" y="1206077"/>
            <a:ext cx="3024336" cy="1126257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b="1" dirty="0" err="1"/>
              <a:t>Хмара</a:t>
            </a:r>
            <a:r>
              <a:rPr lang="ru-RU" sz="2800" b="1" dirty="0"/>
              <a:t> сива увесь </a:t>
            </a:r>
            <a:r>
              <a:rPr lang="ru-RU" sz="2800" b="1" dirty="0" err="1"/>
              <a:t>світ</a:t>
            </a:r>
            <a:r>
              <a:rPr lang="ru-RU" sz="2800" b="1" dirty="0"/>
              <a:t> </a:t>
            </a:r>
            <a:r>
              <a:rPr lang="ru-RU" sz="2800" b="1" dirty="0" err="1"/>
              <a:t>накрила</a:t>
            </a:r>
            <a:r>
              <a:rPr lang="ru-RU" sz="2800" b="1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28020" y="2475321"/>
            <a:ext cx="1566206" cy="52322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Туман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Рисунок туман (48 фото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821" y="3325497"/>
            <a:ext cx="3093733" cy="206248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79462" y="5518027"/>
            <a:ext cx="10214763" cy="86409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У яку пору року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ці явища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переважно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з’являються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?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Під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дією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чого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відбуваються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?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3424</TotalTime>
  <Words>663</Words>
  <Application>Microsoft Office PowerPoint</Application>
  <PresentationFormat>Произвольный</PresentationFormat>
  <Paragraphs>128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269</cp:revision>
  <dcterms:created xsi:type="dcterms:W3CDTF">2025-08-27T14:01:18Z</dcterms:created>
  <dcterms:modified xsi:type="dcterms:W3CDTF">2025-10-06T16:34:01Z</dcterms:modified>
</cp:coreProperties>
</file>