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5"/>
  </p:notesMasterIdLst>
  <p:sldIdLst>
    <p:sldId id="282" r:id="rId2"/>
    <p:sldId id="389" r:id="rId3"/>
    <p:sldId id="332" r:id="rId4"/>
    <p:sldId id="387" r:id="rId5"/>
    <p:sldId id="330" r:id="rId6"/>
    <p:sldId id="324" r:id="rId7"/>
    <p:sldId id="386" r:id="rId8"/>
    <p:sldId id="379" r:id="rId9"/>
    <p:sldId id="380" r:id="rId10"/>
    <p:sldId id="349" r:id="rId11"/>
    <p:sldId id="388" r:id="rId12"/>
    <p:sldId id="300" r:id="rId13"/>
    <p:sldId id="390" r:id="rId14"/>
  </p:sldIdLst>
  <p:sldSz cx="12184063" cy="6859588"/>
  <p:notesSz cx="6858000" cy="9144000"/>
  <p:defaultTextStyle>
    <a:defPPr>
      <a:defRPr lang="ru-RU"/>
    </a:defPPr>
    <a:lvl1pPr marL="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66282" autoAdjust="0"/>
  </p:normalViewPr>
  <p:slideViewPr>
    <p:cSldViewPr>
      <p:cViewPr>
        <p:scale>
          <a:sx n="90" d="100"/>
          <a:sy n="90" d="100"/>
        </p:scale>
        <p:origin x="-462" y="-72"/>
      </p:cViewPr>
      <p:guideLst>
        <p:guide orient="horz" pos="2161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83D0F-16AD-4207-BA1B-9AA45B8CA75D}" type="datetimeFigureOut">
              <a:rPr lang="ru-RU" smtClean="0"/>
              <a:t>05.10.2025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4673B-B7F4-4A21-9006-118821B4F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4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805" y="2130920"/>
            <a:ext cx="10356454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7610" y="3887100"/>
            <a:ext cx="8528844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05.10.2025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113260"/>
      </p:ext>
    </p:extLst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05.10.2025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554760"/>
      </p:ext>
    </p:extLst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71583" y="274703"/>
            <a:ext cx="3650988" cy="585446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271" y="274703"/>
            <a:ext cx="10756244" cy="58544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05.10.2025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293725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05.10.2025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683854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457" y="4407921"/>
            <a:ext cx="10356454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457" y="2907388"/>
            <a:ext cx="10356454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9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7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19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59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990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38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786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18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05.10.2025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970481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272" y="1600571"/>
            <a:ext cx="7202559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17900" y="1600571"/>
            <a:ext cx="7204673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05.10.2025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164894"/>
      </p:ext>
    </p:extLst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535469"/>
            <a:ext cx="538341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03" y="2175380"/>
            <a:ext cx="538341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9337" y="1535469"/>
            <a:ext cx="5385525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9337" y="2175380"/>
            <a:ext cx="5385525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05.10.2025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979308"/>
      </p:ext>
    </p:extLst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05.10.2025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945523"/>
      </p:ext>
    </p:extLst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05.10.2025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58309"/>
      </p:ext>
    </p:extLst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5" y="273113"/>
            <a:ext cx="4008473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3630" y="273115"/>
            <a:ext cx="6811230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05" y="1435434"/>
            <a:ext cx="4008473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05.10.2025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642847"/>
      </p:ext>
    </p:extLst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162" y="4801713"/>
            <a:ext cx="731043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162" y="612918"/>
            <a:ext cx="731043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3980" indent="0">
              <a:buNone/>
              <a:defRPr sz="3300"/>
            </a:lvl2pPr>
            <a:lvl3pPr marL="1087960" indent="0">
              <a:buNone/>
              <a:defRPr sz="2900"/>
            </a:lvl3pPr>
            <a:lvl4pPr marL="1631940" indent="0">
              <a:buNone/>
              <a:defRPr sz="2400"/>
            </a:lvl4pPr>
            <a:lvl5pPr marL="2175920" indent="0">
              <a:buNone/>
              <a:defRPr sz="2400"/>
            </a:lvl5pPr>
            <a:lvl6pPr marL="2719900" indent="0">
              <a:buNone/>
              <a:defRPr sz="2400"/>
            </a:lvl6pPr>
            <a:lvl7pPr marL="3263880" indent="0">
              <a:buNone/>
              <a:defRPr sz="2400"/>
            </a:lvl7pPr>
            <a:lvl8pPr marL="3807860" indent="0">
              <a:buNone/>
              <a:defRPr sz="2400"/>
            </a:lvl8pPr>
            <a:lvl9pPr marL="4351838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162" y="5368581"/>
            <a:ext cx="731043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05.10.2025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18517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  <a:prstGeom prst="rect">
            <a:avLst/>
          </a:prstGeom>
        </p:spPr>
        <p:txBody>
          <a:bodyPr vert="horz" lIns="108797" tIns="54398" rIns="108797" bIns="5439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600572"/>
            <a:ext cx="10965657" cy="4527011"/>
          </a:xfrm>
          <a:prstGeom prst="rect">
            <a:avLst/>
          </a:prstGeom>
        </p:spPr>
        <p:txBody>
          <a:bodyPr vert="horz" lIns="108797" tIns="54398" rIns="108797" bIns="5439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203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B65A-C128-4DF6-9DC2-5A7C37140CA0}" type="datetimeFigureOut">
              <a:rPr lang="ru-RU" smtClean="0"/>
              <a:t>05.10.2025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2888" y="6357822"/>
            <a:ext cx="3858287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1912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42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split orient="vert"/>
  </p:transition>
  <p:txStyles>
    <p:titleStyle>
      <a:lvl1pPr algn="ctr" defTabSz="1087960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84" indent="-407984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3968" indent="-339988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9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93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91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189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587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98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3828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9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9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94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92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990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8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78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38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hyperlink" Target="https://www.youtube.com/watch?v=FlTnz6J_Tv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83519" y="929705"/>
            <a:ext cx="9217024" cy="2145268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accent6">
                    <a:lumMod val="75000"/>
                  </a:schemeClr>
                </a:solidFill>
              </a:rPr>
              <a:t>Сторінки з історії книгодрукування. </a:t>
            </a:r>
            <a:endParaRPr lang="uk-UA" sz="4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accent6">
                    <a:lumMod val="75000"/>
                  </a:schemeClr>
                </a:solidFill>
              </a:rPr>
              <a:t>О</a:t>
            </a:r>
            <a:r>
              <a:rPr lang="uk-UA" sz="4000" b="1" dirty="0">
                <a:solidFill>
                  <a:schemeClr val="accent6">
                    <a:lumMod val="75000"/>
                  </a:schemeClr>
                </a:solidFill>
              </a:rPr>
              <a:t>. Єфімов «Друкар книг, перед тим небачених» (скорочено) 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AutoShape 2" descr="ÐÐ°ÑÑÐ¸Ð½ÐºÐ¸ Ð¿Ð¾ Ð·Ð°Ð¿ÑÐ¾ÑÑ ÐºÐ»Ð¸Ð¿Ð°ÑÑ Ð´ÐµÑÐ¸ ÑÐ°Ð·Ð¾Ð¼ Ñ Ð´Ð¾Ð±ÑÑ Ð¿ÑÑÑ"/>
          <p:cNvSpPr>
            <a:spLocks noChangeAspect="1" noChangeArrowheads="1"/>
          </p:cNvSpPr>
          <p:nvPr/>
        </p:nvSpPr>
        <p:spPr bwMode="auto">
          <a:xfrm>
            <a:off x="155474" y="-144496"/>
            <a:ext cx="304602" cy="3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866621" y="3809648"/>
            <a:ext cx="3833922" cy="2145268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Літературне читання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3 клас</a:t>
            </a:r>
          </a:p>
          <a:p>
            <a:pPr algn="ctr"/>
            <a:r>
              <a:rPr lang="uk-UA" sz="2400" b="1" i="1" dirty="0" smtClean="0">
                <a:solidFill>
                  <a:schemeClr val="accent6">
                    <a:lumMod val="75000"/>
                  </a:schemeClr>
                </a:solidFill>
              </a:rPr>
              <a:t>Розділ 2.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Без слова немає мови, а без мови - книги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Урок 18</a:t>
            </a:r>
          </a:p>
        </p:txBody>
      </p:sp>
      <p:pic>
        <p:nvPicPr>
          <p:cNvPr id="1026" name="Picture 2" descr="D:\Картинки до тестів\!!! Учні\_free_2024-11-11-20-20-50_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519" y="3218612"/>
            <a:ext cx="2736304" cy="2736304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1708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3415" y="520894"/>
            <a:ext cx="10181532" cy="103669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Бесіда </a:t>
            </a:r>
            <a:r>
              <a:rPr lang="uk-UA" sz="3200" b="1" dirty="0">
                <a:solidFill>
                  <a:schemeClr val="bg1"/>
                </a:solidFill>
              </a:rPr>
              <a:t>за змістом тексту з елементами вибіркового читання.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3414" y="1629594"/>
            <a:ext cx="4102513" cy="48320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</a:rPr>
              <a:t>Прочитай текст мовчки. Що нового ти </a:t>
            </a:r>
            <a:r>
              <a:rPr lang="uk-UA" sz="2800" b="1" dirty="0" smtClean="0">
                <a:solidFill>
                  <a:schemeClr val="bg1"/>
                </a:solidFill>
              </a:rPr>
              <a:t>дізнався/дізналася</a:t>
            </a:r>
            <a:r>
              <a:rPr lang="uk-UA" sz="2800" b="1" dirty="0">
                <a:solidFill>
                  <a:schemeClr val="bg1"/>
                </a:solidFill>
              </a:rPr>
              <a:t>? </a:t>
            </a:r>
            <a:r>
              <a:rPr lang="uk-UA" sz="2800" b="1" dirty="0" smtClean="0">
                <a:solidFill>
                  <a:schemeClr val="bg1"/>
                </a:solidFill>
              </a:rPr>
              <a:t>Розкажи.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</a:rPr>
              <a:t>Знайди і прочитай, як відбувався процес друку книги.</a:t>
            </a:r>
            <a:endParaRPr lang="uk-UA" sz="2800" b="1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</a:rPr>
              <a:t>Підготуйся стисло розповісти про першодрукаря Івана Федорова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83657"/>
            <a:ext cx="1053414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33-34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3 клас\02 ЧИТАННЯ\1 Савченко уроки\2 Без слова немає мови\№018-О.Єфімов. Друкар книг, перед тим небачених\2025-10-04_192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397" y="1538983"/>
            <a:ext cx="6350044" cy="397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10397" y="5613348"/>
            <a:ext cx="635004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/>
              <a:t>Пам’ятник</a:t>
            </a:r>
            <a:r>
              <a:rPr lang="ru-RU" sz="2400" b="1" dirty="0"/>
              <a:t> </a:t>
            </a:r>
            <a:r>
              <a:rPr lang="ru-RU" sz="2400" b="1" dirty="0" err="1"/>
              <a:t>Іванові</a:t>
            </a:r>
            <a:r>
              <a:rPr lang="ru-RU" sz="2400" b="1" dirty="0"/>
              <a:t> Федорову у </a:t>
            </a:r>
            <a:r>
              <a:rPr lang="ru-RU" sz="2400" b="1" dirty="0" err="1"/>
              <a:t>Львові</a:t>
            </a:r>
            <a:r>
              <a:rPr lang="ru-RU" sz="2400" b="1" dirty="0"/>
              <a:t>;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книги</a:t>
            </a:r>
            <a:r>
              <a:rPr lang="ru-RU" sz="2400" b="1" dirty="0"/>
              <a:t>, </a:t>
            </a:r>
            <a:r>
              <a:rPr lang="ru-RU" sz="2400" b="1" dirty="0" err="1"/>
              <a:t>виготовлені</a:t>
            </a:r>
            <a:r>
              <a:rPr lang="ru-RU" sz="2400" b="1" dirty="0"/>
              <a:t> в </a:t>
            </a:r>
            <a:r>
              <a:rPr lang="ru-RU" sz="2400" b="1" dirty="0" err="1"/>
              <a:t>друкарні</a:t>
            </a:r>
            <a:r>
              <a:rPr lang="ru-RU" sz="2400" b="1" dirty="0"/>
              <a:t> </a:t>
            </a:r>
            <a:r>
              <a:rPr lang="ru-RU" sz="2400" b="1" dirty="0" err="1"/>
              <a:t>Івана</a:t>
            </a:r>
            <a:r>
              <a:rPr lang="ru-RU" sz="2400" b="1" dirty="0"/>
              <a:t> Федорова</a:t>
            </a:r>
          </a:p>
        </p:txBody>
      </p:sp>
    </p:spTree>
    <p:extLst>
      <p:ext uri="{BB962C8B-B14F-4D97-AF65-F5344CB8AC3E}">
        <p14:creationId xmlns:p14="http://schemas.microsoft.com/office/powerpoint/2010/main" val="396564451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3415" y="520894"/>
            <a:ext cx="10181532" cy="7486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/>
              <a:t>Складаємо</a:t>
            </a:r>
            <a:r>
              <a:rPr lang="ru-RU" sz="4000" b="1" dirty="0"/>
              <a:t> </a:t>
            </a:r>
            <a:r>
              <a:rPr lang="ru-RU" sz="4000" b="1" dirty="0" err="1"/>
              <a:t>сенквейн</a:t>
            </a:r>
            <a:r>
              <a:rPr lang="ru-RU" sz="4000" b="1" dirty="0"/>
              <a:t> </a:t>
            </a:r>
            <a:r>
              <a:rPr lang="ru-RU" sz="4000" b="1" dirty="0" smtClean="0"/>
              <a:t>«</a:t>
            </a:r>
            <a:r>
              <a:rPr lang="ru-RU" sz="4000" b="1" dirty="0" err="1" smtClean="0"/>
              <a:t>Іван</a:t>
            </a:r>
            <a:r>
              <a:rPr lang="ru-RU" sz="4000" b="1" dirty="0" smtClean="0"/>
              <a:t> Федоров»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83657"/>
            <a:ext cx="1053414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33-34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86592" y="5083042"/>
            <a:ext cx="362229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/>
              <a:t>Пам’ятник</a:t>
            </a:r>
            <a:r>
              <a:rPr lang="ru-RU" sz="2800" b="1" dirty="0"/>
              <a:t> </a:t>
            </a:r>
            <a:r>
              <a:rPr lang="ru-RU" sz="2800" b="1" dirty="0" err="1"/>
              <a:t>Іванові</a:t>
            </a:r>
            <a:r>
              <a:rPr lang="ru-RU" sz="2800" b="1" dirty="0"/>
              <a:t> Федорову у </a:t>
            </a:r>
            <a:r>
              <a:rPr lang="ru-RU" sz="2800" b="1" dirty="0" err="1"/>
              <a:t>Львові</a:t>
            </a:r>
            <a:r>
              <a:rPr lang="ru-RU" sz="2800" b="1" dirty="0"/>
              <a:t>; </a:t>
            </a:r>
            <a:endParaRPr lang="ru-RU" sz="2800" b="1" dirty="0" smtClean="0"/>
          </a:p>
        </p:txBody>
      </p:sp>
      <p:pic>
        <p:nvPicPr>
          <p:cNvPr id="5124" name="Picture 4" descr="Вул. Підвальна – пам'ятник Іванові Федоровичу | Інтерактивний Льві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8" r="18163"/>
          <a:stretch/>
        </p:blipFill>
        <p:spPr bwMode="auto">
          <a:xfrm>
            <a:off x="7230129" y="1322111"/>
            <a:ext cx="3979166" cy="499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63439" y="1328683"/>
            <a:ext cx="331236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err="1" smtClean="0"/>
              <a:t>Іван</a:t>
            </a:r>
            <a:r>
              <a:rPr lang="ru-RU" sz="3200" b="1" dirty="0" smtClean="0"/>
              <a:t> </a:t>
            </a:r>
            <a:r>
              <a:rPr lang="ru-RU" sz="3200" b="1" dirty="0"/>
              <a:t>Федоров </a:t>
            </a:r>
            <a:endParaRPr lang="ru-RU" sz="32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63439" y="1969699"/>
            <a:ext cx="425941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err="1" smtClean="0"/>
              <a:t>Відомий</a:t>
            </a:r>
            <a:r>
              <a:rPr lang="ru-RU" sz="3200" b="1" dirty="0" smtClean="0"/>
              <a:t> </a:t>
            </a:r>
            <a:r>
              <a:rPr lang="ru-RU" sz="3200" b="1" dirty="0" err="1"/>
              <a:t>видатний</a:t>
            </a:r>
            <a:r>
              <a:rPr lang="ru-RU" sz="3200" b="1" dirty="0"/>
              <a:t> </a:t>
            </a:r>
            <a:endParaRPr lang="ru-RU" sz="3200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763439" y="2637706"/>
            <a:ext cx="633670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err="1" smtClean="0"/>
              <a:t>Друкував</a:t>
            </a:r>
            <a:r>
              <a:rPr lang="ru-RU" sz="3200" b="1" dirty="0"/>
              <a:t>, </a:t>
            </a:r>
            <a:r>
              <a:rPr lang="ru-RU" sz="3200" b="1" dirty="0" err="1"/>
              <a:t>видавав</a:t>
            </a:r>
            <a:r>
              <a:rPr lang="ru-RU" sz="3200" b="1" dirty="0"/>
              <a:t>, </a:t>
            </a:r>
            <a:r>
              <a:rPr lang="ru-RU" sz="3200" b="1" dirty="0" err="1"/>
              <a:t>поширював</a:t>
            </a:r>
            <a:r>
              <a:rPr lang="ru-RU" sz="3200" b="1" dirty="0"/>
              <a:t> </a:t>
            </a:r>
            <a:endParaRPr lang="ru-RU" sz="3200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763439" y="3279926"/>
            <a:ext cx="705678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err="1" smtClean="0"/>
              <a:t>Друкар</a:t>
            </a:r>
            <a:r>
              <a:rPr lang="ru-RU" sz="3200" b="1" dirty="0" smtClean="0"/>
              <a:t> </a:t>
            </a:r>
            <a:r>
              <a:rPr lang="ru-RU" sz="3200" b="1" dirty="0"/>
              <a:t>книг, перед тим не </a:t>
            </a:r>
            <a:r>
              <a:rPr lang="ru-RU" sz="3200" b="1" dirty="0" err="1" smtClean="0"/>
              <a:t>бачених</a:t>
            </a:r>
            <a:endParaRPr lang="ru-RU" sz="3200" b="1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763439" y="3933850"/>
            <a:ext cx="331236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err="1" smtClean="0"/>
              <a:t>Першодрукар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943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1471" y="477466"/>
            <a:ext cx="9941518" cy="7275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Підсумки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63839" y="1305243"/>
            <a:ext cx="6840760" cy="13849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Яка </a:t>
            </a:r>
            <a:r>
              <a:rPr lang="ru-RU" sz="2800" b="1" dirty="0" err="1"/>
              <a:t>інформація</a:t>
            </a:r>
            <a:r>
              <a:rPr lang="ru-RU" sz="2800" b="1" dirty="0"/>
              <a:t> </a:t>
            </a:r>
            <a:r>
              <a:rPr lang="ru-RU" sz="2800" b="1" dirty="0" err="1"/>
              <a:t>виявилася</a:t>
            </a:r>
            <a:r>
              <a:rPr lang="ru-RU" sz="2800" b="1" dirty="0"/>
              <a:t> новою? </a:t>
            </a:r>
            <a:endParaRPr lang="ru-RU" sz="2800" b="1" dirty="0" smtClean="0"/>
          </a:p>
          <a:p>
            <a:r>
              <a:rPr lang="ru-RU" sz="2800" b="1" dirty="0" smtClean="0"/>
              <a:t>Що </a:t>
            </a:r>
            <a:r>
              <a:rPr lang="ru-RU" sz="2800" b="1" dirty="0" err="1"/>
              <a:t>зацікавило</a:t>
            </a:r>
            <a:r>
              <a:rPr lang="ru-RU" sz="2800" b="1" dirty="0" smtClean="0"/>
              <a:t>?</a:t>
            </a:r>
            <a:r>
              <a:rPr lang="ru-RU" sz="2800" b="1" dirty="0"/>
              <a:t> </a:t>
            </a:r>
            <a:endParaRPr lang="ru-RU" sz="2800" b="1" dirty="0" smtClean="0"/>
          </a:p>
          <a:p>
            <a:r>
              <a:rPr lang="ru-RU" sz="2800" b="1" dirty="0" smtClean="0"/>
              <a:t>Чи </a:t>
            </a:r>
            <a:r>
              <a:rPr lang="ru-RU" sz="2800" b="1" dirty="0" err="1"/>
              <a:t>змінилося</a:t>
            </a:r>
            <a:r>
              <a:rPr lang="ru-RU" sz="2800" b="1" dirty="0"/>
              <a:t> ваше ставлення до читання?</a:t>
            </a:r>
            <a:endParaRPr lang="uk-UA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2" descr="C:\Documents and Settings\zhenya\Рабочий стол\Картинки в 3 класс\01\Рис 01-9 девочка с книгой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r="7348"/>
          <a:stretch/>
        </p:blipFill>
        <p:spPr bwMode="auto">
          <a:xfrm>
            <a:off x="1152000" y="1305243"/>
            <a:ext cx="2844000" cy="401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68183" y="3573810"/>
            <a:ext cx="6232072" cy="26776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Підготувати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інформацію про книгу, яку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прочитали/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читаєте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</a:p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1) Автор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. Тема. Головні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персонажі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endParaRPr lang="ru-RU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2) Чому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ця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книга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подобається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? </a:t>
            </a:r>
            <a:endParaRPr lang="ru-RU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3) Як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ви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її обирали? </a:t>
            </a:r>
            <a:endParaRPr lang="ru-RU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4) Який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епізод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найбільш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вразив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? </a:t>
            </a:r>
            <a:endParaRPr lang="uk-UA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68183" y="2781722"/>
            <a:ext cx="6232072" cy="7200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Домашнє завдання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988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Картинки до тестів\Емоції Книга\images (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r="11854"/>
          <a:stretch/>
        </p:blipFill>
        <p:spPr bwMode="auto">
          <a:xfrm>
            <a:off x="871038" y="1644341"/>
            <a:ext cx="2268665" cy="2643017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Книга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632" y="1557586"/>
            <a:ext cx="2201055" cy="2736304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Книга\images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039" y="1557586"/>
            <a:ext cx="2070307" cy="2717034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Книга\1630677899_18-papik-pro-p-kniga-detskii-risunok-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16" y="1643180"/>
            <a:ext cx="2217654" cy="2672782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040186" y="513585"/>
            <a:ext cx="10012501" cy="82797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 </a:t>
            </a:r>
            <a:r>
              <a:rPr lang="uk-UA" sz="4000" b="1" dirty="0" smtClean="0">
                <a:solidFill>
                  <a:schemeClr val="bg1"/>
                </a:solidFill>
              </a:rPr>
              <a:t>Оціни свою роботу.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40185" y="4508901"/>
            <a:ext cx="1817107" cy="1191816"/>
          </a:xfrm>
          <a:prstGeom prst="round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Було просто</a:t>
            </a:r>
            <a:r>
              <a:rPr lang="uk-UA" sz="3200" b="1" dirty="0">
                <a:solidFill>
                  <a:schemeClr val="bg1"/>
                </a:solidFill>
              </a:rPr>
              <a:t>!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80526" y="4513805"/>
            <a:ext cx="2762145" cy="119181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Я впорався!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Я впоралась!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09769" y="4513805"/>
            <a:ext cx="1655347" cy="119181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Було важко!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12311" y="4508901"/>
            <a:ext cx="2880320" cy="119181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Отримав(ла) задоволення!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6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4684" y="491604"/>
            <a:ext cx="10171517" cy="7659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Очікування від уроку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:a16="http://schemas.microsoft.com/office/drawing/2014/main" xmlns="" id="{9A9DA5F3-FC9A-4C90-98EC-B2DAA10233BC}"/>
              </a:ext>
            </a:extLst>
          </p:cNvPr>
          <p:cNvSpPr/>
          <p:nvPr/>
        </p:nvSpPr>
        <p:spPr>
          <a:xfrm>
            <a:off x="3445541" y="1825677"/>
            <a:ext cx="2718497" cy="969654"/>
          </a:xfrm>
          <a:prstGeom prst="roundRect">
            <a:avLst/>
          </a:prstGeom>
          <a:solidFill>
            <a:srgbClr val="00B0F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Отримаю задоволення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0" name="Прямокутник: округлені кути 11">
            <a:extLst>
              <a:ext uri="{FF2B5EF4-FFF2-40B4-BE49-F238E27FC236}">
                <a16:creationId xmlns:a16="http://schemas.microsoft.com/office/drawing/2014/main" xmlns="" id="{9A9DA5F3-FC9A-4C90-98EC-B2DAA10233BC}"/>
              </a:ext>
            </a:extLst>
          </p:cNvPr>
          <p:cNvSpPr/>
          <p:nvPr/>
        </p:nvSpPr>
        <p:spPr>
          <a:xfrm>
            <a:off x="6451389" y="1811268"/>
            <a:ext cx="1945064" cy="98406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Відчую успіх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11">
            <a:extLst>
              <a:ext uri="{FF2B5EF4-FFF2-40B4-BE49-F238E27FC236}">
                <a16:creationId xmlns:a16="http://schemas.microsoft.com/office/drawing/2014/main" xmlns="" id="{9A9DA5F3-FC9A-4C90-98EC-B2DAA10233BC}"/>
              </a:ext>
            </a:extLst>
          </p:cNvPr>
          <p:cNvSpPr/>
          <p:nvPr/>
        </p:nvSpPr>
        <p:spPr>
          <a:xfrm>
            <a:off x="1148058" y="4829838"/>
            <a:ext cx="2195831" cy="976330"/>
          </a:xfrm>
          <a:prstGeom prst="roundRect">
            <a:avLst/>
          </a:prstGeom>
          <a:solidFill>
            <a:srgbClr val="92D05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Буде складно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2" name="Прямокутник: округлені кути 11">
            <a:extLst>
              <a:ext uri="{FF2B5EF4-FFF2-40B4-BE49-F238E27FC236}">
                <a16:creationId xmlns:a16="http://schemas.microsoft.com/office/drawing/2014/main" xmlns="" id="{9A9DA5F3-FC9A-4C90-98EC-B2DAA10233BC}"/>
              </a:ext>
            </a:extLst>
          </p:cNvPr>
          <p:cNvSpPr/>
          <p:nvPr/>
        </p:nvSpPr>
        <p:spPr>
          <a:xfrm>
            <a:off x="8540303" y="4694833"/>
            <a:ext cx="2555898" cy="114409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Впораюсь із завданням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D:\Картинки до тестів\Емоції Книга\images (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r="11854"/>
          <a:stretch/>
        </p:blipFill>
        <p:spPr bwMode="auto">
          <a:xfrm>
            <a:off x="922504" y="1424824"/>
            <a:ext cx="2421385" cy="2648838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Книга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358" y="1424824"/>
            <a:ext cx="2204843" cy="2741013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Книга\images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23" y="3209361"/>
            <a:ext cx="2048030" cy="2687798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Книга\1630677899_18-papik-pro-p-kniga-detskii-risunok-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751" y="3231249"/>
            <a:ext cx="2193791" cy="2644022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0438" y="477466"/>
            <a:ext cx="5418721" cy="6817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Поміркуй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0438" y="1989634"/>
            <a:ext cx="5419585" cy="31085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b="1" dirty="0" smtClean="0"/>
              <a:t>Книг </a:t>
            </a:r>
            <a:r>
              <a:rPr lang="ru-RU" sz="2800" b="1" dirty="0"/>
              <a:t>на світі дуже багато. Вони всі дуже різні та </a:t>
            </a:r>
            <a:r>
              <a:rPr lang="ru-RU" sz="2800" b="1" dirty="0" err="1"/>
              <a:t>надзвичайно</a:t>
            </a:r>
            <a:r>
              <a:rPr lang="ru-RU" sz="2800" b="1" dirty="0"/>
              <a:t> </a:t>
            </a:r>
            <a:r>
              <a:rPr lang="ru-RU" sz="2800" b="1" dirty="0" err="1"/>
              <a:t>цікаві</a:t>
            </a:r>
            <a:r>
              <a:rPr lang="ru-RU" sz="2800" b="1" dirty="0"/>
              <a:t>. І </a:t>
            </a:r>
            <a:r>
              <a:rPr lang="ru-RU" sz="2800" b="1" dirty="0" err="1"/>
              <a:t>кожна</a:t>
            </a:r>
            <a:r>
              <a:rPr lang="ru-RU" sz="2800" b="1" dirty="0"/>
              <a:t> людина, від </a:t>
            </a:r>
            <a:r>
              <a:rPr lang="ru-RU" sz="2800" b="1" dirty="0" err="1" smtClean="0"/>
              <a:t>найменшого</a:t>
            </a:r>
            <a:r>
              <a:rPr lang="ru-RU" sz="2800" b="1" dirty="0" smtClean="0"/>
              <a:t> </a:t>
            </a:r>
            <a:r>
              <a:rPr lang="ru-RU" sz="2800" b="1" dirty="0"/>
              <a:t>до </a:t>
            </a:r>
            <a:r>
              <a:rPr lang="ru-RU" sz="2800" b="1" dirty="0" err="1"/>
              <a:t>найстаршого</a:t>
            </a:r>
            <a:r>
              <a:rPr lang="ru-RU" sz="2800" b="1" dirty="0"/>
              <a:t>, </a:t>
            </a:r>
            <a:r>
              <a:rPr lang="ru-RU" sz="2800" b="1" dirty="0" err="1"/>
              <a:t>знайде</a:t>
            </a:r>
            <a:r>
              <a:rPr lang="ru-RU" sz="2800" b="1" dirty="0"/>
              <a:t> </a:t>
            </a:r>
            <a:r>
              <a:rPr lang="ru-RU" sz="2800" b="1" dirty="0" err="1"/>
              <a:t>серед</a:t>
            </a:r>
            <a:r>
              <a:rPr lang="ru-RU" sz="2800" b="1" dirty="0"/>
              <a:t> них друга. Як ми </a:t>
            </a:r>
            <a:r>
              <a:rPr lang="ru-RU" sz="2800" b="1" dirty="0" err="1"/>
              <a:t>обираємо</a:t>
            </a:r>
            <a:r>
              <a:rPr lang="ru-RU" sz="2800" b="1" dirty="0"/>
              <a:t> книгу? Чому ми </a:t>
            </a:r>
            <a:r>
              <a:rPr lang="ru-RU" sz="2800" b="1" dirty="0" err="1"/>
              <a:t>обираємо</a:t>
            </a:r>
            <a:r>
              <a:rPr lang="ru-RU" sz="2800" b="1" dirty="0"/>
              <a:t> саме </a:t>
            </a:r>
            <a:r>
              <a:rPr lang="ru-RU" sz="2800" b="1" dirty="0" err="1"/>
              <a:t>цю</a:t>
            </a:r>
            <a:r>
              <a:rPr lang="ru-RU" sz="2800" b="1" dirty="0"/>
              <a:t> книгу? 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4560" y="1269554"/>
            <a:ext cx="5424599" cy="5760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Чому книгу називають другом?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039" y="477466"/>
            <a:ext cx="5751288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0439" y="5446018"/>
            <a:ext cx="8284390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/>
              <a:t>Всеволод </a:t>
            </a:r>
            <a:r>
              <a:rPr lang="ru-RU" sz="2800" b="1" dirty="0" err="1"/>
              <a:t>Нестайко</a:t>
            </a:r>
            <a:r>
              <a:rPr lang="ru-RU" sz="2800" b="1" dirty="0"/>
              <a:t>, Сашко Дерманський, </a:t>
            </a:r>
            <a:r>
              <a:rPr lang="ru-RU" sz="2800" b="1" dirty="0" err="1"/>
              <a:t>Роальд</a:t>
            </a:r>
            <a:r>
              <a:rPr lang="ru-RU" sz="2800" b="1" dirty="0"/>
              <a:t> Дал, Джоан </a:t>
            </a:r>
            <a:r>
              <a:rPr lang="ru-RU" sz="2800" b="1" dirty="0" err="1"/>
              <a:t>Роулінг</a:t>
            </a:r>
            <a:r>
              <a:rPr lang="ru-RU" sz="2800" b="1" dirty="0"/>
              <a:t>, Тоска </a:t>
            </a:r>
            <a:r>
              <a:rPr lang="ru-RU" sz="2800" b="1" dirty="0" err="1"/>
              <a:t>Ментен</a:t>
            </a:r>
            <a:r>
              <a:rPr lang="ru-RU" sz="2800" b="1" dirty="0"/>
              <a:t>, </a:t>
            </a:r>
            <a:r>
              <a:rPr lang="ru-RU" sz="2800" b="1" dirty="0" err="1"/>
              <a:t>Джеймі</a:t>
            </a:r>
            <a:r>
              <a:rPr lang="ru-RU" sz="2800" b="1" dirty="0"/>
              <a:t> Томсон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7768830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351" y="1341562"/>
            <a:ext cx="2520280" cy="377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51472" y="477466"/>
            <a:ext cx="10009112" cy="6817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err="1"/>
              <a:t>Наведіть</a:t>
            </a:r>
            <a:r>
              <a:rPr lang="ru-RU" sz="3600" b="1" dirty="0"/>
              <a:t> 5 </a:t>
            </a:r>
            <a:r>
              <a:rPr lang="ru-RU" sz="3600" b="1" dirty="0" err="1"/>
              <a:t>фактів</a:t>
            </a:r>
            <a:r>
              <a:rPr lang="ru-RU" sz="3600" b="1" dirty="0"/>
              <a:t>: «Книга — </a:t>
            </a:r>
            <a:r>
              <a:rPr lang="ru-RU" sz="3600" b="1" dirty="0" err="1"/>
              <a:t>справжній</a:t>
            </a:r>
            <a:r>
              <a:rPr lang="ru-RU" sz="3600" b="1" dirty="0"/>
              <a:t> друг»!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38659" y="1269553"/>
            <a:ext cx="5832649" cy="584775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Книга </a:t>
            </a:r>
            <a:r>
              <a:rPr lang="ru-RU" sz="3200" b="1" dirty="0" err="1"/>
              <a:t>застерігає</a:t>
            </a:r>
            <a:r>
              <a:rPr lang="ru-RU" sz="3200" b="1" dirty="0"/>
              <a:t> від </a:t>
            </a:r>
            <a:r>
              <a:rPr lang="ru-RU" sz="3200" b="1" dirty="0" err="1"/>
              <a:t>помилок</a:t>
            </a:r>
            <a:r>
              <a:rPr lang="ru-RU" sz="3200" b="1" dirty="0"/>
              <a:t>. </a:t>
            </a:r>
            <a:r>
              <a:rPr lang="ru-RU" sz="3200" b="1" dirty="0" smtClean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55726" y="1914456"/>
            <a:ext cx="5472609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Книга допомагає нам стати </a:t>
            </a:r>
            <a:r>
              <a:rPr lang="ru-RU" sz="3200" b="1" dirty="0" err="1" smtClean="0"/>
              <a:t>цікавим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співрозмовником</a:t>
            </a:r>
            <a:r>
              <a:rPr lang="ru-RU" sz="3200" b="1" dirty="0" smtClean="0"/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5728" y="4152776"/>
            <a:ext cx="5472608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Книга </a:t>
            </a:r>
            <a:r>
              <a:rPr lang="ru-RU" sz="3200" b="1" dirty="0"/>
              <a:t>розповідає, допомагає </a:t>
            </a:r>
            <a:r>
              <a:rPr lang="ru-RU" sz="3200" b="1" dirty="0" err="1"/>
              <a:t>пізнавати</a:t>
            </a:r>
            <a:r>
              <a:rPr lang="ru-RU" sz="3200" b="1" dirty="0"/>
              <a:t> світ, дає знання. </a:t>
            </a:r>
            <a:endParaRPr lang="ru-RU" sz="32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266948" y="3057631"/>
            <a:ext cx="5561388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Книга </a:t>
            </a:r>
            <a:r>
              <a:rPr lang="ru-RU" sz="3200" b="1" dirty="0"/>
              <a:t>об’єднує </a:t>
            </a:r>
            <a:r>
              <a:rPr lang="ru-RU" sz="3200" b="1" dirty="0" err="1"/>
              <a:t>навколо</a:t>
            </a:r>
            <a:r>
              <a:rPr lang="ru-RU" sz="3200" b="1" dirty="0"/>
              <a:t> людей, </a:t>
            </a:r>
            <a:r>
              <a:rPr lang="ru-RU" sz="3200" b="1" dirty="0" err="1"/>
              <a:t>позбавляє</a:t>
            </a:r>
            <a:r>
              <a:rPr lang="ru-RU" sz="3200" b="1" dirty="0"/>
              <a:t> </a:t>
            </a:r>
            <a:r>
              <a:rPr lang="ru-RU" sz="3200" b="1" dirty="0" err="1"/>
              <a:t>самотності</a:t>
            </a:r>
            <a:r>
              <a:rPr lang="ru-RU" sz="3200" b="1" dirty="0"/>
              <a:t>. </a:t>
            </a:r>
            <a:endParaRPr lang="ru-RU" sz="3200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4294856" y="5267648"/>
            <a:ext cx="6752903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Книга </a:t>
            </a:r>
            <a:r>
              <a:rPr lang="ru-RU" sz="3200" b="1" dirty="0" err="1"/>
              <a:t>навчає</a:t>
            </a:r>
            <a:r>
              <a:rPr lang="ru-RU" sz="3200" b="1" dirty="0"/>
              <a:t> бути </a:t>
            </a:r>
            <a:r>
              <a:rPr lang="ru-RU" sz="3200" b="1" dirty="0" err="1"/>
              <a:t>порядними</a:t>
            </a:r>
            <a:r>
              <a:rPr lang="ru-RU" sz="3200" b="1" dirty="0"/>
              <a:t>, </a:t>
            </a:r>
            <a:r>
              <a:rPr lang="ru-RU" sz="3200" b="1" dirty="0" err="1"/>
              <a:t>щирими</a:t>
            </a:r>
            <a:r>
              <a:rPr lang="ru-RU" sz="3200" b="1" dirty="0"/>
              <a:t>, </a:t>
            </a:r>
            <a:r>
              <a:rPr lang="ru-RU" sz="3200" b="1" dirty="0" err="1"/>
              <a:t>добрими</a:t>
            </a:r>
            <a:r>
              <a:rPr lang="ru-RU" sz="3200" b="1" dirty="0"/>
              <a:t>, правильно </a:t>
            </a:r>
            <a:r>
              <a:rPr lang="ru-RU" sz="3200" b="1" dirty="0" err="1"/>
              <a:t>жити</a:t>
            </a:r>
            <a:r>
              <a:rPr lang="ru-RU" sz="3200" b="1" dirty="0"/>
              <a:t>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4103" name="Picture 7" descr="Дитячі книги ✔️ Книги для дітей українською | Knizh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99" y="1937249"/>
            <a:ext cx="2830938" cy="459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7531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979463" y="583041"/>
            <a:ext cx="10104812" cy="8117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474" y="-144496"/>
            <a:ext cx="304602" cy="30487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47" y="1484759"/>
            <a:ext cx="3666808" cy="367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4885" y="1400431"/>
            <a:ext cx="6639276" cy="44012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chemeClr val="bg1"/>
                </a:solidFill>
              </a:rPr>
              <a:t>Як ми </a:t>
            </a:r>
            <a:r>
              <a:rPr lang="ru-RU" sz="2800" b="1" dirty="0" err="1">
                <a:solidFill>
                  <a:schemeClr val="bg1"/>
                </a:solidFill>
              </a:rPr>
              <a:t>бачимо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>
                <a:solidFill>
                  <a:schemeClr val="bg1"/>
                </a:solidFill>
              </a:rPr>
              <a:t>наші</a:t>
            </a:r>
            <a:r>
              <a:rPr lang="ru-RU" sz="2800" b="1" dirty="0">
                <a:solidFill>
                  <a:schemeClr val="bg1"/>
                </a:solidFill>
              </a:rPr>
              <a:t> предки </a:t>
            </a:r>
            <a:r>
              <a:rPr lang="ru-RU" sz="2800" b="1" dirty="0" err="1">
                <a:solidFill>
                  <a:schemeClr val="bg1"/>
                </a:solidFill>
              </a:rPr>
              <a:t>розуміли</a:t>
            </a:r>
            <a:r>
              <a:rPr lang="ru-RU" sz="2800" b="1" dirty="0">
                <a:solidFill>
                  <a:schemeClr val="bg1"/>
                </a:solidFill>
              </a:rPr>
              <a:t> свою </a:t>
            </a:r>
            <a:r>
              <a:rPr lang="ru-RU" sz="2800" b="1" dirty="0" err="1">
                <a:solidFill>
                  <a:schemeClr val="bg1"/>
                </a:solidFill>
              </a:rPr>
              <a:t>місію</a:t>
            </a:r>
            <a:r>
              <a:rPr lang="ru-RU" sz="2800" b="1" dirty="0">
                <a:solidFill>
                  <a:schemeClr val="bg1"/>
                </a:solidFill>
              </a:rPr>
              <a:t>, коли </a:t>
            </a:r>
            <a:r>
              <a:rPr lang="ru-RU" sz="2800" b="1" dirty="0" err="1">
                <a:solidFill>
                  <a:schemeClr val="bg1"/>
                </a:solidFill>
              </a:rPr>
              <a:t>таку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значну</a:t>
            </a:r>
            <a:r>
              <a:rPr lang="ru-RU" sz="2800" b="1" dirty="0">
                <a:solidFill>
                  <a:schemeClr val="bg1"/>
                </a:solidFill>
              </a:rPr>
              <a:t> увагу </a:t>
            </a:r>
            <a:r>
              <a:rPr lang="ru-RU" sz="2800" b="1" dirty="0" err="1">
                <a:solidFill>
                  <a:schemeClr val="bg1"/>
                </a:solidFill>
              </a:rPr>
              <a:t>приділяли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книзі</a:t>
            </a:r>
            <a:r>
              <a:rPr lang="ru-RU" sz="2800" b="1" dirty="0">
                <a:solidFill>
                  <a:schemeClr val="bg1"/>
                </a:solidFill>
              </a:rPr>
              <a:t> та її </a:t>
            </a:r>
            <a:r>
              <a:rPr lang="ru-RU" sz="2800" b="1" dirty="0" err="1">
                <a:solidFill>
                  <a:schemeClr val="bg1"/>
                </a:solidFill>
              </a:rPr>
              <a:t>вдосконаленню</a:t>
            </a:r>
            <a:r>
              <a:rPr lang="ru-RU" sz="2800" b="1" dirty="0">
                <a:solidFill>
                  <a:schemeClr val="bg1"/>
                </a:solidFill>
              </a:rPr>
              <a:t>. Сьогодні ми </a:t>
            </a:r>
            <a:r>
              <a:rPr lang="ru-RU" sz="2800" b="1" dirty="0" err="1">
                <a:solidFill>
                  <a:schemeClr val="bg1"/>
                </a:solidFill>
              </a:rPr>
              <a:t>маємо</a:t>
            </a:r>
            <a:r>
              <a:rPr lang="ru-RU" sz="2800" b="1" dirty="0">
                <a:solidFill>
                  <a:schemeClr val="bg1"/>
                </a:solidFill>
              </a:rPr>
              <a:t> великий вибір </a:t>
            </a:r>
            <a:r>
              <a:rPr lang="ru-RU" sz="2800" b="1" dirty="0" err="1">
                <a:solidFill>
                  <a:schemeClr val="bg1"/>
                </a:solidFill>
              </a:rPr>
              <a:t>друкованих</a:t>
            </a:r>
            <a:r>
              <a:rPr lang="ru-RU" sz="2800" b="1" dirty="0">
                <a:solidFill>
                  <a:schemeClr val="bg1"/>
                </a:solidFill>
              </a:rPr>
              <a:t> книг для читання. І це стало </a:t>
            </a:r>
            <a:r>
              <a:rPr lang="ru-RU" sz="2800" b="1" dirty="0" err="1">
                <a:solidFill>
                  <a:schemeClr val="bg1"/>
                </a:solidFill>
              </a:rPr>
              <a:t>можливим</a:t>
            </a:r>
            <a:r>
              <a:rPr lang="ru-RU" sz="2800" b="1" dirty="0">
                <a:solidFill>
                  <a:schemeClr val="bg1"/>
                </a:solidFill>
              </a:rPr>
              <a:t> завдяки </a:t>
            </a:r>
            <a:r>
              <a:rPr lang="ru-RU" sz="2800" b="1" dirty="0" err="1">
                <a:solidFill>
                  <a:schemeClr val="bg1"/>
                </a:solidFill>
              </a:rPr>
              <a:t>книгодрукарству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uk-UA" sz="2800" b="1" dirty="0" smtClean="0">
                <a:solidFill>
                  <a:schemeClr val="bg1"/>
                </a:solidFill>
              </a:rPr>
              <a:t>На </a:t>
            </a:r>
            <a:r>
              <a:rPr lang="uk-UA" sz="2800" b="1" dirty="0">
                <a:solidFill>
                  <a:schemeClr val="bg1"/>
                </a:solidFill>
              </a:rPr>
              <a:t>уроці ми з вами познайомимося з історією книгодрукування, з </a:t>
            </a:r>
            <a:r>
              <a:rPr lang="uk-UA" sz="2800" b="1" dirty="0">
                <a:solidFill>
                  <a:srgbClr val="FFFF00"/>
                </a:solidFill>
              </a:rPr>
              <a:t>Іваном Федоровим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rgbClr val="FFFF00"/>
                </a:solidFill>
              </a:rPr>
              <a:t>–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rgbClr val="FFFF00"/>
                </a:solidFill>
              </a:rPr>
              <a:t>першим друкарем на слов'янській мові.  </a:t>
            </a:r>
          </a:p>
        </p:txBody>
      </p:sp>
    </p:spTree>
    <p:extLst>
      <p:ext uri="{BB962C8B-B14F-4D97-AF65-F5344CB8AC3E}">
        <p14:creationId xmlns:p14="http://schemas.microsoft.com/office/powerpoint/2010/main" val="32388373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5218641" y="1197548"/>
            <a:ext cx="2991381" cy="231857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uk-UA" sz="3600" b="1" dirty="0" smtClean="0">
                <a:solidFill>
                  <a:schemeClr val="bg1"/>
                </a:solidFill>
              </a:rPr>
              <a:t>друк</a:t>
            </a:r>
            <a:r>
              <a:rPr lang="uk-UA" sz="3600" b="1" dirty="0" smtClean="0">
                <a:solidFill>
                  <a:srgbClr val="FFFF00"/>
                </a:solidFill>
              </a:rPr>
              <a:t>а</a:t>
            </a:r>
            <a:r>
              <a:rPr lang="uk-UA" sz="3600" b="1" dirty="0" smtClean="0">
                <a:solidFill>
                  <a:schemeClr val="bg1"/>
                </a:solidFill>
              </a:rPr>
              <a:t>р</a:t>
            </a:r>
          </a:p>
          <a:p>
            <a:pPr algn="ctr" eaLnBrk="0" hangingPunct="0">
              <a:defRPr/>
            </a:pPr>
            <a:r>
              <a:rPr lang="uk-UA" sz="3600" b="1" dirty="0" smtClean="0">
                <a:solidFill>
                  <a:schemeClr val="bg1"/>
                </a:solidFill>
              </a:rPr>
              <a:t>не б</a:t>
            </a:r>
            <a:r>
              <a:rPr lang="uk-UA" sz="3600" b="1" dirty="0" smtClean="0">
                <a:solidFill>
                  <a:srgbClr val="FFFF00"/>
                </a:solidFill>
              </a:rPr>
              <a:t>а</a:t>
            </a:r>
            <a:r>
              <a:rPr lang="uk-UA" sz="3600" b="1" dirty="0" smtClean="0">
                <a:solidFill>
                  <a:schemeClr val="bg1"/>
                </a:solidFill>
              </a:rPr>
              <a:t>чених</a:t>
            </a:r>
          </a:p>
          <a:p>
            <a:pPr algn="ctr" eaLnBrk="0" hangingPunct="0">
              <a:defRPr/>
            </a:pPr>
            <a:r>
              <a:rPr lang="uk-UA" sz="3600" b="1" dirty="0" smtClean="0">
                <a:solidFill>
                  <a:schemeClr val="bg1"/>
                </a:solidFill>
              </a:rPr>
              <a:t>верст</a:t>
            </a:r>
            <a:r>
              <a:rPr lang="uk-UA" sz="3600" b="1" dirty="0" smtClean="0">
                <a:solidFill>
                  <a:srgbClr val="FFFF00"/>
                </a:solidFill>
              </a:rPr>
              <a:t>а</a:t>
            </a:r>
            <a:r>
              <a:rPr lang="uk-UA" sz="3600" b="1" dirty="0" smtClean="0">
                <a:solidFill>
                  <a:schemeClr val="bg1"/>
                </a:solidFill>
              </a:rPr>
              <a:t>в</a:t>
            </a:r>
            <a:endParaRPr lang="uk-UA" sz="3600" b="1" dirty="0">
              <a:solidFill>
                <a:schemeClr val="bg1"/>
              </a:solidFill>
            </a:endParaRPr>
          </a:p>
          <a:p>
            <a:pPr algn="ctr" eaLnBrk="0" hangingPunct="0">
              <a:defRPr/>
            </a:pPr>
            <a:r>
              <a:rPr lang="uk-UA" sz="3600" b="1" dirty="0" smtClean="0">
                <a:solidFill>
                  <a:schemeClr val="bg1"/>
                </a:solidFill>
              </a:rPr>
              <a:t>змаст</a:t>
            </a:r>
            <a:r>
              <a:rPr lang="uk-UA" sz="3600" b="1" dirty="0" smtClean="0">
                <a:solidFill>
                  <a:srgbClr val="FFFF00"/>
                </a:solidFill>
              </a:rPr>
              <a:t>и</a:t>
            </a:r>
            <a:r>
              <a:rPr lang="uk-UA" sz="3600" b="1" dirty="0" smtClean="0">
                <a:solidFill>
                  <a:schemeClr val="bg1"/>
                </a:solidFill>
              </a:rPr>
              <a:t>вши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8263720" y="1197548"/>
            <a:ext cx="3228911" cy="231857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першодрукар</a:t>
            </a:r>
            <a:r>
              <a:rPr lang="uk-UA" sz="3600" b="1" dirty="0">
                <a:solidFill>
                  <a:srgbClr val="FFFF00"/>
                </a:solidFill>
              </a:rPr>
              <a:t>я</a:t>
            </a:r>
          </a:p>
          <a:p>
            <a:pPr algn="ctr" eaLnBrk="0" hangingPunct="0">
              <a:defRPr/>
            </a:pPr>
            <a:r>
              <a:rPr lang="uk-UA" sz="3600" b="1" dirty="0" err="1">
                <a:solidFill>
                  <a:schemeClr val="bg1"/>
                </a:solidFill>
              </a:rPr>
              <a:t>вик</a:t>
            </a:r>
            <a:r>
              <a:rPr lang="uk-UA" sz="3600" b="1" dirty="0" err="1">
                <a:solidFill>
                  <a:srgbClr val="FFFF00"/>
                </a:solidFill>
              </a:rPr>
              <a:t>а</a:t>
            </a:r>
            <a:r>
              <a:rPr lang="uk-UA" sz="3600" b="1" dirty="0" err="1">
                <a:solidFill>
                  <a:schemeClr val="bg1"/>
                </a:solidFill>
              </a:rPr>
              <a:t>рбувано</a:t>
            </a:r>
            <a:endParaRPr lang="uk-UA" sz="3600" b="1" dirty="0">
              <a:solidFill>
                <a:schemeClr val="bg1"/>
              </a:solidFill>
            </a:endParaRP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Мстисл</a:t>
            </a:r>
            <a:r>
              <a:rPr lang="uk-UA" sz="3600" b="1" dirty="0">
                <a:solidFill>
                  <a:srgbClr val="FFFF00"/>
                </a:solidFill>
              </a:rPr>
              <a:t>а</a:t>
            </a:r>
            <a:r>
              <a:rPr lang="uk-UA" sz="3600" b="1" dirty="0">
                <a:solidFill>
                  <a:schemeClr val="bg1"/>
                </a:solidFill>
              </a:rPr>
              <a:t>вець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032351" y="494644"/>
            <a:ext cx="10100239" cy="6195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слова</a:t>
            </a:r>
            <a:r>
              <a:rPr lang="uk-UA" sz="4000" b="1" dirty="0">
                <a:solidFill>
                  <a:schemeClr val="bg1"/>
                </a:solidFill>
              </a:rPr>
              <a:t>. </a:t>
            </a:r>
            <a:r>
              <a:rPr lang="uk-UA" sz="4000" b="1" dirty="0" smtClean="0">
                <a:solidFill>
                  <a:schemeClr val="bg1"/>
                </a:solidFill>
              </a:rPr>
              <a:t>Правильно став </a:t>
            </a:r>
            <a:r>
              <a:rPr lang="uk-UA" sz="4000" b="1" dirty="0">
                <a:solidFill>
                  <a:schemeClr val="bg1"/>
                </a:solidFill>
              </a:rPr>
              <a:t>наголос</a:t>
            </a:r>
          </a:p>
        </p:txBody>
      </p:sp>
      <p:pic>
        <p:nvPicPr>
          <p:cNvPr id="8" name="Picture 3" descr="C:\Documents and Settings\zhenya\Рабочий стол\Картинки в 3 класс\04\девочка думает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0" t="8695" r="8925" b="-392"/>
          <a:stretch/>
        </p:blipFill>
        <p:spPr bwMode="auto">
          <a:xfrm>
            <a:off x="1033832" y="1197548"/>
            <a:ext cx="2808312" cy="34920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18641" y="3645818"/>
            <a:ext cx="6267745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800" b="1" dirty="0">
                <a:solidFill>
                  <a:srgbClr val="FFFF00"/>
                </a:solidFill>
              </a:rPr>
              <a:t>«Апостол»</a:t>
            </a:r>
            <a:r>
              <a:rPr lang="uk-UA" sz="2800" b="1" i="1" dirty="0">
                <a:solidFill>
                  <a:srgbClr val="FFFF00"/>
                </a:solidFill>
              </a:rPr>
              <a:t> </a:t>
            </a:r>
            <a:r>
              <a:rPr lang="uk-UA" sz="2800" b="1" i="1" dirty="0">
                <a:solidFill>
                  <a:schemeClr val="bg1"/>
                </a:solidFill>
              </a:rPr>
              <a:t>– </a:t>
            </a:r>
            <a:r>
              <a:rPr lang="uk-UA" sz="2800" b="1" dirty="0">
                <a:solidFill>
                  <a:schemeClr val="bg1"/>
                </a:solidFill>
              </a:rPr>
              <a:t>церковна книга, що містить розповіді про діяння апостолів та їхні «Послання»;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just"/>
            <a:r>
              <a:rPr lang="uk-UA" sz="2800" b="1" dirty="0" smtClean="0">
                <a:solidFill>
                  <a:schemeClr val="bg1"/>
                </a:solidFill>
              </a:rPr>
              <a:t>апостоли </a:t>
            </a:r>
            <a:r>
              <a:rPr lang="uk-UA" sz="2800" b="1" dirty="0">
                <a:solidFill>
                  <a:schemeClr val="bg1"/>
                </a:solidFill>
              </a:rPr>
              <a:t>— учні Ісуса Христа, які поширювали його вчення.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78087" y="1845629"/>
            <a:ext cx="703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>
              <a:solidFill>
                <a:srgbClr val="000000"/>
              </a:solidFill>
            </a:endParaRPr>
          </a:p>
        </p:txBody>
      </p:sp>
      <p:pic>
        <p:nvPicPr>
          <p:cNvPr id="14" name="Picture 2" descr="Апостол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95" y="1305946"/>
            <a:ext cx="4647240" cy="34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85382" y="4938480"/>
            <a:ext cx="332909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Книга «Апостол».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1574 рік.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5458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98842" y="494644"/>
            <a:ext cx="10405757" cy="8469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Перегляд відео про історію виникнення книги в Україні.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22958" y="6340625"/>
            <a:ext cx="9255007" cy="61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/>
              <a:t>Взято з </a:t>
            </a:r>
            <a:r>
              <a:rPr lang="uk-UA" sz="1400" b="1" dirty="0" err="1" smtClean="0"/>
              <a:t>Ютубу</a:t>
            </a:r>
            <a:r>
              <a:rPr lang="uk-UA" sz="1400" b="1" dirty="0" smtClean="0"/>
              <a:t>. Оригінальне посилання:  </a:t>
            </a:r>
            <a:r>
              <a:rPr lang="en-US" sz="1400" b="1" dirty="0">
                <a:hlinkClick r:id="rId4"/>
              </a:rPr>
              <a:t>https://</a:t>
            </a:r>
            <a:r>
              <a:rPr lang="en-US" sz="1400" b="1" dirty="0" smtClean="0">
                <a:hlinkClick r:id="rId4"/>
              </a:rPr>
              <a:t>www.youtube.com/watch?v=FlTnz6J_Tv0</a:t>
            </a:r>
            <a:endParaRPr lang="uk-UA" sz="1400" b="1" dirty="0" smtClean="0"/>
          </a:p>
          <a:p>
            <a:pPr algn="ctr"/>
            <a:endParaRPr lang="ru-RU" sz="2000" b="1" dirty="0"/>
          </a:p>
        </p:txBody>
      </p:sp>
      <p:pic>
        <p:nvPicPr>
          <p:cNvPr id="6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3278" y="1348699"/>
            <a:ext cx="6618871" cy="5299774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833536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91431" y="333450"/>
            <a:ext cx="10677892" cy="11047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Олександр Єфімов «Друкар книг, перед тим не бачених» (скорочено)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3719" y="1485578"/>
            <a:ext cx="8189598" cy="50167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     Майже 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500 років тому чудові майстри </a:t>
            </a:r>
            <a:r>
              <a:rPr lang="uk-UA" sz="3200" b="1" dirty="0">
                <a:solidFill>
                  <a:srgbClr val="295FFF"/>
                </a:solidFill>
              </a:rPr>
              <a:t>Іван </a:t>
            </a:r>
            <a:r>
              <a:rPr lang="uk-UA" sz="3200" b="1" dirty="0" smtClean="0">
                <a:solidFill>
                  <a:srgbClr val="295FFF"/>
                </a:solidFill>
              </a:rPr>
              <a:t>Федоров 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і</a:t>
            </a:r>
            <a:r>
              <a:rPr lang="uk-UA" sz="3200" b="1" dirty="0"/>
              <a:t> </a:t>
            </a:r>
            <a:r>
              <a:rPr lang="uk-UA" sz="3200" b="1" dirty="0">
                <a:solidFill>
                  <a:srgbClr val="295FFF"/>
                </a:solidFill>
              </a:rPr>
              <a:t>Петро</a:t>
            </a:r>
            <a:r>
              <a:rPr lang="uk-UA" sz="3200" b="1" dirty="0"/>
              <a:t> </a:t>
            </a:r>
            <a:r>
              <a:rPr lang="uk-UA" sz="3200" b="1" dirty="0" smtClean="0">
                <a:solidFill>
                  <a:srgbClr val="295FFF"/>
                </a:solidFill>
              </a:rPr>
              <a:t>Мстиславець</a:t>
            </a:r>
            <a:r>
              <a:rPr lang="uk-UA" sz="3200" b="1" dirty="0" smtClean="0"/>
              <a:t> 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почали складання друкованої книги —</a:t>
            </a:r>
            <a:r>
              <a:rPr lang="uk-UA" sz="3200" b="1" dirty="0"/>
              <a:t> </a:t>
            </a:r>
            <a:r>
              <a:rPr lang="uk-UA" sz="3200" b="1" dirty="0">
                <a:solidFill>
                  <a:srgbClr val="295FFF"/>
                </a:solidFill>
              </a:rPr>
              <a:t>«</a:t>
            </a:r>
            <a:r>
              <a:rPr lang="uk-UA" sz="3200" b="1" dirty="0" smtClean="0">
                <a:solidFill>
                  <a:srgbClr val="295FFF"/>
                </a:solidFill>
              </a:rPr>
              <a:t>Апостол</a:t>
            </a:r>
            <a:r>
              <a:rPr lang="uk-UA" sz="3200" b="1" dirty="0">
                <a:solidFill>
                  <a:srgbClr val="295FFF"/>
                </a:solidFill>
              </a:rPr>
              <a:t>»*</a:t>
            </a:r>
            <a:r>
              <a:rPr lang="uk-UA" sz="3200" b="1" dirty="0"/>
              <a:t>. 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Тепер уже не писець виводив од руки, а майстер-друкар складав літеру до літери, рядок до рядка. Потім металеві рядки складав — верст</a:t>
            </a:r>
            <a:r>
              <a:rPr lang="uk-UA" sz="3200" b="1" dirty="0">
                <a:solidFill>
                  <a:srgbClr val="0070C0"/>
                </a:solidFill>
              </a:rPr>
              <a:t>а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в — у сторінку і вставляв до спеціальної рамки. Помічник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 Федорова 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Мстиславець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ніс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 рамку з рядками 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майбутньої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 книги до 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друкарського верстата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endParaRPr lang="uk-UA" sz="32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Памятник Ивану Федорову | Экскурсии по Львову. Что посмотреть во Львове?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7471" y="1485578"/>
            <a:ext cx="2448272" cy="357285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83657"/>
            <a:ext cx="1053414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4426" y="5058428"/>
            <a:ext cx="273436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Пам'ятник Івану Федорову у Львові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7453537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84184" y="1438187"/>
            <a:ext cx="8892126" cy="50167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Змасти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вши </a:t>
            </a:r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чорною фарбою шрифт тексту, він клав на нього аркуш чистого паперу й міцно притискав 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його пресом. Сторінку віддруковано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!</a:t>
            </a:r>
          </a:p>
          <a:p>
            <a:pPr algn="just"/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     За своє життя Іван Федоров видрукував лише кілька книжок (серед яких є і перший слов’янський «Буквар»), але його роботу й досі з вдячністю згадують нащадки.</a:t>
            </a:r>
          </a:p>
          <a:p>
            <a:pPr algn="just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     Недарма 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на могилі першодрукаря у Львові було </a:t>
            </a:r>
            <a:r>
              <a:rPr lang="uk-UA" sz="3200" b="1" dirty="0" err="1">
                <a:solidFill>
                  <a:schemeClr val="accent6">
                    <a:lumMod val="75000"/>
                  </a:schemeClr>
                </a:solidFill>
              </a:rPr>
              <a:t>викарбувано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 напис: </a:t>
            </a:r>
            <a:r>
              <a:rPr lang="uk-UA" sz="3200" b="1" dirty="0">
                <a:solidFill>
                  <a:srgbClr val="0070C0"/>
                </a:solidFill>
              </a:rPr>
              <a:t>«Друкар книг, перед тим не бачених</a:t>
            </a:r>
            <a:r>
              <a:rPr lang="ru-RU" sz="3200" b="1" dirty="0" smtClean="0">
                <a:solidFill>
                  <a:srgbClr val="0070C0"/>
                </a:solidFill>
              </a:rPr>
              <a:t>».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83657"/>
            <a:ext cx="1053414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33-34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1431" y="333450"/>
            <a:ext cx="10677892" cy="11047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Олександр Єфімов «Друкар книг, перед тим не бачених» (скорочено)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0" name="Picture 4" descr="Иван Фёдоров и его типография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1676" y="1533846"/>
            <a:ext cx="2324852" cy="319420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7913" y="4869953"/>
            <a:ext cx="209237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Іван Федоров </a:t>
            </a:r>
          </a:p>
          <a:p>
            <a:pPr algn="ctr"/>
            <a:r>
              <a:rPr lang="uk-UA" sz="2400" b="1" dirty="0" smtClean="0"/>
              <a:t>за роботою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71533038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1340</TotalTime>
  <Words>646</Words>
  <Application>Microsoft Office PowerPoint</Application>
  <PresentationFormat>Произвольный</PresentationFormat>
  <Paragraphs>88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Esmiralda Ivanova</dc:creator>
  <cp:lastModifiedBy>Esmiralda Ivanova</cp:lastModifiedBy>
  <cp:revision>104</cp:revision>
  <dcterms:created xsi:type="dcterms:W3CDTF">2025-08-27T14:01:18Z</dcterms:created>
  <dcterms:modified xsi:type="dcterms:W3CDTF">2025-10-05T18:25:39Z</dcterms:modified>
</cp:coreProperties>
</file>