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397" r:id="rId3"/>
    <p:sldId id="398" r:id="rId4"/>
    <p:sldId id="379" r:id="rId5"/>
    <p:sldId id="348" r:id="rId6"/>
    <p:sldId id="425" r:id="rId7"/>
    <p:sldId id="427" r:id="rId8"/>
    <p:sldId id="428" r:id="rId9"/>
    <p:sldId id="429" r:id="rId10"/>
    <p:sldId id="434" r:id="rId11"/>
    <p:sldId id="430" r:id="rId12"/>
    <p:sldId id="426" r:id="rId13"/>
    <p:sldId id="431" r:id="rId14"/>
    <p:sldId id="339" r:id="rId15"/>
    <p:sldId id="320" r:id="rId16"/>
    <p:sldId id="424" r:id="rId17"/>
    <p:sldId id="435" r:id="rId18"/>
    <p:sldId id="302" r:id="rId19"/>
    <p:sldId id="405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 Сонце впливає на живу природу?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095" y="3937375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18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1613" y="3120060"/>
            <a:ext cx="2566202" cy="25539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Рослини тундри: ТОП-23 види – фото, назви, оп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3993403"/>
            <a:ext cx="3144008" cy="20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3414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Пристосування живих організмів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3414" y="1151425"/>
            <a:ext cx="597472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Живі </a:t>
            </a:r>
            <a:r>
              <a:rPr lang="ru-RU" sz="2800" b="1" dirty="0" err="1"/>
              <a:t>організми</a:t>
            </a:r>
            <a:r>
              <a:rPr lang="ru-RU" sz="2800" b="1" dirty="0"/>
              <a:t> — рослини, </a:t>
            </a:r>
            <a:r>
              <a:rPr lang="ru-RU" sz="2800" b="1" dirty="0" err="1"/>
              <a:t>тварини</a:t>
            </a:r>
            <a:r>
              <a:rPr lang="ru-RU" sz="2800" b="1" dirty="0"/>
              <a:t> та люди — </a:t>
            </a:r>
            <a:r>
              <a:rPr lang="ru-RU" sz="2800" b="1" dirty="0" err="1"/>
              <a:t>пристосувалися</a:t>
            </a:r>
            <a:r>
              <a:rPr lang="ru-RU" sz="2800" b="1" dirty="0"/>
              <a:t> до життя в різних </a:t>
            </a:r>
            <a:r>
              <a:rPr lang="ru-RU" sz="2800" b="1" dirty="0" err="1"/>
              <a:t>природних</a:t>
            </a:r>
            <a:r>
              <a:rPr lang="ru-RU" sz="2800" b="1" dirty="0"/>
              <a:t> </a:t>
            </a:r>
            <a:r>
              <a:rPr lang="ru-RU" sz="2800" b="1" dirty="0" smtClean="0"/>
              <a:t>умовах, але </a:t>
            </a:r>
            <a:r>
              <a:rPr lang="ru-RU" sz="2800" b="1" dirty="0" err="1"/>
              <a:t>всім</a:t>
            </a:r>
            <a:r>
              <a:rPr lang="ru-RU" sz="2800" b="1" dirty="0"/>
              <a:t> їм </a:t>
            </a:r>
            <a:r>
              <a:rPr lang="ru-RU" sz="2800" b="1" dirty="0" err="1"/>
              <a:t>потрібні</a:t>
            </a:r>
            <a:r>
              <a:rPr lang="ru-RU" sz="2800" b="1" dirty="0"/>
              <a:t> </a:t>
            </a:r>
            <a:r>
              <a:rPr lang="ru-RU" sz="2800" b="1" dirty="0" err="1"/>
              <a:t>сонячне</a:t>
            </a:r>
            <a:r>
              <a:rPr lang="ru-RU" sz="2800" b="1" dirty="0"/>
              <a:t> </a:t>
            </a:r>
            <a:r>
              <a:rPr lang="ru-RU" sz="2800" b="1" dirty="0" err="1"/>
              <a:t>світло</a:t>
            </a:r>
            <a:r>
              <a:rPr lang="ru-RU" sz="2800" b="1" dirty="0"/>
              <a:t> і </a:t>
            </a:r>
            <a:r>
              <a:rPr lang="ru-RU" sz="2800" b="1" dirty="0" smtClean="0"/>
              <a:t>тепло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026" name="Picture 2" descr="Пустелі та напівпустелі (тварини, рослини, клімат, ґрунт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7" y="3030511"/>
            <a:ext cx="2796544" cy="20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варини пустелі - Dovidka.biz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0" r="1397"/>
          <a:stretch/>
        </p:blipFill>
        <p:spPr bwMode="auto">
          <a:xfrm>
            <a:off x="4333463" y="3030511"/>
            <a:ext cx="2663391" cy="22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ія&quot;Хто живе у лісі?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2" y="1151425"/>
            <a:ext cx="3932844" cy="29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2490" r="23365" b="15307"/>
          <a:stretch/>
        </p:blipFill>
        <p:spPr bwMode="auto">
          <a:xfrm>
            <a:off x="2203599" y="4631282"/>
            <a:ext cx="28800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Чапля сіра (Ardea cinerea) :: Пернаті друзі, птахи України, орнітологія :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75" y="4738958"/>
            <a:ext cx="2665154" cy="18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3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5446" y="1400322"/>
            <a:ext cx="6246600" cy="39049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/>
              <a:t>Упродовж</a:t>
            </a:r>
            <a:r>
              <a:rPr lang="ru-RU" sz="2800" b="1" dirty="0"/>
              <a:t> дня люди, як правило, активно </a:t>
            </a:r>
            <a:r>
              <a:rPr lang="ru-RU" sz="2800" b="1" dirty="0" err="1"/>
              <a:t>працюють</a:t>
            </a:r>
            <a:r>
              <a:rPr lang="ru-RU" sz="2800" b="1" dirty="0"/>
              <a:t>, а </a:t>
            </a:r>
            <a:r>
              <a:rPr lang="ru-RU" sz="2800" b="1" dirty="0" err="1"/>
              <a:t>вночі</a:t>
            </a:r>
            <a:r>
              <a:rPr lang="ru-RU" sz="2800" b="1" dirty="0"/>
              <a:t> — </a:t>
            </a:r>
            <a:r>
              <a:rPr lang="ru-RU" sz="2800" b="1" dirty="0" err="1"/>
              <a:t>відпочивають</a:t>
            </a:r>
            <a:r>
              <a:rPr lang="ru-RU" sz="2800" b="1" dirty="0"/>
              <a:t>. Вплив </a:t>
            </a:r>
            <a:r>
              <a:rPr lang="ru-RU" sz="2800" b="1" dirty="0" err="1"/>
              <a:t>сонця</a:t>
            </a:r>
            <a:r>
              <a:rPr lang="ru-RU" sz="2800" b="1" dirty="0"/>
              <a:t> на стан здоров’я людини також дуже значний. </a:t>
            </a:r>
            <a:r>
              <a:rPr lang="ru-RU" sz="2800" b="1" dirty="0" err="1" smtClean="0"/>
              <a:t>Ті</a:t>
            </a:r>
            <a:r>
              <a:rPr lang="ru-RU" sz="2800" b="1" dirty="0"/>
              <a:t>, хто </a:t>
            </a:r>
            <a:r>
              <a:rPr lang="ru-RU" sz="2800" b="1" dirty="0" err="1"/>
              <a:t>ніколи</a:t>
            </a:r>
            <a:r>
              <a:rPr lang="ru-RU" sz="2800" b="1" dirty="0"/>
              <a:t> не бувають на </a:t>
            </a:r>
            <a:r>
              <a:rPr lang="ru-RU" sz="2800" b="1" dirty="0" err="1"/>
              <a:t>сонячному</a:t>
            </a:r>
            <a:r>
              <a:rPr lang="ru-RU" sz="2800" b="1" dirty="0"/>
              <a:t> </a:t>
            </a:r>
            <a:r>
              <a:rPr lang="ru-RU" sz="2800" b="1" dirty="0" err="1"/>
              <a:t>світлі</a:t>
            </a:r>
            <a:r>
              <a:rPr lang="ru-RU" sz="2800" b="1" dirty="0"/>
              <a:t>, мають </a:t>
            </a:r>
            <a:r>
              <a:rPr lang="ru-RU" sz="2800" b="1" dirty="0" err="1"/>
              <a:t>хворобливий</a:t>
            </a:r>
            <a:r>
              <a:rPr lang="ru-RU" sz="2800" b="1" dirty="0"/>
              <a:t> вигляд. </a:t>
            </a:r>
            <a:r>
              <a:rPr lang="ru-RU" sz="2800" b="1" dirty="0" err="1"/>
              <a:t>Виявляється</a:t>
            </a:r>
            <a:r>
              <a:rPr lang="ru-RU" sz="2800" b="1" dirty="0"/>
              <a:t>, </a:t>
            </a:r>
            <a:r>
              <a:rPr lang="ru-RU" sz="2800" b="1" dirty="0" err="1"/>
              <a:t>деякі</a:t>
            </a:r>
            <a:r>
              <a:rPr lang="ru-RU" sz="2800" b="1" dirty="0"/>
              <a:t> </a:t>
            </a:r>
            <a:r>
              <a:rPr lang="ru-RU" sz="2800" b="1" dirty="0" err="1"/>
              <a:t>вітаміни</a:t>
            </a:r>
            <a:r>
              <a:rPr lang="ru-RU" sz="2800" b="1" dirty="0"/>
              <a:t> </a:t>
            </a:r>
            <a:r>
              <a:rPr lang="ru-RU" sz="2800" b="1" dirty="0" err="1"/>
              <a:t>можуть</a:t>
            </a:r>
            <a:r>
              <a:rPr lang="ru-RU" sz="2800" b="1" dirty="0"/>
              <a:t> </a:t>
            </a:r>
            <a:r>
              <a:rPr lang="ru-RU" sz="2800" b="1" dirty="0" err="1"/>
              <a:t>утворюватися</a:t>
            </a:r>
            <a:r>
              <a:rPr lang="ru-RU" sz="2800" b="1" dirty="0"/>
              <a:t> в </a:t>
            </a:r>
            <a:r>
              <a:rPr lang="ru-RU" sz="2800" b="1" dirty="0" err="1"/>
              <a:t>організмі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 </a:t>
            </a:r>
            <a:r>
              <a:rPr lang="ru-RU" sz="2800" b="1" dirty="0" err="1"/>
              <a:t>тільки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</a:t>
            </a:r>
            <a:r>
              <a:rPr lang="ru-RU" sz="2800" b="1" dirty="0" err="1"/>
              <a:t>дією</a:t>
            </a:r>
            <a:r>
              <a:rPr lang="ru-RU" sz="2800" b="1" dirty="0"/>
              <a:t> </a:t>
            </a:r>
            <a:r>
              <a:rPr lang="ru-RU" sz="2800" b="1" dirty="0" err="1"/>
              <a:t>Сонця</a:t>
            </a:r>
            <a:r>
              <a:rPr lang="ru-RU" sz="2800" b="1" dirty="0"/>
              <a:t>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3381" r="1470" b="10423"/>
          <a:stretch/>
        </p:blipFill>
        <p:spPr>
          <a:xfrm>
            <a:off x="7082047" y="1413571"/>
            <a:ext cx="4184080" cy="33198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35446" y="477466"/>
            <a:ext cx="10447091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Як залежить </a:t>
            </a:r>
            <a:r>
              <a:rPr lang="ru-RU" sz="4000" b="1" dirty="0"/>
              <a:t>життя </a:t>
            </a:r>
            <a:r>
              <a:rPr lang="ru-RU" sz="4000" b="1" dirty="0" smtClean="0"/>
              <a:t>людей </a:t>
            </a:r>
            <a:r>
              <a:rPr lang="ru-RU" sz="4000" b="1" dirty="0"/>
              <a:t>від </a:t>
            </a:r>
            <a:r>
              <a:rPr lang="ru-RU" sz="4000" b="1" dirty="0" smtClean="0"/>
              <a:t>Сонця?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8446" y="4941962"/>
            <a:ext cx="457441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Хоча </a:t>
            </a:r>
            <a:r>
              <a:rPr lang="ru-RU" sz="2400" b="1" dirty="0" err="1"/>
              <a:t>тривале</a:t>
            </a:r>
            <a:r>
              <a:rPr lang="ru-RU" sz="2400" b="1" dirty="0"/>
              <a:t> </a:t>
            </a:r>
            <a:r>
              <a:rPr lang="ru-RU" sz="2400" b="1" dirty="0" err="1"/>
              <a:t>перебування</a:t>
            </a:r>
            <a:r>
              <a:rPr lang="ru-RU" sz="2400" b="1" dirty="0"/>
              <a:t> під </a:t>
            </a:r>
            <a:r>
              <a:rPr lang="ru-RU" sz="2400" b="1" dirty="0" err="1"/>
              <a:t>прямими</a:t>
            </a:r>
            <a:r>
              <a:rPr lang="ru-RU" sz="2400" b="1" dirty="0"/>
              <a:t> </a:t>
            </a:r>
            <a:r>
              <a:rPr lang="ru-RU" sz="2400" b="1" dirty="0" err="1"/>
              <a:t>сонячними</a:t>
            </a:r>
            <a:r>
              <a:rPr lang="ru-RU" sz="2400" b="1" dirty="0"/>
              <a:t> </a:t>
            </a:r>
            <a:r>
              <a:rPr lang="ru-RU" sz="2400" b="1" dirty="0" err="1"/>
              <a:t>променями</a:t>
            </a:r>
            <a:r>
              <a:rPr lang="ru-RU" sz="2400" b="1" dirty="0"/>
              <a:t> шкодить </a:t>
            </a:r>
            <a:r>
              <a:rPr lang="ru-RU" sz="2400" b="1" dirty="0" err="1"/>
              <a:t>здоров’ю</a:t>
            </a:r>
            <a:r>
              <a:rPr lang="ru-RU" sz="2400" b="1" dirty="0"/>
              <a:t>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05458"/>
            <a:ext cx="10081120" cy="7019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7455" y="1211915"/>
            <a:ext cx="4320480" cy="2001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Сонце «</a:t>
            </a:r>
            <a:r>
              <a:rPr lang="ru-RU" sz="2800" b="1" dirty="0" err="1"/>
              <a:t>керує</a:t>
            </a:r>
            <a:r>
              <a:rPr lang="ru-RU" sz="2800" b="1" dirty="0"/>
              <a:t>» </a:t>
            </a:r>
            <a:r>
              <a:rPr lang="ru-RU" sz="2800" b="1" dirty="0" err="1"/>
              <a:t>всіма</a:t>
            </a:r>
            <a:r>
              <a:rPr lang="ru-RU" sz="2800" b="1" dirty="0"/>
              <a:t> </a:t>
            </a:r>
            <a:r>
              <a:rPr lang="ru-RU" sz="2800" b="1" dirty="0" err="1"/>
              <a:t>процесами</a:t>
            </a:r>
            <a:r>
              <a:rPr lang="ru-RU" sz="2800" b="1" dirty="0"/>
              <a:t> </a:t>
            </a:r>
            <a:r>
              <a:rPr lang="ru-RU" sz="2800" b="1" dirty="0" err="1"/>
              <a:t>життєдіяльності</a:t>
            </a:r>
            <a:r>
              <a:rPr lang="ru-RU" sz="2800" b="1" dirty="0"/>
              <a:t> рослин, тварин і людей.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7455" y="3429794"/>
            <a:ext cx="432048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Світло</a:t>
            </a:r>
            <a:r>
              <a:rPr lang="ru-RU" sz="2800" b="1" dirty="0"/>
              <a:t> й тепло — це </a:t>
            </a:r>
            <a:r>
              <a:rPr lang="ru-RU" sz="2800" b="1" dirty="0" err="1"/>
              <a:t>умови</a:t>
            </a:r>
            <a:r>
              <a:rPr lang="ru-RU" sz="2800" b="1" dirty="0"/>
              <a:t>, </a:t>
            </a:r>
            <a:r>
              <a:rPr lang="ru-RU" sz="2800" b="1" dirty="0" err="1"/>
              <a:t>необхідні</a:t>
            </a:r>
            <a:r>
              <a:rPr lang="ru-RU" sz="2800" b="1" dirty="0"/>
              <a:t> для нормального росту й розвитку всіх </a:t>
            </a:r>
            <a:r>
              <a:rPr lang="ru-RU" sz="2800" b="1" dirty="0" err="1"/>
              <a:t>живих</a:t>
            </a:r>
            <a:r>
              <a:rPr lang="ru-RU" sz="2800" b="1" dirty="0"/>
              <a:t> </a:t>
            </a:r>
            <a:r>
              <a:rPr lang="ru-RU" sz="2800" b="1" dirty="0" err="1"/>
              <a:t>істот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СОНЦЕ - ДЖЕРЕЛО СВІТЛА І ТЕПЛА - Я у природі - Підручник - Я досліджую світ  1 клас Частина 1 - М. С. Вашуленко - Освіта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9" y="1277332"/>
            <a:ext cx="5770663" cy="50167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793087" cy="766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Проведи спостереження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95487" y="1413570"/>
            <a:ext cx="9793086" cy="1515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Поспостерігай</a:t>
            </a:r>
            <a:r>
              <a:rPr lang="ru-RU" sz="2800" b="1" dirty="0"/>
              <a:t> за </a:t>
            </a:r>
            <a:r>
              <a:rPr lang="ru-RU" sz="2800" b="1" dirty="0" err="1"/>
              <a:t>двома</a:t>
            </a:r>
            <a:r>
              <a:rPr lang="ru-RU" sz="2800" b="1" dirty="0"/>
              <a:t> </a:t>
            </a:r>
            <a:r>
              <a:rPr lang="ru-RU" sz="2800" b="1" dirty="0" err="1"/>
              <a:t>однаковими</a:t>
            </a:r>
            <a:r>
              <a:rPr lang="ru-RU" sz="2800" b="1" dirty="0"/>
              <a:t> </a:t>
            </a:r>
            <a:r>
              <a:rPr lang="ru-RU" sz="2800" b="1" dirty="0" err="1"/>
              <a:t>кімнатними</a:t>
            </a:r>
            <a:r>
              <a:rPr lang="ru-RU" sz="2800" b="1" dirty="0"/>
              <a:t> рослинами, створивши їм різні </a:t>
            </a:r>
            <a:r>
              <a:rPr lang="ru-RU" sz="2800" b="1" dirty="0" err="1"/>
              <a:t>умови</a:t>
            </a:r>
            <a:r>
              <a:rPr lang="ru-RU" sz="2800" b="1" dirty="0"/>
              <a:t>: одну </a:t>
            </a:r>
            <a:r>
              <a:rPr lang="ru-RU" sz="2800" b="1" dirty="0" err="1"/>
              <a:t>помісти</a:t>
            </a:r>
            <a:r>
              <a:rPr lang="ru-RU" sz="2800" b="1" dirty="0"/>
              <a:t> на </a:t>
            </a:r>
            <a:r>
              <a:rPr lang="ru-RU" sz="2800" b="1" dirty="0" err="1"/>
              <a:t>сонячне</a:t>
            </a:r>
            <a:r>
              <a:rPr lang="ru-RU" sz="2800" b="1" dirty="0"/>
              <a:t> місце, а </a:t>
            </a:r>
            <a:r>
              <a:rPr lang="ru-RU" sz="2800" b="1" dirty="0" err="1"/>
              <a:t>іншу</a:t>
            </a:r>
            <a:r>
              <a:rPr lang="ru-RU" sz="2800" b="1" dirty="0"/>
              <a:t> — в </a:t>
            </a:r>
            <a:r>
              <a:rPr lang="ru-RU" sz="2800" b="1" dirty="0" err="1"/>
              <a:t>напівтемряву</a:t>
            </a:r>
            <a:r>
              <a:rPr lang="ru-RU" sz="2800" b="1" dirty="0"/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14769" r="5280" b="28000"/>
          <a:stretch/>
        </p:blipFill>
        <p:spPr>
          <a:xfrm>
            <a:off x="6742022" y="3097949"/>
            <a:ext cx="4059897" cy="24800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609732" y="3082477"/>
            <a:ext cx="4536504" cy="1572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Які </a:t>
            </a:r>
            <a:r>
              <a:rPr lang="ru-RU" sz="2800" b="1" dirty="0"/>
              <a:t>зміни </a:t>
            </a:r>
            <a:r>
              <a:rPr lang="ru-RU" sz="2800" b="1" dirty="0" err="1"/>
              <a:t>відбудуться</a:t>
            </a:r>
            <a:r>
              <a:rPr lang="ru-RU" sz="2800" b="1" dirty="0"/>
              <a:t> </a:t>
            </a:r>
            <a:r>
              <a:rPr lang="ru-RU" sz="2800" b="1" dirty="0" smtClean="0"/>
              <a:t>з рослинами</a:t>
            </a:r>
            <a:r>
              <a:rPr lang="ru-RU" sz="2800" b="1" dirty="0"/>
              <a:t>?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чого</a:t>
            </a:r>
            <a:r>
              <a:rPr lang="ru-RU" sz="2800" b="1" dirty="0"/>
              <a:t> вони </a:t>
            </a:r>
            <a:r>
              <a:rPr lang="ru-RU" sz="2800" b="1" dirty="0" err="1"/>
              <a:t>залежать</a:t>
            </a:r>
            <a:r>
              <a:rPr lang="ru-RU" sz="2800" b="1" dirty="0"/>
              <a:t>?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1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938222" y="5013970"/>
            <a:ext cx="5657866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поняття</a:t>
            </a:r>
            <a:r>
              <a:rPr lang="ru-RU" sz="2800" b="1" dirty="0"/>
              <a:t> «</a:t>
            </a:r>
            <a:r>
              <a:rPr lang="ru-RU" sz="2800" b="1" dirty="0" err="1"/>
              <a:t>щастя</a:t>
            </a:r>
            <a:r>
              <a:rPr lang="ru-RU" sz="2800" b="1" dirty="0"/>
              <a:t>» на Землі </a:t>
            </a:r>
            <a:r>
              <a:rPr lang="ru-RU" sz="2800" b="1" dirty="0" err="1"/>
              <a:t>пов’язують</a:t>
            </a:r>
            <a:r>
              <a:rPr lang="ru-RU" sz="2800" b="1" dirty="0"/>
              <a:t> із </a:t>
            </a:r>
            <a:r>
              <a:rPr lang="ru-RU" sz="2800" b="1" dirty="0" err="1"/>
              <a:t>сонячним</a:t>
            </a:r>
            <a:r>
              <a:rPr lang="ru-RU" sz="2800" b="1" dirty="0"/>
              <a:t> </a:t>
            </a:r>
            <a:r>
              <a:rPr lang="ru-RU" sz="2800" b="1" dirty="0" err="1"/>
              <a:t>світлом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38221" y="3814346"/>
            <a:ext cx="551144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сонячне</a:t>
            </a:r>
            <a:r>
              <a:rPr lang="ru-RU" sz="2800" b="1" dirty="0"/>
              <a:t> </a:t>
            </a:r>
            <a:r>
              <a:rPr lang="ru-RU" sz="2800" b="1" dirty="0" err="1"/>
              <a:t>світло</a:t>
            </a:r>
            <a:r>
              <a:rPr lang="ru-RU" sz="2800" b="1" dirty="0"/>
              <a:t>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/>
              <a:t>твої</a:t>
            </a:r>
            <a:r>
              <a:rPr lang="ru-RU" sz="2800" b="1" dirty="0"/>
              <a:t> </a:t>
            </a:r>
            <a:r>
              <a:rPr lang="ru-RU" sz="2800" b="1" dirty="0" err="1" smtClean="0"/>
              <a:t>самопочуття</a:t>
            </a:r>
            <a:r>
              <a:rPr lang="ru-RU" sz="2800" b="1" dirty="0" smtClean="0"/>
              <a:t> </a:t>
            </a:r>
            <a:r>
              <a:rPr lang="ru-RU" sz="2800" b="1" dirty="0"/>
              <a:t>і настрій?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221" y="1335286"/>
            <a:ext cx="6089914" cy="11584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Поясни, коли слово «сонце» пишуть з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літери</a:t>
            </a:r>
            <a:r>
              <a:rPr lang="ru-RU" sz="2800" b="1" dirty="0"/>
              <a:t>, а коли — з </a:t>
            </a:r>
            <a:r>
              <a:rPr lang="ru-RU" sz="2800" b="1" dirty="0" err="1"/>
              <a:t>малої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221" y="2669620"/>
            <a:ext cx="5539822" cy="9761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Поясни, як ти </a:t>
            </a:r>
            <a:r>
              <a:rPr lang="ru-RU" sz="2800" b="1" dirty="0" err="1"/>
              <a:t>розумієш</a:t>
            </a:r>
            <a:r>
              <a:rPr lang="ru-RU" sz="2800" b="1" dirty="0"/>
              <a:t> </a:t>
            </a:r>
            <a:r>
              <a:rPr lang="ru-RU" sz="2800" b="1" dirty="0" err="1"/>
              <a:t>вислів</a:t>
            </a:r>
            <a:r>
              <a:rPr lang="ru-RU" sz="2800" b="1" dirty="0"/>
              <a:t>: «Сонце — </a:t>
            </a:r>
            <a:r>
              <a:rPr lang="ru-RU" sz="2800" b="1" dirty="0" err="1"/>
              <a:t>джерело</a:t>
            </a:r>
            <a:r>
              <a:rPr lang="ru-RU" sz="2800" b="1" dirty="0"/>
              <a:t> життя».</a:t>
            </a:r>
            <a:endParaRPr lang="uk-UA" sz="2800" b="1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7028134" y="5349886"/>
            <a:ext cx="4048079" cy="8882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Сонця у твоєму житті?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2 Людина і нежива природа\№018 Як Сонце впливає на живу природу\2025-10-09_204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31" y="1341562"/>
            <a:ext cx="82172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95486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24-25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641" y="477466"/>
            <a:ext cx="9577064" cy="8214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54805" y="2349674"/>
            <a:ext cx="5589554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Взимку </a:t>
            </a:r>
            <a:r>
              <a:rPr lang="ru-RU" sz="3600" b="1" dirty="0" err="1" smtClean="0">
                <a:solidFill>
                  <a:srgbClr val="0070C0"/>
                </a:solidFill>
              </a:rPr>
              <a:t>припиняють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ріст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71759" y="3215616"/>
            <a:ext cx="557260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Навесні настає </a:t>
            </a:r>
            <a:r>
              <a:rPr lang="ru-RU" sz="3600" b="1" dirty="0" err="1" smtClean="0">
                <a:solidFill>
                  <a:srgbClr val="0070C0"/>
                </a:solidFill>
              </a:rPr>
              <a:t>цвітіння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7733" y="4149874"/>
            <a:ext cx="446449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Дозрівання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плодів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D:\3 клас\04 ЯДС\Грущинська\2 Людина і нежива природа\№018 Як Сонце впливає на живу природу\2025-10-09_204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31" y="5073647"/>
            <a:ext cx="8271368" cy="1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211711" y="5252591"/>
            <a:ext cx="6814827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Восени </a:t>
            </a:r>
            <a:r>
              <a:rPr lang="ru-RU" sz="3600" b="1" dirty="0" err="1" smtClean="0">
                <a:solidFill>
                  <a:srgbClr val="0070C0"/>
                </a:solidFill>
              </a:rPr>
              <a:t>жовтіє</a:t>
            </a:r>
            <a:r>
              <a:rPr lang="ru-RU" sz="3600" b="1" dirty="0" smtClean="0">
                <a:solidFill>
                  <a:srgbClr val="0070C0"/>
                </a:solidFill>
              </a:rPr>
              <a:t> і </a:t>
            </a:r>
            <a:r>
              <a:rPr lang="ru-RU" sz="3600" b="1" dirty="0" err="1" smtClean="0">
                <a:solidFill>
                  <a:srgbClr val="0070C0"/>
                </a:solidFill>
              </a:rPr>
              <a:t>опадає</a:t>
            </a:r>
            <a:r>
              <a:rPr lang="ru-RU" sz="3600" b="1" dirty="0" smtClean="0">
                <a:solidFill>
                  <a:srgbClr val="0070C0"/>
                </a:solidFill>
              </a:rPr>
              <a:t> листя. 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2 Людина і нежива природа\№018 Як Сонце впливає на живу природу\2025-10-09_204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3" y="1356126"/>
            <a:ext cx="10182514" cy="48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35619"/>
            <a:ext cx="10456218" cy="761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91831" y="3069754"/>
            <a:ext cx="4968552" cy="52782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Температура тіла, </a:t>
            </a:r>
            <a:r>
              <a:rPr lang="ru-RU" sz="3600" b="1" dirty="0" err="1" smtClean="0">
                <a:solidFill>
                  <a:srgbClr val="0070C0"/>
                </a:solidFill>
              </a:rPr>
              <a:t>рух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21360" y="4221881"/>
            <a:ext cx="428531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</a:rPr>
              <a:t>Відліт</a:t>
            </a:r>
            <a:r>
              <a:rPr lang="ru-RU" sz="3600" b="1" dirty="0" smtClean="0">
                <a:solidFill>
                  <a:srgbClr val="0070C0"/>
                </a:solidFill>
              </a:rPr>
              <a:t> у </a:t>
            </a:r>
            <a:r>
              <a:rPr lang="ru-RU" sz="3600" b="1" dirty="0" err="1" smtClean="0">
                <a:solidFill>
                  <a:srgbClr val="0070C0"/>
                </a:solidFill>
              </a:rPr>
              <a:t>вирій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7775" y="5386416"/>
            <a:ext cx="7183802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В організмі виробляння вітамінів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3 клас\04 ЯДС\Грущинська\2 Людина і нежива природа\№018 Як Сонце впливає на живу природу\2025-10-09_205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427135"/>
            <a:ext cx="7109573" cy="5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35619"/>
            <a:ext cx="3183410" cy="13379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161" y="1968852"/>
            <a:ext cx="3123638" cy="403971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33-34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18.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43709" y="1557586"/>
            <a:ext cx="7467589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/>
              <a:t>Живим </a:t>
            </a:r>
            <a:r>
              <a:rPr lang="ru-RU" sz="3200" b="1" dirty="0" err="1"/>
              <a:t>організмам</a:t>
            </a:r>
            <a:r>
              <a:rPr lang="ru-RU" sz="3200" b="1" dirty="0"/>
              <a:t> </a:t>
            </a:r>
            <a:r>
              <a:rPr lang="ru-RU" sz="3200" b="1" dirty="0" err="1"/>
              <a:t>потрібне</a:t>
            </a:r>
            <a:r>
              <a:rPr lang="ru-RU" sz="3200" b="1" dirty="0"/>
              <a:t> </a:t>
            </a:r>
            <a:r>
              <a:rPr lang="ru-RU" sz="3200" b="1" dirty="0" err="1"/>
              <a:t>сонячне</a:t>
            </a:r>
            <a:r>
              <a:rPr lang="ru-RU" sz="3200" b="1" dirty="0"/>
              <a:t> </a:t>
            </a:r>
            <a:r>
              <a:rPr lang="ru-RU" sz="3200" b="1" dirty="0" err="1"/>
              <a:t>світло</a:t>
            </a:r>
            <a:r>
              <a:rPr lang="ru-RU" sz="3200" b="1" dirty="0"/>
              <a:t> й тепло.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7634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91" y="1413570"/>
            <a:ext cx="1598954" cy="362206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70689" y="3357786"/>
            <a:ext cx="7440610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</a:t>
            </a:r>
            <a:r>
              <a:rPr lang="ru-RU" sz="3200" b="1" dirty="0"/>
              <a:t>Життя людей, тварин і рослин залежить від </a:t>
            </a:r>
            <a:r>
              <a:rPr lang="ru-RU" sz="3200" b="1" dirty="0" err="1"/>
              <a:t>сезонних</a:t>
            </a:r>
            <a:r>
              <a:rPr lang="ru-RU" sz="3200" b="1" dirty="0"/>
              <a:t> </a:t>
            </a:r>
            <a:r>
              <a:rPr lang="ru-RU" sz="3200" b="1" dirty="0" err="1"/>
              <a:t>змін</a:t>
            </a:r>
            <a:r>
              <a:rPr lang="ru-RU" sz="3200" b="1" dirty="0"/>
              <a:t> у природі.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511" y="1313747"/>
            <a:ext cx="2958945" cy="221831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3" y="1329074"/>
            <a:ext cx="2285405" cy="20724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7" y="3576649"/>
            <a:ext cx="2577174" cy="238850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Емоції Смайли\Підморгуван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39" y="3576650"/>
            <a:ext cx="2141730" cy="21340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2927" y="491604"/>
            <a:ext cx="10062731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«Мій успіх»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449501" y="2041016"/>
            <a:ext cx="2404640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– молодець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72286" y="4253775"/>
            <a:ext cx="1668865" cy="779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Добре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200817" y="2041016"/>
            <a:ext cx="1916537" cy="779394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Відмінно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4474645" y="3201267"/>
            <a:ext cx="2440325" cy="6615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Можу краще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9709685" y="4643700"/>
            <a:ext cx="1255973" cy="655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Ой! 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33" y="3988607"/>
            <a:ext cx="2304752" cy="260581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35264" y="1357734"/>
            <a:ext cx="4798055" cy="50653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3">
                    <a:lumMod val="75000"/>
                  </a:schemeClr>
                </a:solidFill>
              </a:rPr>
              <a:t>уроці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Смайли\Смайлик серпант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500" y="1527537"/>
            <a:ext cx="3183782" cy="238687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Смайли\смайл ува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8" y="1619625"/>
            <a:ext cx="2429081" cy="220269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Смайли\Под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7" y="3800907"/>
            <a:ext cx="2786972" cy="25829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766" y="491604"/>
            <a:ext cx="10122948" cy="765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3529653" y="1751316"/>
            <a:ext cx="2364388" cy="969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6122493" y="1736908"/>
            <a:ext cx="1947802" cy="98406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8372596" y="4471652"/>
            <a:ext cx="2440325" cy="9124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Відкрию нові знання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9A9DA5F3-FC9A-4C90-98EC-B2DAA10233BC}"/>
              </a:ext>
            </a:extLst>
          </p:cNvPr>
          <p:cNvSpPr/>
          <p:nvPr/>
        </p:nvSpPr>
        <p:spPr>
          <a:xfrm>
            <a:off x="1016766" y="4504999"/>
            <a:ext cx="1850455" cy="1040199"/>
          </a:xfrm>
          <a:prstGeom prst="roundRect">
            <a:avLst/>
          </a:prstGeom>
          <a:solidFill>
            <a:srgbClr val="FF33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Нічого не зрозумію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Картинки до тестів\Емоції Смайли\Задумлив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16" y="3800905"/>
            <a:ext cx="2304752" cy="260581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4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777" y="2277666"/>
            <a:ext cx="6973662" cy="6263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80296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701602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80296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95997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1655191" y="3069754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Гра </a:t>
            </a:r>
            <a:r>
              <a:rPr lang="ru-RU" sz="3600" b="1" dirty="0"/>
              <a:t>«</a:t>
            </a:r>
            <a:r>
              <a:rPr lang="ru-RU" sz="3600" b="1" dirty="0" err="1"/>
              <a:t>Упіймайте</a:t>
            </a:r>
            <a:r>
              <a:rPr lang="ru-RU" sz="3600" b="1" dirty="0"/>
              <a:t> </a:t>
            </a:r>
            <a:r>
              <a:rPr lang="ru-RU" sz="3600" b="1" dirty="0" err="1"/>
              <a:t>правильні</a:t>
            </a:r>
            <a:r>
              <a:rPr lang="ru-RU" sz="3600" b="1" dirty="0"/>
              <a:t> </a:t>
            </a:r>
            <a:r>
              <a:rPr lang="ru-RU" sz="3600" b="1" dirty="0" err="1"/>
              <a:t>твердження</a:t>
            </a:r>
            <a:r>
              <a:rPr lang="ru-RU" sz="3600" b="1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8147" y="1269553"/>
            <a:ext cx="10142216" cy="44591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1. Сонце </a:t>
            </a:r>
            <a:r>
              <a:rPr lang="ru-RU" sz="2800" b="1" dirty="0"/>
              <a:t>— </a:t>
            </a:r>
            <a:r>
              <a:rPr lang="ru-RU" sz="2800" b="1" dirty="0" err="1"/>
              <a:t>небесне</a:t>
            </a:r>
            <a:r>
              <a:rPr lang="ru-RU" sz="2800" b="1" dirty="0"/>
              <a:t> </a:t>
            </a:r>
            <a:r>
              <a:rPr lang="ru-RU" sz="2800" b="1" dirty="0" err="1"/>
              <a:t>тіло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 smtClean="0"/>
              <a:t>2. Сонце </a:t>
            </a:r>
            <a:r>
              <a:rPr lang="ru-RU" sz="2800" b="1" dirty="0"/>
              <a:t>— планета. </a:t>
            </a:r>
            <a:endParaRPr lang="ru-RU" sz="2800" b="1" dirty="0" smtClean="0"/>
          </a:p>
          <a:p>
            <a:r>
              <a:rPr lang="ru-RU" sz="2800" b="1" dirty="0" smtClean="0"/>
              <a:t>3. Сонце </a:t>
            </a:r>
            <a:r>
              <a:rPr lang="ru-RU" sz="2800" b="1" dirty="0"/>
              <a:t>— </a:t>
            </a:r>
            <a:r>
              <a:rPr lang="ru-RU" sz="2800" b="1" dirty="0" err="1"/>
              <a:t>розпечена</a:t>
            </a:r>
            <a:r>
              <a:rPr lang="ru-RU" sz="2800" b="1" dirty="0"/>
              <a:t> зоря. </a:t>
            </a:r>
            <a:endParaRPr lang="ru-RU" sz="2800" b="1" dirty="0" smtClean="0"/>
          </a:p>
          <a:p>
            <a:r>
              <a:rPr lang="ru-RU" sz="2800" b="1" dirty="0" smtClean="0"/>
              <a:t>4. Земля </a:t>
            </a:r>
            <a:r>
              <a:rPr lang="ru-RU" sz="2800" b="1" dirty="0" err="1"/>
              <a:t>більша</a:t>
            </a:r>
            <a:r>
              <a:rPr lang="ru-RU" sz="2800" b="1" dirty="0"/>
              <a:t> за Сонце. </a:t>
            </a:r>
            <a:endParaRPr lang="ru-RU" sz="2800" b="1" dirty="0" smtClean="0"/>
          </a:p>
          <a:p>
            <a:r>
              <a:rPr lang="ru-RU" sz="2800" b="1" dirty="0" smtClean="0"/>
              <a:t>5. Сонце </a:t>
            </a:r>
            <a:r>
              <a:rPr lang="ru-RU" sz="2800" b="1" dirty="0"/>
              <a:t>в багато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 за нашу планету. </a:t>
            </a:r>
            <a:endParaRPr lang="ru-RU" sz="2800" b="1" dirty="0" smtClean="0"/>
          </a:p>
          <a:p>
            <a:r>
              <a:rPr lang="ru-RU" sz="2800" b="1" dirty="0" smtClean="0"/>
              <a:t>6. Сонце </a:t>
            </a:r>
            <a:r>
              <a:rPr lang="ru-RU" sz="2800" b="1" dirty="0"/>
              <a:t>є </a:t>
            </a:r>
            <a:r>
              <a:rPr lang="ru-RU" sz="2800" b="1" dirty="0" err="1"/>
              <a:t>джерелом</a:t>
            </a:r>
            <a:r>
              <a:rPr lang="ru-RU" sz="2800" b="1" dirty="0"/>
              <a:t> </a:t>
            </a:r>
            <a:r>
              <a:rPr lang="ru-RU" sz="2800" b="1" dirty="0" smtClean="0"/>
              <a:t>світла </a:t>
            </a:r>
            <a:r>
              <a:rPr lang="ru-RU" sz="2800" b="1" dirty="0"/>
              <a:t>й тепла на Землі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7.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/>
              <a:t>дня і ночі залежить від </a:t>
            </a:r>
            <a:r>
              <a:rPr lang="ru-RU" sz="2800" b="1" dirty="0" err="1"/>
              <a:t>освітлення</a:t>
            </a:r>
            <a:r>
              <a:rPr lang="ru-RU" sz="2800" b="1" dirty="0"/>
              <a:t> Землі </a:t>
            </a:r>
            <a:r>
              <a:rPr lang="ru-RU" sz="2800" b="1" dirty="0" err="1"/>
              <a:t>Сонцем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8. </a:t>
            </a:r>
            <a:r>
              <a:rPr lang="ru-RU" sz="2800" b="1" dirty="0" err="1" smtClean="0"/>
              <a:t>Зміна</a:t>
            </a:r>
            <a:r>
              <a:rPr lang="ru-RU" sz="2800" b="1" dirty="0" smtClean="0"/>
              <a:t> </a:t>
            </a:r>
            <a:r>
              <a:rPr lang="ru-RU" sz="2800" b="1" dirty="0" err="1"/>
              <a:t>пір</a:t>
            </a:r>
            <a:r>
              <a:rPr lang="ru-RU" sz="2800" b="1" dirty="0"/>
              <a:t> року залежить від </a:t>
            </a:r>
            <a:r>
              <a:rPr lang="ru-RU" sz="2800" b="1" dirty="0" err="1"/>
              <a:t>обертання</a:t>
            </a:r>
            <a:r>
              <a:rPr lang="ru-RU" sz="2800" b="1" dirty="0"/>
              <a:t> Землі </a:t>
            </a:r>
            <a:r>
              <a:rPr lang="ru-RU" sz="2800" b="1" dirty="0" err="1"/>
              <a:t>навколо</a:t>
            </a:r>
            <a:r>
              <a:rPr lang="ru-RU" sz="2800" b="1" dirty="0"/>
              <a:t> Сонця.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9. </a:t>
            </a:r>
            <a:r>
              <a:rPr lang="ru-RU" sz="2800" b="1" dirty="0" err="1" smtClean="0"/>
              <a:t>Улітку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10. </a:t>
            </a:r>
            <a:r>
              <a:rPr lang="ru-RU" sz="2800" b="1" dirty="0" err="1" smtClean="0"/>
              <a:t>Узимку</a:t>
            </a:r>
            <a:r>
              <a:rPr lang="ru-RU" sz="2800" b="1" dirty="0" smtClean="0"/>
              <a:t> </a:t>
            </a:r>
            <a:r>
              <a:rPr lang="ru-RU" sz="2800" b="1" dirty="0" err="1"/>
              <a:t>ніч</a:t>
            </a:r>
            <a:r>
              <a:rPr lang="ru-RU" sz="2800" b="1" dirty="0"/>
              <a:t> </a:t>
            </a:r>
            <a:r>
              <a:rPr lang="ru-RU" sz="2800" b="1" dirty="0" err="1"/>
              <a:t>довша</a:t>
            </a:r>
            <a:r>
              <a:rPr lang="ru-RU" sz="2800" b="1" dirty="0"/>
              <a:t> за день. </a:t>
            </a:r>
            <a:endParaRPr lang="ru-RU" sz="28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083919" y="1295386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19823" y="1798171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8923" y="205946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90528" y="257305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68295" y="2925738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036247" y="3428697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57199" y="368549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16567" y="4199082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70838" y="470979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5842" y="5255063"/>
            <a:ext cx="77383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9314141" y="1264727"/>
            <a:ext cx="2079350" cy="20449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74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0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7416" y="1169234"/>
            <a:ext cx="4033016" cy="18556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Поясніть</a:t>
            </a:r>
            <a:r>
              <a:rPr lang="ru-RU" sz="2400" b="1" dirty="0"/>
              <a:t>, як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розумієте</a:t>
            </a:r>
            <a:r>
              <a:rPr lang="ru-RU" sz="2400" b="1" dirty="0"/>
              <a:t> </a:t>
            </a:r>
            <a:r>
              <a:rPr lang="ru-RU" sz="2400" b="1" dirty="0" err="1"/>
              <a:t>такий</a:t>
            </a:r>
            <a:r>
              <a:rPr lang="ru-RU" sz="2400" b="1" dirty="0"/>
              <a:t> </a:t>
            </a:r>
            <a:r>
              <a:rPr lang="ru-RU" sz="2400" b="1" dirty="0" err="1"/>
              <a:t>вислів</a:t>
            </a:r>
            <a:r>
              <a:rPr lang="ru-RU" sz="2400" b="1" dirty="0"/>
              <a:t>: «Єдиним природним джерелом </a:t>
            </a:r>
            <a:r>
              <a:rPr lang="ru-RU" sz="2400" b="1" dirty="0" err="1"/>
              <a:t>енергії</a:t>
            </a:r>
            <a:r>
              <a:rPr lang="ru-RU" sz="2400" b="1" dirty="0"/>
              <a:t> на Землі є Сонце».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7341" y="1193175"/>
            <a:ext cx="3498163" cy="173256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Сонце </a:t>
            </a:r>
            <a:r>
              <a:rPr lang="ru-RU" sz="2400" b="1" dirty="0" err="1"/>
              <a:t>впливає</a:t>
            </a:r>
            <a:r>
              <a:rPr lang="ru-RU" sz="2400" b="1" dirty="0"/>
              <a:t> на погоду? Чи залежить погода в різні пори року від Сонця?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3864" y="2925740"/>
            <a:ext cx="3645072" cy="17733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Перелічіть</a:t>
            </a:r>
            <a:r>
              <a:rPr lang="ru-RU" sz="2400" b="1" dirty="0"/>
              <a:t> </a:t>
            </a:r>
            <a:r>
              <a:rPr lang="ru-RU" sz="2400" b="1" dirty="0" err="1"/>
              <a:t>природні</a:t>
            </a:r>
            <a:r>
              <a:rPr lang="ru-RU" sz="2400" b="1" dirty="0"/>
              <a:t> явища, що </a:t>
            </a:r>
            <a:r>
              <a:rPr lang="ru-RU" sz="2400" b="1" dirty="0" err="1"/>
              <a:t>відбуваються</a:t>
            </a:r>
            <a:r>
              <a:rPr lang="ru-RU" sz="2400" b="1" dirty="0"/>
              <a:t> в неживій природі в різні пори року.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7318" y="4741234"/>
            <a:ext cx="3498163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ви</a:t>
            </a:r>
            <a:r>
              <a:rPr lang="ru-RU" sz="2400" b="1" dirty="0"/>
              <a:t> можете </a:t>
            </a:r>
            <a:r>
              <a:rPr lang="ru-RU" sz="2400" b="1" dirty="0" err="1"/>
              <a:t>розповісти</a:t>
            </a:r>
            <a:r>
              <a:rPr lang="ru-RU" sz="2400" b="1" dirty="0"/>
              <a:t> про Сонце?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82" y="3472708"/>
            <a:ext cx="3692150" cy="245282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204" l="816" r="9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12" y="3034186"/>
            <a:ext cx="2380214" cy="23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692" y="403038"/>
            <a:ext cx="10224589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Роздивіться</a:t>
            </a:r>
            <a:r>
              <a:rPr lang="ru-RU" sz="4000" b="1" dirty="0" smtClean="0"/>
              <a:t> </a:t>
            </a:r>
            <a:r>
              <a:rPr lang="ru-RU" sz="4000" b="1" dirty="0"/>
              <a:t>зображення </a:t>
            </a:r>
            <a:r>
              <a:rPr lang="ru-RU" sz="4000" b="1" dirty="0" err="1"/>
              <a:t>живих</a:t>
            </a:r>
            <a:r>
              <a:rPr lang="ru-RU" sz="4000" b="1" dirty="0"/>
              <a:t> </a:t>
            </a:r>
            <a:r>
              <a:rPr lang="ru-RU" sz="4000" b="1" dirty="0" err="1"/>
              <a:t>організмів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0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99053" y="3429794"/>
            <a:ext cx="7231780" cy="79208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залежать рослини, </a:t>
            </a:r>
            <a:r>
              <a:rPr lang="ru-RU" sz="2400" b="1" dirty="0" err="1"/>
              <a:t>тварини</a:t>
            </a:r>
            <a:r>
              <a:rPr lang="ru-RU" sz="2400" b="1" dirty="0"/>
              <a:t> й люди від </a:t>
            </a:r>
            <a:r>
              <a:rPr lang="ru-RU" sz="2400" b="1" dirty="0" err="1"/>
              <a:t>нашого</a:t>
            </a:r>
            <a:r>
              <a:rPr lang="ru-RU" sz="2400" b="1" dirty="0"/>
              <a:t> </a:t>
            </a:r>
            <a:r>
              <a:rPr lang="ru-RU" sz="2400" b="1" dirty="0" err="1"/>
              <a:t>єдиного</a:t>
            </a:r>
            <a:r>
              <a:rPr lang="ru-RU" sz="2400" b="1" dirty="0"/>
              <a:t> природного </a:t>
            </a:r>
            <a:r>
              <a:rPr lang="ru-RU" sz="2400" b="1" dirty="0" err="1"/>
              <a:t>світила</a:t>
            </a:r>
            <a:r>
              <a:rPr lang="ru-RU" sz="2400" b="1" dirty="0"/>
              <a:t>, яким є зоря Сонце?</a:t>
            </a:r>
          </a:p>
        </p:txBody>
      </p:sp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9692" y="1123393"/>
            <a:ext cx="6178443" cy="578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Розкажи</a:t>
            </a:r>
            <a:r>
              <a:rPr lang="ru-RU" sz="2400" b="1" dirty="0"/>
              <a:t>, до яких </a:t>
            </a:r>
            <a:r>
              <a:rPr lang="ru-RU" sz="2400" b="1" dirty="0" err="1"/>
              <a:t>груп</a:t>
            </a:r>
            <a:r>
              <a:rPr lang="ru-RU" sz="2400" b="1" dirty="0"/>
              <a:t> вони належать.</a:t>
            </a:r>
          </a:p>
        </p:txBody>
      </p:sp>
      <p:pic>
        <p:nvPicPr>
          <p:cNvPr id="1026" name="Picture 2" descr="D:\3 клас\04 ЯДС\Грущинська\2 Людина і нежива природа\№018 Як Сонце впливає на живу природу\2025-10-06_192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2" y="1773610"/>
            <a:ext cx="7660817" cy="15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29394" y="4303576"/>
            <a:ext cx="7681115" cy="2009061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вплив Сонця на живу природу,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залежність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життєдіяльності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рослин і тварин від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сезонних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змін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освітленості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температури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повітря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1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422" y="333450"/>
            <a:ext cx="1066311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Як залежить </a:t>
            </a:r>
            <a:r>
              <a:rPr lang="ru-RU" sz="4000" b="1" dirty="0"/>
              <a:t>життя рослин від </a:t>
            </a:r>
            <a:r>
              <a:rPr lang="ru-RU" sz="4000" b="1" dirty="0" smtClean="0"/>
              <a:t>Сонця?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422" y="1269554"/>
            <a:ext cx="6381605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Рослини отримують від сонця світло і тепло, які необхідні для їхнього росту.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7172151" y="1269554"/>
            <a:ext cx="4110387" cy="40885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9422" y="2565698"/>
            <a:ext cx="6368292" cy="3439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Рослини ростуть, цвітуть,  дають плоди і насіння  в теплу погоду. Коли сонячні промені їх зігрівають і дають світло, в листочках утворюються поживні речовини. При цьому виділяється кисень, який всім необхідний для дихання.  </a:t>
            </a:r>
          </a:p>
        </p:txBody>
      </p:sp>
    </p:spTree>
    <p:extLst>
      <p:ext uri="{BB962C8B-B14F-4D97-AF65-F5344CB8AC3E}">
        <p14:creationId xmlns:p14="http://schemas.microsoft.com/office/powerpoint/2010/main" val="420388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119" y="621482"/>
            <a:ext cx="10152555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схему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10474" r="66867"/>
          <a:stretch/>
        </p:blipFill>
        <p:spPr>
          <a:xfrm>
            <a:off x="5121313" y="1595068"/>
            <a:ext cx="2136501" cy="449535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271758" y="4926703"/>
            <a:ext cx="3935499" cy="10761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Так </a:t>
            </a:r>
            <a:r>
              <a:rPr lang="uk-UA" sz="2400" b="1" dirty="0"/>
              <a:t>виглядає рослина, якій мало сонячного світла.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447" y="3964001"/>
            <a:ext cx="425467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Нижні листочки жовтіють, засихають та опадають.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0393" y="2781722"/>
            <a:ext cx="31609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Маленькі квіточки, або їх відсутність.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1758" y="2005993"/>
            <a:ext cx="33497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Відсутність росту.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7814" y="3365689"/>
            <a:ext cx="37716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Крапчасті листочки стають зеленими.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1103" y="1584588"/>
            <a:ext cx="367902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Маленькі листочки </a:t>
            </a:r>
            <a:r>
              <a:rPr lang="uk-UA" sz="2800" b="1" dirty="0" err="1">
                <a:solidFill>
                  <a:schemeClr val="bg1"/>
                </a:solidFill>
              </a:rPr>
              <a:t>блідіші</a:t>
            </a:r>
            <a:r>
              <a:rPr lang="uk-UA" sz="2800" b="1" dirty="0">
                <a:solidFill>
                  <a:schemeClr val="bg1"/>
                </a:solidFill>
              </a:rPr>
              <a:t>, ніж зазвичай.</a:t>
            </a:r>
          </a:p>
        </p:txBody>
      </p:sp>
    </p:spTree>
    <p:extLst>
      <p:ext uri="{BB962C8B-B14F-4D97-AF65-F5344CB8AC3E}">
        <p14:creationId xmlns:p14="http://schemas.microsoft.com/office/powerpoint/2010/main" val="30531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5330" y="1397724"/>
            <a:ext cx="5525014" cy="3917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Усім тваринам потрібне сонячне тепло і світло. Сонячні промені допомагають їхньому організму виробляти вітаміни. Коли світить сонечко, тварини бачать все навкруги. Люблять погрітися на сонечку і комахи, і змії, і ящірки. Від сонячного тепла вони стають рухливими та швидкими.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0" b="13427"/>
          <a:stretch/>
        </p:blipFill>
        <p:spPr>
          <a:xfrm>
            <a:off x="6343865" y="1525896"/>
            <a:ext cx="4938674" cy="36615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9422" y="477466"/>
            <a:ext cx="1066311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Як залежить </a:t>
            </a:r>
            <a:r>
              <a:rPr lang="ru-RU" sz="4000" b="1" dirty="0"/>
              <a:t>життя </a:t>
            </a:r>
            <a:r>
              <a:rPr lang="ru-RU" sz="4000" b="1" dirty="0" smtClean="0"/>
              <a:t>тварин </a:t>
            </a:r>
            <a:r>
              <a:rPr lang="ru-RU" sz="4000" b="1" dirty="0"/>
              <a:t>від </a:t>
            </a:r>
            <a:r>
              <a:rPr lang="ru-RU" sz="4000" b="1" dirty="0" smtClean="0"/>
              <a:t>Сонця?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3547</TotalTime>
  <Words>789</Words>
  <Application>Microsoft Office PowerPoint</Application>
  <PresentationFormat>Произвольный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281</cp:revision>
  <dcterms:created xsi:type="dcterms:W3CDTF">2025-08-27T14:01:18Z</dcterms:created>
  <dcterms:modified xsi:type="dcterms:W3CDTF">2025-10-09T18:33:06Z</dcterms:modified>
</cp:coreProperties>
</file>