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7" r:id="rId2"/>
    <p:sldId id="450" r:id="rId3"/>
    <p:sldId id="398" r:id="rId4"/>
    <p:sldId id="436" r:id="rId5"/>
    <p:sldId id="437" r:id="rId6"/>
    <p:sldId id="438" r:id="rId7"/>
    <p:sldId id="441" r:id="rId8"/>
    <p:sldId id="443" r:id="rId9"/>
    <p:sldId id="444" r:id="rId10"/>
    <p:sldId id="447" r:id="rId11"/>
    <p:sldId id="448" r:id="rId12"/>
    <p:sldId id="449" r:id="rId13"/>
    <p:sldId id="457" r:id="rId14"/>
    <p:sldId id="452" r:id="rId15"/>
    <p:sldId id="339" r:id="rId16"/>
    <p:sldId id="320" r:id="rId17"/>
    <p:sldId id="424" r:id="rId18"/>
    <p:sldId id="458" r:id="rId19"/>
    <p:sldId id="302" r:id="rId20"/>
    <p:sldId id="451" r:id="rId21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jpg"/><Relationship Id="rId4" Type="http://schemas.openxmlformats.org/officeDocument/2006/relationships/image" Target="../media/image41.png"/><Relationship Id="rId9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901676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Чому вода — найзагадковіша речовина на Землі?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8095" y="3937375"/>
            <a:ext cx="3930282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19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51" y="2997746"/>
            <a:ext cx="2552917" cy="29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Лікувальна дія питних мінеральних вод Карпа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11" y="3442284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95487" y="405458"/>
            <a:ext cx="986509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95487" y="1053530"/>
            <a:ext cx="988436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5) </a:t>
            </a:r>
            <a:r>
              <a:rPr lang="ru-RU" sz="2800" b="1" dirty="0" smtClean="0">
                <a:solidFill>
                  <a:srgbClr val="FFFF00"/>
                </a:solidFill>
              </a:rPr>
              <a:t>Вода </a:t>
            </a:r>
            <a:r>
              <a:rPr lang="ru-RU" sz="2800" b="1" dirty="0">
                <a:solidFill>
                  <a:srgbClr val="FFFF00"/>
                </a:solidFill>
              </a:rPr>
              <a:t>може </a:t>
            </a:r>
            <a:r>
              <a:rPr lang="ru-RU" sz="2800" b="1" dirty="0" err="1">
                <a:solidFill>
                  <a:srgbClr val="FFFF00"/>
                </a:solidFill>
              </a:rPr>
              <a:t>розчиняти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різні </a:t>
            </a:r>
            <a:r>
              <a:rPr lang="ru-RU" sz="2800" b="1" dirty="0" err="1">
                <a:solidFill>
                  <a:srgbClr val="FFFF00"/>
                </a:solidFill>
              </a:rPr>
              <a:t>речовини</a:t>
            </a:r>
            <a:r>
              <a:rPr lang="ru-RU" sz="2800" b="1" dirty="0"/>
              <a:t>. Воду з </a:t>
            </a:r>
            <a:r>
              <a:rPr lang="ru-RU" sz="2800" b="1" dirty="0" err="1"/>
              <a:t>розчиненою</a:t>
            </a:r>
            <a:r>
              <a:rPr lang="ru-RU" sz="2800" b="1" dirty="0"/>
              <a:t> в ній </a:t>
            </a:r>
            <a:r>
              <a:rPr lang="ru-RU" sz="2800" b="1" dirty="0" err="1"/>
              <a:t>речовиною</a:t>
            </a:r>
            <a:r>
              <a:rPr lang="ru-RU" sz="2800" b="1" dirty="0"/>
              <a:t> називають </a:t>
            </a:r>
            <a:r>
              <a:rPr lang="ru-RU" sz="2800" b="1" dirty="0" err="1"/>
              <a:t>розчином</a:t>
            </a:r>
            <a:r>
              <a:rPr lang="ru-RU" sz="2800" b="1" dirty="0"/>
              <a:t>. </a:t>
            </a:r>
            <a:r>
              <a:rPr lang="ru-RU" sz="2800" b="1" dirty="0" err="1"/>
              <a:t>Розчинами</a:t>
            </a:r>
            <a:r>
              <a:rPr lang="ru-RU" sz="2800" b="1" dirty="0"/>
              <a:t> є </a:t>
            </a:r>
            <a:r>
              <a:rPr lang="ru-RU" sz="2800" b="1" dirty="0" err="1"/>
              <a:t>морська</a:t>
            </a:r>
            <a:r>
              <a:rPr lang="ru-RU" sz="2800" b="1" dirty="0"/>
              <a:t> вода, </a:t>
            </a:r>
            <a:r>
              <a:rPr lang="ru-RU" sz="2800" b="1" dirty="0" err="1"/>
              <a:t>мінеральні</a:t>
            </a:r>
            <a:r>
              <a:rPr lang="ru-RU" sz="2800" b="1" dirty="0"/>
              <a:t> води, кров, </a:t>
            </a:r>
            <a:r>
              <a:rPr lang="ru-RU" sz="2800" b="1" dirty="0" smtClean="0"/>
              <a:t>молоко, </a:t>
            </a:r>
            <a:r>
              <a:rPr lang="ru-RU" sz="2800" b="1" dirty="0" err="1" smtClean="0"/>
              <a:t>фруктові</a:t>
            </a:r>
            <a:r>
              <a:rPr lang="ru-RU" sz="2800" b="1" dirty="0" smtClean="0"/>
              <a:t> </a:t>
            </a:r>
            <a:r>
              <a:rPr lang="ru-RU" sz="2800" b="1" dirty="0"/>
              <a:t>соки й </a:t>
            </a:r>
            <a:r>
              <a:rPr lang="ru-RU" sz="2800" b="1" dirty="0" err="1"/>
              <a:t>інше</a:t>
            </a:r>
            <a:r>
              <a:rPr lang="ru-RU" sz="2800" b="1" dirty="0"/>
              <a:t>. </a:t>
            </a:r>
          </a:p>
        </p:txBody>
      </p:sp>
      <p:pic>
        <p:nvPicPr>
          <p:cNvPr id="4098" name="Picture 2" descr="Чи корисна морська вода для здоров'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966">
            <a:off x="798276" y="2735584"/>
            <a:ext cx="2654614" cy="16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98" y="2438524"/>
            <a:ext cx="2448271" cy="163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Молоко — Вікіпеді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75" y="3849704"/>
            <a:ext cx="3096344" cy="13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Фруктовий сік – Шкільне життя | Шкільне житт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625">
            <a:off x="8945720" y="2537371"/>
            <a:ext cx="2509968" cy="156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5487" y="5085978"/>
            <a:ext cx="986509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/>
              <a:t>Більшість</a:t>
            </a:r>
            <a:r>
              <a:rPr lang="ru-RU" sz="2800" b="1" dirty="0"/>
              <a:t> </a:t>
            </a:r>
            <a:r>
              <a:rPr lang="ru-RU" sz="2800" b="1" dirty="0" err="1"/>
              <a:t>рідин</a:t>
            </a:r>
            <a:r>
              <a:rPr lang="ru-RU" sz="2800" b="1" dirty="0"/>
              <a:t>, які </a:t>
            </a:r>
            <a:r>
              <a:rPr lang="ru-RU" sz="2800" b="1" dirty="0" err="1"/>
              <a:t>існують</a:t>
            </a:r>
            <a:r>
              <a:rPr lang="ru-RU" sz="2800" b="1" dirty="0"/>
              <a:t> у природі, — це </a:t>
            </a:r>
            <a:r>
              <a:rPr lang="ru-RU" sz="2800" b="1" dirty="0" err="1"/>
              <a:t>водні</a:t>
            </a:r>
            <a:r>
              <a:rPr lang="ru-RU" sz="2800" b="1" dirty="0"/>
              <a:t> </a:t>
            </a:r>
            <a:r>
              <a:rPr lang="ru-RU" sz="2800" b="1" dirty="0" err="1"/>
              <a:t>розчини</a:t>
            </a:r>
            <a:r>
              <a:rPr lang="ru-RU" sz="2800" b="1" dirty="0"/>
              <a:t>. </a:t>
            </a:r>
            <a:r>
              <a:rPr lang="ru-RU" sz="2800" b="1" dirty="0">
                <a:solidFill>
                  <a:srgbClr val="FFFF00"/>
                </a:solidFill>
              </a:rPr>
              <a:t>Вода — </a:t>
            </a:r>
            <a:r>
              <a:rPr lang="ru-RU" sz="2800" b="1" dirty="0" err="1">
                <a:solidFill>
                  <a:srgbClr val="FFFF00"/>
                </a:solidFill>
              </a:rPr>
              <a:t>найкращий</a:t>
            </a:r>
            <a:r>
              <a:rPr lang="ru-RU" sz="2800" b="1" dirty="0">
                <a:solidFill>
                  <a:srgbClr val="FFFF00"/>
                </a:solidFill>
              </a:rPr>
              <a:t> (</a:t>
            </a:r>
            <a:r>
              <a:rPr lang="ru-RU" sz="2800" b="1" dirty="0" err="1">
                <a:solidFill>
                  <a:srgbClr val="FFFF00"/>
                </a:solidFill>
              </a:rPr>
              <a:t>універсальний</a:t>
            </a:r>
            <a:r>
              <a:rPr lang="ru-RU" sz="2800" b="1" dirty="0">
                <a:solidFill>
                  <a:srgbClr val="FFFF00"/>
                </a:solidFill>
              </a:rPr>
              <a:t>) </a:t>
            </a:r>
            <a:r>
              <a:rPr lang="ru-RU" sz="2800" b="1" dirty="0" err="1">
                <a:solidFill>
                  <a:srgbClr val="FFFF00"/>
                </a:solidFill>
              </a:rPr>
              <a:t>розчинник</a:t>
            </a:r>
            <a:r>
              <a:rPr lang="ru-RU" sz="2800" b="1" dirty="0"/>
              <a:t>. Але є і такі </a:t>
            </a:r>
            <a:r>
              <a:rPr lang="ru-RU" sz="2800" b="1" dirty="0" err="1"/>
              <a:t>речовини</a:t>
            </a:r>
            <a:r>
              <a:rPr lang="ru-RU" sz="2800" b="1" dirty="0"/>
              <a:t>, які </a:t>
            </a:r>
            <a:r>
              <a:rPr lang="ru-RU" sz="2800" b="1" dirty="0" err="1"/>
              <a:t>майже</a:t>
            </a:r>
            <a:r>
              <a:rPr lang="ru-RU" sz="2800" b="1" dirty="0"/>
              <a:t> не </a:t>
            </a:r>
            <a:r>
              <a:rPr lang="ru-RU" sz="2800" b="1" dirty="0" err="1"/>
              <a:t>розчиняються</a:t>
            </a:r>
            <a:r>
              <a:rPr lang="ru-RU" sz="2800" b="1" dirty="0"/>
              <a:t> у </a:t>
            </a:r>
            <a:r>
              <a:rPr lang="ru-RU" sz="2800" b="1" dirty="0" err="1" smtClean="0"/>
              <a:t>воді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1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95487" y="405458"/>
            <a:ext cx="986509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Інструкція-рекомендація</a:t>
            </a:r>
            <a:r>
              <a:rPr lang="ru-RU" sz="3200" b="1" dirty="0"/>
              <a:t> «ЯК ПРОВОДИТИ ДОСЛІДИ»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0201" y="1269554"/>
            <a:ext cx="659801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1) Набери </a:t>
            </a:r>
            <a:r>
              <a:rPr lang="ru-RU" sz="3200" b="1" dirty="0" err="1"/>
              <a:t>пів</a:t>
            </a:r>
            <a:r>
              <a:rPr lang="ru-RU" sz="3200" b="1" dirty="0"/>
              <a:t> </a:t>
            </a:r>
            <a:r>
              <a:rPr lang="ru-RU" sz="3200" b="1" dirty="0" err="1"/>
              <a:t>пляшки</a:t>
            </a:r>
            <a:r>
              <a:rPr lang="ru-RU" sz="3200" b="1" dirty="0"/>
              <a:t> води, </a:t>
            </a:r>
            <a:r>
              <a:rPr lang="ru-RU" sz="3200" b="1" dirty="0" err="1"/>
              <a:t>познач</a:t>
            </a:r>
            <a:r>
              <a:rPr lang="ru-RU" sz="3200" b="1" dirty="0"/>
              <a:t> її рівень. Постав </a:t>
            </a:r>
            <a:r>
              <a:rPr lang="ru-RU" sz="3200" b="1" dirty="0" err="1"/>
              <a:t>пляшку</a:t>
            </a:r>
            <a:r>
              <a:rPr lang="ru-RU" sz="3200" b="1" dirty="0"/>
              <a:t> в </a:t>
            </a:r>
            <a:r>
              <a:rPr lang="ru-RU" sz="3200" b="1" dirty="0" err="1"/>
              <a:t>морозильну</a:t>
            </a:r>
            <a:r>
              <a:rPr lang="ru-RU" sz="3200" b="1" dirty="0"/>
              <a:t> камеру. </a:t>
            </a:r>
            <a:r>
              <a:rPr lang="ru-RU" sz="3200" b="1" dirty="0" err="1"/>
              <a:t>Встанови</a:t>
            </a:r>
            <a:r>
              <a:rPr lang="ru-RU" sz="3200" b="1" dirty="0"/>
              <a:t>, як </a:t>
            </a:r>
            <a:r>
              <a:rPr lang="ru-RU" sz="3200" b="1" dirty="0" err="1" smtClean="0"/>
              <a:t>змінився</a:t>
            </a:r>
            <a:r>
              <a:rPr lang="ru-RU" sz="3200" b="1" dirty="0" smtClean="0"/>
              <a:t> </a:t>
            </a:r>
            <a:r>
              <a:rPr lang="ru-RU" sz="3200" b="1" dirty="0" err="1"/>
              <a:t>об’єм</a:t>
            </a:r>
            <a:r>
              <a:rPr lang="ru-RU" sz="3200" b="1" dirty="0"/>
              <a:t> </a:t>
            </a:r>
            <a:r>
              <a:rPr lang="ru-RU" sz="3200" b="1" dirty="0" err="1"/>
              <a:t>льоду</a:t>
            </a:r>
            <a:r>
              <a:rPr lang="ru-RU" sz="3200" b="1" dirty="0"/>
              <a:t>, у </a:t>
            </a:r>
            <a:r>
              <a:rPr lang="ru-RU" sz="3200" b="1" dirty="0" err="1"/>
              <a:t>порівнянні</a:t>
            </a:r>
            <a:r>
              <a:rPr lang="ru-RU" sz="3200" b="1" dirty="0"/>
              <a:t> з </a:t>
            </a:r>
            <a:r>
              <a:rPr lang="ru-RU" sz="3200" b="1" dirty="0" err="1"/>
              <a:t>рідиною</a:t>
            </a:r>
            <a:r>
              <a:rPr lang="ru-RU" sz="3200" b="1" dirty="0"/>
              <a:t>. </a:t>
            </a:r>
            <a:r>
              <a:rPr lang="ru-RU" sz="3200" b="1" dirty="0" smtClean="0"/>
              <a:t>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7" r="27843"/>
          <a:stretch/>
        </p:blipFill>
        <p:spPr bwMode="auto">
          <a:xfrm>
            <a:off x="8180263" y="1269553"/>
            <a:ext cx="2088232" cy="259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735111" y="2853730"/>
            <a:ext cx="6120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606" y="4221882"/>
            <a:ext cx="2735585" cy="181098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053414" y="4032287"/>
            <a:ext cx="659801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2) У </a:t>
            </a:r>
            <a:r>
              <a:rPr lang="ru-RU" sz="3200" b="1" dirty="0" err="1"/>
              <a:t>морозильній</a:t>
            </a:r>
            <a:r>
              <a:rPr lang="ru-RU" sz="3200" b="1" dirty="0"/>
              <a:t> </a:t>
            </a:r>
            <a:r>
              <a:rPr lang="ru-RU" sz="3200" b="1" dirty="0" err="1"/>
              <a:t>камері</a:t>
            </a:r>
            <a:r>
              <a:rPr lang="ru-RU" sz="3200" b="1" dirty="0"/>
              <a:t> </a:t>
            </a:r>
            <a:r>
              <a:rPr lang="ru-RU" sz="3200" b="1" dirty="0" err="1"/>
              <a:t>підготуй</a:t>
            </a:r>
            <a:r>
              <a:rPr lang="ru-RU" sz="3200" b="1" dirty="0"/>
              <a:t> кубики </a:t>
            </a:r>
            <a:r>
              <a:rPr lang="ru-RU" sz="3200" b="1" dirty="0" err="1"/>
              <a:t>льоду</a:t>
            </a:r>
            <a:r>
              <a:rPr lang="ru-RU" sz="3200" b="1" dirty="0"/>
              <a:t>. Вкинь їх у воду. </a:t>
            </a:r>
            <a:r>
              <a:rPr lang="ru-RU" sz="3200" b="1" dirty="0" err="1"/>
              <a:t>Спостерігай</a:t>
            </a:r>
            <a:r>
              <a:rPr lang="ru-RU" sz="3200" b="1" dirty="0"/>
              <a:t>, чи вони потонуть.</a:t>
            </a:r>
          </a:p>
        </p:txBody>
      </p:sp>
    </p:spTree>
    <p:extLst>
      <p:ext uri="{BB962C8B-B14F-4D97-AF65-F5344CB8AC3E}">
        <p14:creationId xmlns:p14="http://schemas.microsoft.com/office/powerpoint/2010/main" val="248601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95487" y="405458"/>
            <a:ext cx="986509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Інструкція-рекомендація</a:t>
            </a:r>
            <a:r>
              <a:rPr lang="ru-RU" sz="3200" b="1" dirty="0"/>
              <a:t> «ЯК ПРОВОДИТИ ДОСЛІДИ»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3469" y="1184186"/>
            <a:ext cx="991711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3) З </a:t>
            </a:r>
            <a:r>
              <a:rPr lang="ru-RU" sz="3200" b="1" dirty="0" err="1"/>
              <a:t>поверхні</a:t>
            </a:r>
            <a:r>
              <a:rPr lang="ru-RU" sz="3200" b="1" dirty="0"/>
              <a:t> води </a:t>
            </a:r>
            <a:r>
              <a:rPr lang="ru-RU" sz="3200" b="1" dirty="0" err="1"/>
              <a:t>постійно</a:t>
            </a:r>
            <a:r>
              <a:rPr lang="ru-RU" sz="3200" b="1" dirty="0"/>
              <a:t> відбувається </a:t>
            </a:r>
            <a:r>
              <a:rPr lang="ru-RU" sz="3200" b="1" dirty="0" err="1" smtClean="0"/>
              <a:t>випаровування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перехід</a:t>
            </a:r>
            <a:r>
              <a:rPr lang="ru-RU" sz="3200" b="1" dirty="0"/>
              <a:t> у </a:t>
            </a:r>
            <a:r>
              <a:rPr lang="ru-RU" sz="3200" b="1" dirty="0" err="1"/>
              <a:t>газоподібний</a:t>
            </a:r>
            <a:r>
              <a:rPr lang="ru-RU" sz="3200" b="1" dirty="0"/>
              <a:t> стан. Набери в </a:t>
            </a:r>
            <a:r>
              <a:rPr lang="ru-RU" sz="3200" b="1" dirty="0" err="1"/>
              <a:t>однакові</a:t>
            </a:r>
            <a:r>
              <a:rPr lang="ru-RU" sz="3200" b="1" dirty="0"/>
              <a:t> склянки по 100 г води. З </a:t>
            </a:r>
            <a:r>
              <a:rPr lang="ru-RU" sz="3200" b="1" dirty="0" err="1"/>
              <a:t>однієї</a:t>
            </a:r>
            <a:r>
              <a:rPr lang="ru-RU" sz="3200" b="1" dirty="0"/>
              <a:t> склянки воду </a:t>
            </a:r>
            <a:r>
              <a:rPr lang="ru-RU" sz="3200" b="1" dirty="0" err="1"/>
              <a:t>перелий</a:t>
            </a:r>
            <a:r>
              <a:rPr lang="ru-RU" sz="3200" b="1" dirty="0"/>
              <a:t> у </a:t>
            </a:r>
            <a:r>
              <a:rPr lang="ru-RU" sz="3200" b="1" dirty="0" err="1"/>
              <a:t>пласку</a:t>
            </a:r>
            <a:r>
              <a:rPr lang="ru-RU" sz="3200" b="1" dirty="0"/>
              <a:t> </a:t>
            </a:r>
            <a:r>
              <a:rPr lang="ru-RU" sz="3200" b="1" dirty="0" err="1"/>
              <a:t>тарілку</a:t>
            </a:r>
            <a:r>
              <a:rPr lang="ru-RU" sz="3200" b="1" dirty="0"/>
              <a:t>. </a:t>
            </a:r>
            <a:r>
              <a:rPr lang="ru-RU" sz="3200" b="1" dirty="0" err="1"/>
              <a:t>Спостерігай</a:t>
            </a:r>
            <a:r>
              <a:rPr lang="ru-RU" sz="3200" b="1" dirty="0"/>
              <a:t>, де швидше </a:t>
            </a:r>
            <a:r>
              <a:rPr lang="ru-RU" sz="3200" b="1" dirty="0" err="1"/>
              <a:t>випарується</a:t>
            </a:r>
            <a:r>
              <a:rPr lang="ru-RU" sz="3200" b="1" dirty="0"/>
              <a:t> вода: зі склянки чи </a:t>
            </a:r>
            <a:r>
              <a:rPr lang="ru-RU" sz="3200" b="1" dirty="0" err="1"/>
              <a:t>тарілки</a:t>
            </a:r>
            <a:r>
              <a:rPr lang="ru-RU" sz="3200" b="1" dirty="0"/>
              <a:t>. </a:t>
            </a:r>
            <a:endParaRPr lang="ru-RU" sz="3200" b="1" dirty="0" smtClean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27" y="3834034"/>
            <a:ext cx="2659473" cy="182617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11467" r="38372" b="1833"/>
          <a:stretch/>
        </p:blipFill>
        <p:spPr>
          <a:xfrm>
            <a:off x="1411511" y="3834034"/>
            <a:ext cx="1747826" cy="226189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740103" y="3834034"/>
            <a:ext cx="432048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4) </a:t>
            </a:r>
            <a:r>
              <a:rPr lang="ru-RU" sz="2800" b="1" dirty="0" err="1" smtClean="0"/>
              <a:t>Якщо</a:t>
            </a:r>
            <a:r>
              <a:rPr lang="ru-RU" sz="2800" b="1" dirty="0" smtClean="0"/>
              <a:t> </a:t>
            </a:r>
            <a:r>
              <a:rPr lang="ru-RU" sz="2800" b="1" dirty="0" err="1"/>
              <a:t>рідку</a:t>
            </a:r>
            <a:r>
              <a:rPr lang="ru-RU" sz="2800" b="1" dirty="0"/>
              <a:t> воду поставити на вогонь, то за </a:t>
            </a:r>
            <a:r>
              <a:rPr lang="ru-RU" sz="2800" b="1" dirty="0" err="1" smtClean="0"/>
              <a:t>температури</a:t>
            </a:r>
            <a:r>
              <a:rPr lang="ru-RU" sz="2800" b="1" dirty="0" smtClean="0"/>
              <a:t> </a:t>
            </a:r>
            <a:r>
              <a:rPr lang="ru-RU" sz="2800" b="1" dirty="0"/>
              <a:t>100° вона </a:t>
            </a:r>
            <a:r>
              <a:rPr lang="ru-RU" sz="2800" b="1" dirty="0" err="1" smtClean="0"/>
              <a:t>закипить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4326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51078" y="405458"/>
            <a:ext cx="10325529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Практичне</a:t>
            </a:r>
            <a:r>
              <a:rPr lang="ru-RU" sz="4000" b="1" dirty="0" smtClean="0"/>
              <a:t>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D:\3 клас\04 ЯДС\Грущинська\2 Людина і нежива природа\№019 Чому вода — найзагадк речовина на Землі\2025-10-12_1422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12293" r="946" b="1746"/>
          <a:stretch/>
        </p:blipFill>
        <p:spPr bwMode="auto">
          <a:xfrm>
            <a:off x="951078" y="1243767"/>
            <a:ext cx="7812000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1078" y="4831039"/>
            <a:ext cx="781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2. </a:t>
            </a:r>
            <a:r>
              <a:rPr lang="ru-RU" sz="2400" b="1" dirty="0" err="1" smtClean="0"/>
              <a:t>Борошно</a:t>
            </a:r>
            <a:r>
              <a:rPr lang="ru-RU" sz="2400" b="1" dirty="0" smtClean="0"/>
              <a:t> </a:t>
            </a:r>
            <a:r>
              <a:rPr lang="ru-RU" sz="2400" b="1" dirty="0"/>
              <a:t>не </a:t>
            </a:r>
            <a:r>
              <a:rPr lang="ru-RU" sz="2400" b="1" dirty="0" err="1"/>
              <a:t>розчиняється</a:t>
            </a:r>
            <a:r>
              <a:rPr lang="ru-RU" sz="2400" b="1" dirty="0"/>
              <a:t> у </a:t>
            </a:r>
            <a:r>
              <a:rPr lang="ru-RU" sz="2400" b="1" dirty="0" err="1"/>
              <a:t>воді</a:t>
            </a:r>
            <a:r>
              <a:rPr lang="ru-RU" sz="2400" b="1" dirty="0"/>
              <a:t>, а </a:t>
            </a:r>
            <a:r>
              <a:rPr lang="ru-RU" sz="2400" b="1" dirty="0" err="1"/>
              <a:t>створює</a:t>
            </a:r>
            <a:r>
              <a:rPr lang="ru-RU" sz="2400" b="1" dirty="0"/>
              <a:t> </a:t>
            </a:r>
            <a:r>
              <a:rPr lang="ru-RU" sz="2400" b="1" dirty="0" err="1"/>
              <a:t>суспензію</a:t>
            </a:r>
            <a:r>
              <a:rPr lang="ru-RU" sz="2400" b="1" dirty="0"/>
              <a:t>, де </a:t>
            </a:r>
            <a:r>
              <a:rPr lang="ru-RU" sz="2400" b="1" dirty="0" err="1"/>
              <a:t>частинки</a:t>
            </a:r>
            <a:r>
              <a:rPr lang="ru-RU" sz="2400" b="1" dirty="0"/>
              <a:t> </a:t>
            </a:r>
            <a:r>
              <a:rPr lang="ru-RU" sz="2400" b="1" dirty="0" err="1"/>
              <a:t>борошна</a:t>
            </a:r>
            <a:r>
              <a:rPr lang="ru-RU" sz="2400" b="1" dirty="0"/>
              <a:t> </a:t>
            </a:r>
            <a:r>
              <a:rPr lang="ru-RU" sz="2400" b="1" dirty="0" err="1"/>
              <a:t>залишаються</a:t>
            </a:r>
            <a:r>
              <a:rPr lang="ru-RU" sz="2400" b="1" dirty="0"/>
              <a:t> </a:t>
            </a:r>
            <a:r>
              <a:rPr lang="ru-RU" sz="2400" b="1" dirty="0" err="1"/>
              <a:t>видимими</a:t>
            </a:r>
            <a:r>
              <a:rPr lang="ru-RU" sz="2400" b="1" dirty="0"/>
              <a:t>, а не </a:t>
            </a:r>
            <a:r>
              <a:rPr lang="ru-RU" sz="2400" b="1" dirty="0" err="1"/>
              <a:t>зникають</a:t>
            </a:r>
            <a:r>
              <a:rPr lang="ru-RU" sz="2400" b="1" dirty="0"/>
              <a:t>, як це відбувається з </a:t>
            </a:r>
            <a:r>
              <a:rPr lang="ru-RU" sz="2400" b="1" dirty="0" err="1"/>
              <a:t>розчинними</a:t>
            </a:r>
            <a:r>
              <a:rPr lang="ru-RU" sz="2400" b="1" dirty="0"/>
              <a:t> </a:t>
            </a:r>
            <a:r>
              <a:rPr lang="ru-RU" sz="2400" b="1" dirty="0" err="1"/>
              <a:t>речовинами</a:t>
            </a:r>
            <a:r>
              <a:rPr lang="ru-RU" sz="2400" b="1" dirty="0"/>
              <a:t>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00343" y="1243766"/>
            <a:ext cx="2592288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Справжнє</a:t>
            </a:r>
            <a:r>
              <a:rPr lang="ru-RU" sz="2400" b="1" dirty="0" smtClean="0"/>
              <a:t> </a:t>
            </a:r>
            <a:r>
              <a:rPr lang="ru-RU" sz="2400" b="1" dirty="0" err="1"/>
              <a:t>вершкове</a:t>
            </a:r>
            <a:r>
              <a:rPr lang="ru-RU" sz="2400" b="1" dirty="0"/>
              <a:t> масло при </a:t>
            </a:r>
            <a:r>
              <a:rPr lang="ru-RU" sz="2400" b="1" dirty="0" err="1"/>
              <a:t>контакті</a:t>
            </a:r>
            <a:r>
              <a:rPr lang="ru-RU" sz="2400" b="1" dirty="0"/>
              <a:t> з </a:t>
            </a:r>
            <a:r>
              <a:rPr lang="ru-RU" sz="2400" b="1" dirty="0" err="1"/>
              <a:t>гарячою</a:t>
            </a:r>
            <a:r>
              <a:rPr lang="ru-RU" sz="2400" b="1" dirty="0"/>
              <a:t> водою </a:t>
            </a:r>
            <a:r>
              <a:rPr lang="ru-RU" sz="2400" b="1" dirty="0" err="1"/>
              <a:t>повільно</a:t>
            </a:r>
            <a:r>
              <a:rPr lang="ru-RU" sz="2400" b="1" dirty="0"/>
              <a:t> </a:t>
            </a:r>
            <a:r>
              <a:rPr lang="ru-RU" sz="2400" b="1" dirty="0" err="1"/>
              <a:t>тане</a:t>
            </a:r>
            <a:r>
              <a:rPr lang="ru-RU" sz="2400" b="1" dirty="0"/>
              <a:t> і </a:t>
            </a:r>
            <a:r>
              <a:rPr lang="ru-RU" sz="2400" b="1" dirty="0" err="1"/>
              <a:t>утворює</a:t>
            </a:r>
            <a:r>
              <a:rPr lang="ru-RU" sz="2400" b="1" dirty="0"/>
              <a:t> </a:t>
            </a:r>
            <a:r>
              <a:rPr lang="ru-RU" sz="2400" b="1" dirty="0" err="1"/>
              <a:t>молочний</a:t>
            </a:r>
            <a:r>
              <a:rPr lang="ru-RU" sz="2400" b="1" dirty="0"/>
              <a:t> колір, на </a:t>
            </a:r>
            <a:r>
              <a:rPr lang="ru-RU" sz="2400" b="1" dirty="0" err="1"/>
              <a:t>відміну</a:t>
            </a:r>
            <a:r>
              <a:rPr lang="ru-RU" sz="2400" b="1" dirty="0"/>
              <a:t> від </a:t>
            </a:r>
            <a:r>
              <a:rPr lang="ru-RU" sz="2400" b="1" dirty="0" err="1"/>
              <a:t>рослинних</a:t>
            </a:r>
            <a:r>
              <a:rPr lang="ru-RU" sz="2400" b="1" dirty="0"/>
              <a:t> </a:t>
            </a:r>
            <a:r>
              <a:rPr lang="ru-RU" sz="2400" b="1" dirty="0" err="1"/>
              <a:t>жирів</a:t>
            </a:r>
            <a:r>
              <a:rPr lang="ru-RU" sz="2400" b="1" dirty="0"/>
              <a:t> або спреду, які не </a:t>
            </a:r>
            <a:r>
              <a:rPr lang="ru-RU" sz="2400" b="1" dirty="0" err="1"/>
              <a:t>розчиняються</a:t>
            </a:r>
            <a:r>
              <a:rPr lang="ru-RU" sz="2400" b="1" dirty="0"/>
              <a:t>, а </a:t>
            </a:r>
            <a:r>
              <a:rPr lang="ru-RU" sz="2400" b="1" dirty="0" err="1"/>
              <a:t>залишаються</a:t>
            </a:r>
            <a:r>
              <a:rPr lang="ru-RU" sz="2400" b="1" dirty="0"/>
              <a:t> </a:t>
            </a:r>
            <a:r>
              <a:rPr lang="ru-RU" sz="2400" b="1" dirty="0" err="1"/>
              <a:t>окремим</a:t>
            </a:r>
            <a:r>
              <a:rPr lang="ru-RU" sz="2400" b="1" dirty="0"/>
              <a:t> шаром. 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20088" y="2133650"/>
            <a:ext cx="25270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 smtClean="0"/>
              <a:t>розчиняються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84184" y="2881245"/>
            <a:ext cx="166293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Не </a:t>
            </a:r>
            <a:r>
              <a:rPr lang="ru-RU" sz="2400" b="1" dirty="0" err="1" smtClean="0"/>
              <a:t>розчи-няються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3969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8062" y="494642"/>
            <a:ext cx="10182395" cy="7029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54" y="2367944"/>
            <a:ext cx="3188660" cy="1859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71" y="2202506"/>
            <a:ext cx="2016224" cy="2024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35" y="4649462"/>
            <a:ext cx="2059614" cy="14430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8" y="2100480"/>
            <a:ext cx="1790923" cy="24515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91" y="4331553"/>
            <a:ext cx="1848969" cy="18506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70967" y="1297144"/>
            <a:ext cx="10182395" cy="83650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Якщо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об’єкт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розчиниться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воді – присідаємо по 3 рази. Якщо ні – робимо повороти тулубом вліво-вправо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2" descr="ÐÐ°ÑÑÐ¸Ð½ÐºÐ¸ Ð¿Ð¾ Ð·Ð°Ð¿ÑÐ¾ÑÑ ÑÑÐ°ÐºÐ°Ð½ Ñ Ð²Ð¾Ð´Ð¾Ð¹ ÐºÐ»Ð¸Ð¿Ð°ÑÑ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t="3107" r="12417" b="6287"/>
          <a:stretch/>
        </p:blipFill>
        <p:spPr bwMode="auto">
          <a:xfrm>
            <a:off x="9442239" y="2367944"/>
            <a:ext cx="1718218" cy="23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7" t="15972" r="21901" b="10112"/>
          <a:stretch/>
        </p:blipFill>
        <p:spPr>
          <a:xfrm>
            <a:off x="10000284" y="3048669"/>
            <a:ext cx="734810" cy="11015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9" y="4561177"/>
            <a:ext cx="1922121" cy="1731437"/>
          </a:xfrm>
          <a:prstGeom prst="rect">
            <a:avLst/>
          </a:prstGeom>
        </p:spPr>
      </p:pic>
      <p:pic>
        <p:nvPicPr>
          <p:cNvPr id="7170" name="Picture 2" descr="Сода пищевая | Специи, приправы, пряности и другая продукция ТМ «Впрок»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419" y="4132374"/>
            <a:ext cx="143572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97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954809" y="4635746"/>
            <a:ext cx="6017906" cy="11402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Які </a:t>
            </a:r>
            <a:r>
              <a:rPr lang="ru-RU" sz="3200" b="1" dirty="0" err="1"/>
              <a:t>водні</a:t>
            </a:r>
            <a:r>
              <a:rPr lang="ru-RU" sz="3200" b="1" dirty="0"/>
              <a:t> </a:t>
            </a:r>
            <a:r>
              <a:rPr lang="ru-RU" sz="3200" b="1" dirty="0" err="1"/>
              <a:t>розчини</a:t>
            </a:r>
            <a:r>
              <a:rPr lang="ru-RU" sz="3200" b="1" dirty="0"/>
              <a:t> ти </a:t>
            </a:r>
            <a:r>
              <a:rPr lang="ru-RU" sz="3200" b="1" dirty="0" err="1"/>
              <a:t>використовуєш</a:t>
            </a:r>
            <a:r>
              <a:rPr lang="ru-RU" sz="3200" b="1" dirty="0"/>
              <a:t> </a:t>
            </a:r>
            <a:r>
              <a:rPr lang="ru-RU" sz="3200" b="1" dirty="0" err="1"/>
              <a:t>щодня</a:t>
            </a:r>
            <a:r>
              <a:rPr lang="ru-RU" sz="3200" b="1" dirty="0"/>
              <a:t>? Назви.</a:t>
            </a:r>
            <a:endParaRPr lang="uk-UA" sz="32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8221" y="506122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86" y="1353442"/>
            <a:ext cx="3852428" cy="385242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09845" y="3279656"/>
            <a:ext cx="5511446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Коли </a:t>
            </a:r>
            <a:r>
              <a:rPr lang="ru-RU" sz="3200" b="1" dirty="0" err="1"/>
              <a:t>закипить</a:t>
            </a:r>
            <a:r>
              <a:rPr lang="ru-RU" sz="3200" b="1" dirty="0"/>
              <a:t> вода в чайнику? </a:t>
            </a:r>
            <a:endParaRPr lang="uk-UA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8221" y="1335286"/>
            <a:ext cx="5511447" cy="7263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Перелічи властивості води.</a:t>
            </a:r>
            <a:endParaRPr lang="uk-UA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9845" y="2181521"/>
            <a:ext cx="5538403" cy="9761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Чому </a:t>
            </a:r>
            <a:r>
              <a:rPr lang="ru-RU" sz="3200" b="1" dirty="0" err="1"/>
              <a:t>лід</a:t>
            </a:r>
            <a:r>
              <a:rPr lang="ru-RU" sz="3200" b="1" dirty="0"/>
              <a:t> </a:t>
            </a:r>
            <a:r>
              <a:rPr lang="ru-RU" sz="3200" b="1" dirty="0" err="1"/>
              <a:t>плаває</a:t>
            </a:r>
            <a:r>
              <a:rPr lang="ru-RU" sz="3200" b="1" dirty="0"/>
              <a:t> на </a:t>
            </a:r>
            <a:r>
              <a:rPr lang="ru-RU" sz="3200" b="1" dirty="0" err="1"/>
              <a:t>поверхні</a:t>
            </a:r>
            <a:r>
              <a:rPr lang="ru-RU" sz="3200" b="1" dirty="0"/>
              <a:t> води? </a:t>
            </a:r>
            <a:endParaRPr lang="uk-UA" sz="32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3 клас\04 ЯДС\Грущинська\2 Людина і нежива природа\№019 Чому вода — найзагадк речовина на Землі\2025-10-12_142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4" y="1298909"/>
            <a:ext cx="9080913" cy="524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979462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4641" y="477466"/>
            <a:ext cx="9577064" cy="8214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23679" y="4005858"/>
            <a:ext cx="2808312" cy="52782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пл</a:t>
            </a:r>
            <a:r>
              <a:rPr lang="ru-RU" sz="3600" b="1" dirty="0" err="1" smtClean="0">
                <a:solidFill>
                  <a:srgbClr val="0070C0"/>
                </a:solidFill>
              </a:rPr>
              <a:t>а</a:t>
            </a:r>
            <a:r>
              <a:rPr lang="ru-RU" sz="3600" b="1" dirty="0" err="1" smtClean="0">
                <a:solidFill>
                  <a:srgbClr val="FF0000"/>
                </a:solidFill>
              </a:rPr>
              <a:t>влення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51671" y="5140131"/>
            <a:ext cx="3456384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замерз</a:t>
            </a:r>
            <a:r>
              <a:rPr lang="ru-RU" sz="3600" b="1" dirty="0" err="1" smtClean="0">
                <a:solidFill>
                  <a:srgbClr val="0070C0"/>
                </a:solidFill>
              </a:rPr>
              <a:t>а</a:t>
            </a:r>
            <a:r>
              <a:rPr lang="ru-RU" sz="3600" b="1" dirty="0" err="1" smtClean="0">
                <a:solidFill>
                  <a:srgbClr val="FF0000"/>
                </a:solidFill>
              </a:rPr>
              <a:t>ння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1671" y="5790482"/>
            <a:ext cx="4032448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випар</a:t>
            </a:r>
            <a:r>
              <a:rPr lang="ru-RU" sz="3600" b="1" dirty="0" err="1" smtClean="0">
                <a:solidFill>
                  <a:srgbClr val="0070C0"/>
                </a:solidFill>
              </a:rPr>
              <a:t>о</a:t>
            </a:r>
            <a:r>
              <a:rPr lang="ru-RU" sz="3600" b="1" dirty="0" err="1" smtClean="0">
                <a:solidFill>
                  <a:srgbClr val="FF0000"/>
                </a:solidFill>
              </a:rPr>
              <a:t>вування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35847" y="4432639"/>
            <a:ext cx="545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0</a:t>
            </a:r>
            <a:r>
              <a:rPr lang="en-US" sz="3200" b="1" dirty="0">
                <a:solidFill>
                  <a:srgbClr val="FF0000"/>
                </a:solidFill>
              </a:rPr>
              <a:t>ᵒ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89891" y="2493690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95" y="2061642"/>
            <a:ext cx="6840760" cy="387529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05538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0389" y="435619"/>
            <a:ext cx="3111402" cy="13379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07855" y="435618"/>
            <a:ext cx="7200800" cy="155401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Роздивися репродукцію картини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«Айсберги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». Знайди й покажи стрілочками, де на ній «заховалася» вода втрьох станах.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20223" y="3501802"/>
            <a:ext cx="1584176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Крига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9423" y="1915489"/>
            <a:ext cx="3600400" cy="143358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4. Чи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можна океанічну воду називати морською?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88447" y="2205658"/>
            <a:ext cx="1584176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Хмари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04099" y="4581922"/>
            <a:ext cx="1584176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Океан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1096" y="3498596"/>
            <a:ext cx="3717053" cy="271963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35-36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19.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7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4"/>
            <a:ext cx="10153128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Гра </a:t>
            </a:r>
            <a:r>
              <a:rPr lang="ru-RU" sz="3600" b="1" dirty="0"/>
              <a:t>«</a:t>
            </a:r>
            <a:r>
              <a:rPr lang="ru-RU" sz="3600" b="1" dirty="0" err="1"/>
              <a:t>Упіймайте</a:t>
            </a:r>
            <a:r>
              <a:rPr lang="ru-RU" sz="3600" b="1" dirty="0"/>
              <a:t> </a:t>
            </a:r>
            <a:r>
              <a:rPr lang="ru-RU" sz="3600" b="1" dirty="0" err="1"/>
              <a:t>правильні</a:t>
            </a:r>
            <a:r>
              <a:rPr lang="ru-RU" sz="3600" b="1" dirty="0"/>
              <a:t> </a:t>
            </a:r>
            <a:r>
              <a:rPr lang="ru-RU" sz="3600" b="1" dirty="0" err="1"/>
              <a:t>твердження</a:t>
            </a:r>
            <a:r>
              <a:rPr lang="ru-RU" sz="3600" b="1" dirty="0"/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823" y="1269554"/>
            <a:ext cx="9584703" cy="32285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1. </a:t>
            </a:r>
            <a:r>
              <a:rPr lang="ru-RU" sz="3200" b="1" dirty="0"/>
              <a:t>Вода у твердому </a:t>
            </a:r>
            <a:r>
              <a:rPr lang="ru-RU" sz="3200" b="1" dirty="0" err="1"/>
              <a:t>стані</a:t>
            </a:r>
            <a:r>
              <a:rPr lang="ru-RU" sz="3200" b="1" dirty="0"/>
              <a:t> — це </a:t>
            </a:r>
            <a:r>
              <a:rPr lang="ru-RU" sz="3200" b="1" dirty="0" err="1"/>
              <a:t>лід</a:t>
            </a:r>
            <a:r>
              <a:rPr lang="ru-RU" sz="3200" b="1" dirty="0"/>
              <a:t> і </a:t>
            </a:r>
            <a:r>
              <a:rPr lang="ru-RU" sz="3200" b="1" dirty="0" err="1" smtClean="0"/>
              <a:t>крига</a:t>
            </a:r>
            <a:r>
              <a:rPr lang="ru-RU" sz="3200" b="1" dirty="0" smtClean="0"/>
              <a:t>. </a:t>
            </a:r>
            <a:endParaRPr lang="ru-RU" sz="3200" b="1" dirty="0" smtClean="0"/>
          </a:p>
          <a:p>
            <a:r>
              <a:rPr lang="ru-RU" sz="3200" b="1" dirty="0" smtClean="0"/>
              <a:t>2. </a:t>
            </a:r>
            <a:r>
              <a:rPr lang="ru-RU" sz="3200" b="1" dirty="0"/>
              <a:t>У твердому </a:t>
            </a:r>
            <a:r>
              <a:rPr lang="ru-RU" sz="3200" b="1" dirty="0" err="1"/>
              <a:t>стані</a:t>
            </a:r>
            <a:r>
              <a:rPr lang="ru-RU" sz="3200" b="1" dirty="0"/>
              <a:t> вода </a:t>
            </a:r>
            <a:r>
              <a:rPr lang="ru-RU" sz="3200" b="1" dirty="0" err="1"/>
              <a:t>важча</a:t>
            </a:r>
            <a:r>
              <a:rPr lang="ru-RU" sz="3200" b="1" dirty="0"/>
              <a:t>, </a:t>
            </a:r>
            <a:r>
              <a:rPr lang="ru-RU" sz="3200" b="1" dirty="0" err="1"/>
              <a:t>ніж</a:t>
            </a:r>
            <a:r>
              <a:rPr lang="ru-RU" sz="3200" b="1" dirty="0"/>
              <a:t> у </a:t>
            </a:r>
            <a:r>
              <a:rPr lang="ru-RU" sz="3200" b="1" dirty="0" err="1"/>
              <a:t>рідкому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/>
              <a:t>3. </a:t>
            </a:r>
            <a:r>
              <a:rPr lang="ru-RU" sz="3200" b="1" dirty="0"/>
              <a:t>У твердому </a:t>
            </a:r>
            <a:r>
              <a:rPr lang="ru-RU" sz="3200" b="1" dirty="0" err="1"/>
              <a:t>стані</a:t>
            </a:r>
            <a:r>
              <a:rPr lang="ru-RU" sz="3200" b="1" dirty="0"/>
              <a:t> вода </a:t>
            </a:r>
            <a:r>
              <a:rPr lang="ru-RU" sz="3200" b="1" dirty="0" err="1"/>
              <a:t>легша</a:t>
            </a:r>
            <a:r>
              <a:rPr lang="ru-RU" sz="3200" b="1" dirty="0"/>
              <a:t>, </a:t>
            </a:r>
            <a:r>
              <a:rPr lang="ru-RU" sz="3200" b="1" dirty="0" err="1"/>
              <a:t>ніж</a:t>
            </a:r>
            <a:r>
              <a:rPr lang="ru-RU" sz="3200" b="1" dirty="0"/>
              <a:t> у </a:t>
            </a:r>
            <a:r>
              <a:rPr lang="ru-RU" sz="3200" b="1" dirty="0" err="1"/>
              <a:t>рідкому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/>
              <a:t>4. </a:t>
            </a:r>
            <a:r>
              <a:rPr lang="ru-RU" sz="3200" b="1" dirty="0" err="1"/>
              <a:t>Водяна</a:t>
            </a:r>
            <a:r>
              <a:rPr lang="ru-RU" sz="3200" b="1" dirty="0"/>
              <a:t> пара — це </a:t>
            </a:r>
            <a:r>
              <a:rPr lang="ru-RU" sz="3200" b="1" dirty="0" err="1"/>
              <a:t>газоподібний</a:t>
            </a:r>
            <a:r>
              <a:rPr lang="ru-RU" sz="3200" b="1" dirty="0"/>
              <a:t> стан </a:t>
            </a:r>
            <a:r>
              <a:rPr lang="ru-RU" sz="3200" b="1" dirty="0" smtClean="0"/>
              <a:t>води.</a:t>
            </a:r>
          </a:p>
          <a:p>
            <a:r>
              <a:rPr lang="ru-RU" sz="3200" b="1" dirty="0" smtClean="0"/>
              <a:t>5</a:t>
            </a:r>
            <a:r>
              <a:rPr lang="ru-RU" sz="3200" b="1" dirty="0" smtClean="0"/>
              <a:t>. </a:t>
            </a:r>
            <a:r>
              <a:rPr lang="ru-RU" sz="3200" b="1" dirty="0" smtClean="0"/>
              <a:t>Вода </a:t>
            </a:r>
            <a:r>
              <a:rPr lang="ru-RU" sz="3200" b="1" dirty="0"/>
              <a:t>може </a:t>
            </a:r>
            <a:r>
              <a:rPr lang="ru-RU" sz="3200" b="1" dirty="0" err="1"/>
              <a:t>перебувати</a:t>
            </a:r>
            <a:r>
              <a:rPr lang="ru-RU" sz="3200" b="1" dirty="0"/>
              <a:t> </a:t>
            </a:r>
            <a:r>
              <a:rPr lang="ru-RU" sz="3200" b="1" dirty="0" err="1"/>
              <a:t>одночасно</a:t>
            </a:r>
            <a:r>
              <a:rPr lang="ru-RU" sz="3200" b="1" dirty="0"/>
              <a:t> у </a:t>
            </a:r>
            <a:r>
              <a:rPr lang="ru-RU" sz="3200" b="1" dirty="0" err="1"/>
              <a:t>трьох</a:t>
            </a:r>
            <a:r>
              <a:rPr lang="ru-RU" sz="3200" b="1" dirty="0"/>
              <a:t> станах. </a:t>
            </a:r>
            <a:endParaRPr lang="ru-RU" sz="3200" b="1" dirty="0" smtClean="0"/>
          </a:p>
          <a:p>
            <a:r>
              <a:rPr lang="ru-RU" sz="3200" b="1" dirty="0" smtClean="0"/>
              <a:t>7</a:t>
            </a:r>
            <a:r>
              <a:rPr lang="ru-RU" sz="3200" b="1" dirty="0" smtClean="0"/>
              <a:t>. </a:t>
            </a:r>
            <a:r>
              <a:rPr lang="ru-RU" sz="3200" b="1" dirty="0" smtClean="0"/>
              <a:t>Вода </a:t>
            </a:r>
            <a:r>
              <a:rPr lang="ru-RU" sz="3200" b="1" dirty="0" err="1" smtClean="0"/>
              <a:t>розчиняє</a:t>
            </a:r>
            <a:r>
              <a:rPr lang="ru-RU" sz="3200" b="1" dirty="0" smtClean="0"/>
              <a:t> всі </a:t>
            </a:r>
            <a:r>
              <a:rPr lang="ru-RU" sz="3200" b="1" dirty="0" err="1" smtClean="0"/>
              <a:t>предмети</a:t>
            </a:r>
            <a:r>
              <a:rPr lang="ru-RU" sz="3200" b="1" dirty="0" smtClean="0"/>
              <a:t>.</a:t>
            </a:r>
            <a:endParaRPr lang="ru-RU" sz="32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8537779" y="1431805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311617" y="1953571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Ні 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311617" y="2467161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311617" y="2944059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288628" y="3345967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40103" y="3873805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Ні </a:t>
            </a:r>
            <a:endParaRPr lang="ru-RU" sz="28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7022" r="11369" b="10940"/>
          <a:stretch/>
        </p:blipFill>
        <p:spPr>
          <a:xfrm>
            <a:off x="10058700" y="396000"/>
            <a:ext cx="2016000" cy="241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6635" y="4581922"/>
            <a:ext cx="3923268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u="sng" dirty="0" err="1" smtClean="0"/>
              <a:t>Закінчіть</a:t>
            </a:r>
            <a:r>
              <a:rPr lang="ru-RU" sz="2800" b="1" u="sng" dirty="0" smtClean="0"/>
              <a:t> речення. </a:t>
            </a:r>
          </a:p>
          <a:p>
            <a:r>
              <a:rPr lang="ru-RU" sz="2800" b="1" dirty="0" err="1" smtClean="0"/>
              <a:t>Плавлення</a:t>
            </a:r>
            <a:r>
              <a:rPr lang="ru-RU" sz="2800" b="1" dirty="0" smtClean="0"/>
              <a:t> </a:t>
            </a:r>
            <a:r>
              <a:rPr lang="ru-RU" sz="2800" b="1" dirty="0" err="1"/>
              <a:t>льоду</a:t>
            </a:r>
            <a:r>
              <a:rPr lang="ru-RU" sz="2800" b="1" dirty="0"/>
              <a:t> — … </a:t>
            </a:r>
            <a:endParaRPr lang="ru-RU" sz="2800" b="1" dirty="0" smtClean="0"/>
          </a:p>
          <a:p>
            <a:r>
              <a:rPr lang="ru-RU" sz="2800" b="1" dirty="0" err="1" smtClean="0"/>
              <a:t>Випаровування</a:t>
            </a:r>
            <a:r>
              <a:rPr lang="ru-RU" sz="2800" b="1" dirty="0" smtClean="0"/>
              <a:t> </a:t>
            </a:r>
            <a:r>
              <a:rPr lang="ru-RU" sz="2800" b="1" dirty="0"/>
              <a:t>— … </a:t>
            </a:r>
            <a:endParaRPr lang="ru-RU" sz="2800" b="1" dirty="0" smtClean="0"/>
          </a:p>
          <a:p>
            <a:r>
              <a:rPr lang="ru-RU" sz="2800" b="1" dirty="0" smtClean="0"/>
              <a:t>Вода </a:t>
            </a:r>
            <a:r>
              <a:rPr lang="ru-RU" sz="2800" b="1" dirty="0" err="1"/>
              <a:t>закипає</a:t>
            </a:r>
            <a:r>
              <a:rPr lang="ru-RU" sz="2800" b="1" dirty="0"/>
              <a:t> 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9823" y="4869954"/>
            <a:ext cx="545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0</a:t>
            </a:r>
            <a:r>
              <a:rPr lang="en-US" sz="3200" b="1" dirty="0">
                <a:solidFill>
                  <a:srgbClr val="FFFF00"/>
                </a:solidFill>
              </a:rPr>
              <a:t>ᵒ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47151" y="5314741"/>
            <a:ext cx="992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100</a:t>
            </a:r>
            <a:r>
              <a:rPr lang="en-US" sz="3200" b="1" dirty="0">
                <a:solidFill>
                  <a:srgbClr val="FFFF00"/>
                </a:solidFill>
              </a:rPr>
              <a:t>ᵒ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8004" y="5759528"/>
            <a:ext cx="992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100</a:t>
            </a:r>
            <a:r>
              <a:rPr lang="en-US" sz="3200" b="1" dirty="0">
                <a:solidFill>
                  <a:srgbClr val="FFFF00"/>
                </a:solidFill>
              </a:rPr>
              <a:t>ᵒ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6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4" grpId="0" animBg="1"/>
      <p:bldP spid="16" grpId="0" animBg="1"/>
      <p:bldP spid="17" grpId="0" animBg="1"/>
      <p:bldP spid="18" grpId="0" animBg="1"/>
      <p:bldP spid="2" grpId="0" animBg="1"/>
      <p:bldP spid="3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43709" y="1557586"/>
            <a:ext cx="7467589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1. </a:t>
            </a:r>
            <a:r>
              <a:rPr lang="ru-RU" sz="3200" b="1" dirty="0"/>
              <a:t>Вода — </a:t>
            </a:r>
            <a:r>
              <a:rPr lang="ru-RU" sz="3200" b="1" dirty="0" err="1"/>
              <a:t>дивовижна</a:t>
            </a:r>
            <a:r>
              <a:rPr lang="ru-RU" sz="3200" b="1" dirty="0"/>
              <a:t> </a:t>
            </a:r>
            <a:r>
              <a:rPr lang="ru-RU" sz="3200" b="1" dirty="0" err="1"/>
              <a:t>речовина</a:t>
            </a:r>
            <a:r>
              <a:rPr lang="ru-RU" sz="3200" b="1" dirty="0"/>
              <a:t>, що не схожа на інші </a:t>
            </a:r>
            <a:r>
              <a:rPr lang="ru-RU" sz="3200" b="1" dirty="0" err="1"/>
              <a:t>речовини</a:t>
            </a:r>
            <a:r>
              <a:rPr lang="ru-RU" sz="3200" b="1" dirty="0"/>
              <a:t> на Землі.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7634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91" y="1413570"/>
            <a:ext cx="1598954" cy="362206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216730" y="2925738"/>
            <a:ext cx="7440610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2. </a:t>
            </a:r>
            <a:r>
              <a:rPr lang="ru-RU" sz="3200" b="1" dirty="0" smtClean="0"/>
              <a:t>Вода </a:t>
            </a:r>
            <a:r>
              <a:rPr lang="ru-RU" sz="3200" b="1" dirty="0"/>
              <a:t>— </a:t>
            </a:r>
            <a:r>
              <a:rPr lang="ru-RU" sz="3200" b="1" dirty="0" err="1"/>
              <a:t>найпоширеніша</a:t>
            </a:r>
            <a:r>
              <a:rPr lang="ru-RU" sz="3200" b="1" dirty="0"/>
              <a:t> </a:t>
            </a:r>
            <a:r>
              <a:rPr lang="ru-RU" sz="3200" b="1" dirty="0" err="1"/>
              <a:t>речовина</a:t>
            </a:r>
            <a:r>
              <a:rPr lang="ru-RU" sz="3200" b="1" dirty="0"/>
              <a:t> на Землі.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6903" y="4293890"/>
            <a:ext cx="7440610" cy="986444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r>
              <a:rPr lang="ru-RU" sz="3200" b="1" dirty="0"/>
              <a:t>. Вода — </a:t>
            </a:r>
            <a:r>
              <a:rPr lang="ru-RU" sz="3200" b="1" dirty="0" err="1"/>
              <a:t>універсальний</a:t>
            </a:r>
            <a:r>
              <a:rPr lang="ru-RU" sz="3200" b="1" dirty="0"/>
              <a:t> </a:t>
            </a:r>
            <a:r>
              <a:rPr lang="ru-RU" sz="3200" b="1" dirty="0" err="1"/>
              <a:t>розчинник</a:t>
            </a:r>
            <a:r>
              <a:rPr lang="ru-RU" sz="3200" b="1" dirty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2771967" y="1408999"/>
            <a:ext cx="5248996" cy="284823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Знову наш шкільний дзвінок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Кличе всіх нас на урок.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Тож швиденько ти сідай,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Новинки–</a:t>
            </a:r>
            <a:r>
              <a:rPr lang="uk-UA" sz="2800" b="1" dirty="0" err="1">
                <a:solidFill>
                  <a:schemeClr val="accent3">
                    <a:lumMod val="50000"/>
                  </a:schemeClr>
                </a:solidFill>
              </a:rPr>
              <a:t>цікавинки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uk-UA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для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себе відкривай.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7339" y="440770"/>
            <a:ext cx="7924977" cy="786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975530" y="440770"/>
            <a:ext cx="8130716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«Веселі крапельки»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9979" b="3529"/>
          <a:stretch/>
        </p:blipFill>
        <p:spPr bwMode="auto">
          <a:xfrm>
            <a:off x="793537" y="1525528"/>
            <a:ext cx="2158594" cy="2412559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rokok.com.ua/uploads/posts/2020-03/1584271171_87677479_206109357403675_309939281906892800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8"/>
          <a:stretch/>
        </p:blipFill>
        <p:spPr bwMode="auto">
          <a:xfrm>
            <a:off x="3427735" y="1506128"/>
            <a:ext cx="2424722" cy="242069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appy Water Drop Character Giving A Double Thumbs Up Stock Illustration - Download Image Now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16" y="1437246"/>
            <a:ext cx="3106588" cy="251183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545035" y="5157986"/>
            <a:ext cx="8928992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Подивись на крапельки води. Вибери ту, що співпадає з твоїми очікуваннями від уроку.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3485256" y="4063805"/>
            <a:ext cx="236720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Чудове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6D81AE-5CFB-4C25-A3D2-05B1D10F4D90}"/>
              </a:ext>
            </a:extLst>
          </p:cNvPr>
          <p:cNvSpPr txBox="1"/>
          <p:nvPr/>
        </p:nvSpPr>
        <p:spPr>
          <a:xfrm>
            <a:off x="9625457" y="4063804"/>
            <a:ext cx="169714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Цікаві знання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743539" y="4067736"/>
            <a:ext cx="246398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Отримаю задоволення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33" name="Picture 9" descr="Веселі крапельки для оформлення класів Нуш » Педагогічний сайт для вчетелів  і виховател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531" b="4607"/>
          <a:stretch/>
        </p:blipFill>
        <p:spPr bwMode="auto">
          <a:xfrm>
            <a:off x="9625457" y="1408999"/>
            <a:ext cx="1697141" cy="25290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CF7A4D3-CAF4-43F6-9D4A-86A306BE94A3}"/>
              </a:ext>
            </a:extLst>
          </p:cNvPr>
          <p:cNvSpPr txBox="1"/>
          <p:nvPr/>
        </p:nvSpPr>
        <p:spPr>
          <a:xfrm>
            <a:off x="6453293" y="4063803"/>
            <a:ext cx="286225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Я впораюсь із завданнями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5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872835" y="508763"/>
            <a:ext cx="8130716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«Веселі крапельки»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9979" b="3529"/>
          <a:stretch/>
        </p:blipFill>
        <p:spPr bwMode="auto">
          <a:xfrm>
            <a:off x="793537" y="1525528"/>
            <a:ext cx="2158594" cy="2412559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rokok.com.ua/uploads/posts/2020-03/1584271171_87677479_206109357403675_309939281906892800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8"/>
          <a:stretch/>
        </p:blipFill>
        <p:spPr bwMode="auto">
          <a:xfrm>
            <a:off x="3307269" y="1517395"/>
            <a:ext cx="2623405" cy="242069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appy Water Drop Character Giving A Double Thumbs Up Stock Illustration - Download Image Now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5" y="1437246"/>
            <a:ext cx="2962572" cy="251183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630499" y="5296668"/>
            <a:ext cx="8624426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Оціни свою роботу на уроці крапельками </a:t>
            </a:r>
            <a:r>
              <a:rPr lang="uk-UA" sz="2800" b="1" dirty="0" smtClean="0">
                <a:solidFill>
                  <a:schemeClr val="bg1"/>
                </a:solidFill>
              </a:rPr>
              <a:t>води.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3557708" y="4071669"/>
            <a:ext cx="246582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Чудове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6D81AE-5CFB-4C25-A3D2-05B1D10F4D90}"/>
              </a:ext>
            </a:extLst>
          </p:cNvPr>
          <p:cNvSpPr txBox="1"/>
          <p:nvPr/>
        </p:nvSpPr>
        <p:spPr>
          <a:xfrm>
            <a:off x="9764439" y="4067737"/>
            <a:ext cx="165618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Цікаві знання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924610" y="4071669"/>
            <a:ext cx="241552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Отримав(ла) задоволення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33" name="Picture 9" descr="Веселі крапельки для оформлення класів Нуш » Педагогічний сайт для вчетелів  і виховател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531" b="4607"/>
          <a:stretch/>
        </p:blipFill>
        <p:spPr bwMode="auto">
          <a:xfrm>
            <a:off x="9625457" y="1408999"/>
            <a:ext cx="1697141" cy="25290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CF7A4D3-CAF4-43F6-9D4A-86A306BE94A3}"/>
              </a:ext>
            </a:extLst>
          </p:cNvPr>
          <p:cNvSpPr txBox="1"/>
          <p:nvPr/>
        </p:nvSpPr>
        <p:spPr>
          <a:xfrm>
            <a:off x="6388669" y="4071669"/>
            <a:ext cx="280018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Я впорав(ла)ся із завданнями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0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777" y="2277666"/>
            <a:ext cx="6973662" cy="6263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80296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701602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80296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95997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3 клас\10 ПІДРУЧНИКИ\4 ЯДС Грущинська\Зошит 1 част\2 Людина і нежива природи І сем\Календар спостережен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 b="477"/>
          <a:stretch/>
        </p:blipFill>
        <p:spPr bwMode="auto">
          <a:xfrm>
            <a:off x="1655191" y="3069754"/>
            <a:ext cx="1013155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8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ки в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8" y="2115420"/>
            <a:ext cx="2375407" cy="171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1471" y="403038"/>
            <a:ext cx="100091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Відгадай</a:t>
            </a:r>
            <a:r>
              <a:rPr lang="ru-RU" sz="4000" b="1" dirty="0" smtClean="0"/>
              <a:t> загадки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43" y="1226774"/>
            <a:ext cx="2563772" cy="382997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63439" y="1121622"/>
            <a:ext cx="4032448" cy="8883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Мене </a:t>
            </a:r>
            <a:r>
              <a:rPr lang="ru-RU" sz="2400" b="1" dirty="0" err="1"/>
              <a:t>п’ють</a:t>
            </a:r>
            <a:r>
              <a:rPr lang="ru-RU" sz="2400" b="1" dirty="0"/>
              <a:t>, мене </a:t>
            </a:r>
            <a:r>
              <a:rPr lang="ru-RU" sz="2400" b="1" dirty="0" err="1"/>
              <a:t>ллють</a:t>
            </a:r>
            <a:r>
              <a:rPr lang="ru-RU" sz="2400" b="1" dirty="0"/>
              <a:t>, </a:t>
            </a:r>
            <a:r>
              <a:rPr lang="ru-RU" sz="2400" b="1" dirty="0" err="1"/>
              <a:t>Усім</a:t>
            </a:r>
            <a:r>
              <a:rPr lang="ru-RU" sz="2400" b="1" dirty="0"/>
              <a:t> я </a:t>
            </a:r>
            <a:r>
              <a:rPr lang="ru-RU" sz="2400" b="1" dirty="0" err="1"/>
              <a:t>потрібна</a:t>
            </a:r>
            <a:r>
              <a:rPr lang="ru-RU" sz="2400" b="1" dirty="0"/>
              <a:t>, хто я така?</a:t>
            </a:r>
            <a:endParaRPr lang="ru-RU" sz="2400" b="1" dirty="0"/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102217" y="2056732"/>
            <a:ext cx="12347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Вода</a:t>
            </a:r>
            <a:endParaRPr lang="uk-UA" sz="28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83919" y="1121623"/>
            <a:ext cx="2592288" cy="9351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Надворі</a:t>
            </a:r>
            <a:r>
              <a:rPr lang="ru-RU" sz="2400" b="1" dirty="0"/>
              <a:t> горою, </a:t>
            </a:r>
            <a:r>
              <a:rPr lang="ru-RU" sz="2400" b="1" dirty="0" smtClean="0"/>
              <a:t>а </a:t>
            </a:r>
            <a:r>
              <a:rPr lang="ru-RU" sz="2400" b="1" dirty="0"/>
              <a:t>в </a:t>
            </a:r>
            <a:r>
              <a:rPr lang="ru-RU" sz="2400" b="1" dirty="0" err="1"/>
              <a:t>хаті</a:t>
            </a:r>
            <a:r>
              <a:rPr lang="ru-RU" sz="2400" b="1" dirty="0"/>
              <a:t> </a:t>
            </a:r>
            <a:r>
              <a:rPr lang="ru-RU" sz="2400" b="1" dirty="0" smtClean="0"/>
              <a:t>водою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4962" y="3717826"/>
            <a:ext cx="3382660" cy="17591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Відома здавна рідина,</a:t>
            </a:r>
          </a:p>
          <a:p>
            <a:pPr algn="ctr"/>
            <a:r>
              <a:rPr lang="uk-UA" sz="2400" b="1" dirty="0"/>
              <a:t>Усяк її вживає.</a:t>
            </a:r>
          </a:p>
          <a:p>
            <a:pPr algn="ctr"/>
            <a:r>
              <a:rPr lang="uk-UA" sz="2400" b="1" dirty="0"/>
              <a:t>Буває хмаркою вона.</a:t>
            </a:r>
          </a:p>
          <a:p>
            <a:pPr algn="ctr"/>
            <a:r>
              <a:rPr lang="uk-UA" sz="2400" b="1" dirty="0"/>
              <a:t>Сніжинкою буває.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99328" y="1327568"/>
            <a:ext cx="10290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Сніг</a:t>
            </a:r>
            <a:endParaRPr lang="uk-UA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06592" y="3141762"/>
            <a:ext cx="1864959" cy="52322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Бурулька</a:t>
            </a:r>
            <a:endParaRPr lang="uk-UA" sz="2800" b="1" dirty="0"/>
          </a:p>
        </p:txBody>
      </p:sp>
      <p:pic>
        <p:nvPicPr>
          <p:cNvPr id="1028" name="Picture 4" descr="Конспект заняття з ліплення у старшій групі &quot;Чарівні бурульки&quot; | Конспект.  Дошкільна освіт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r="14836"/>
          <a:stretch/>
        </p:blipFill>
        <p:spPr bwMode="auto">
          <a:xfrm>
            <a:off x="3110138" y="3070774"/>
            <a:ext cx="2284824" cy="143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406444" y="2115420"/>
            <a:ext cx="4371178" cy="954598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Тільки сонечко </a:t>
            </a:r>
            <a:r>
              <a:rPr lang="ru-RU" sz="2400" b="1" dirty="0" err="1"/>
              <a:t>пригріє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Вона </a:t>
            </a:r>
            <a:r>
              <a:rPr lang="ru-RU" sz="2400" b="1" dirty="0" err="1"/>
              <a:t>заплаче</a:t>
            </a:r>
            <a:r>
              <a:rPr lang="ru-RU" sz="2400" b="1" dirty="0"/>
              <a:t> й </a:t>
            </a:r>
            <a:r>
              <a:rPr lang="ru-RU" sz="2400" b="1" dirty="0" err="1"/>
              <a:t>швидко</a:t>
            </a:r>
            <a:r>
              <a:rPr lang="ru-RU" sz="2400" b="1" dirty="0"/>
              <a:t> </a:t>
            </a:r>
            <a:r>
              <a:rPr lang="ru-RU" sz="2400" b="1" dirty="0" err="1"/>
              <a:t>згине</a:t>
            </a:r>
            <a:r>
              <a:rPr lang="ru-RU" sz="2400" b="1" dirty="0"/>
              <a:t>.</a:t>
            </a:r>
            <a:endParaRPr lang="uk-UA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9" t="43851" r="33141" b="9345"/>
          <a:stretch/>
        </p:blipFill>
        <p:spPr bwMode="auto">
          <a:xfrm>
            <a:off x="726217" y="4135529"/>
            <a:ext cx="2376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Картинки до тестів\Природа\Хмари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85" y="4361047"/>
            <a:ext cx="191074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5130873" y="5395762"/>
            <a:ext cx="6333242" cy="105560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дізнаєтеся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чому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вода — найзагадковіша речовина на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Землі.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0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4" grpId="0" animBg="1"/>
      <p:bldP spid="15" grpId="0" animBg="1"/>
      <p:bldP spid="21" grpId="0" animBg="1"/>
      <p:bldP spid="6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500391"/>
            <a:ext cx="10210563" cy="7691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Пригадай. </a:t>
            </a:r>
            <a:r>
              <a:rPr lang="uk-UA" sz="4000" b="1" dirty="0" smtClean="0">
                <a:solidFill>
                  <a:schemeClr val="bg1"/>
                </a:solidFill>
              </a:rPr>
              <a:t>Що </a:t>
            </a:r>
            <a:r>
              <a:rPr lang="uk-UA" sz="4000" b="1" dirty="0">
                <a:solidFill>
                  <a:schemeClr val="bg1"/>
                </a:solidFill>
              </a:rPr>
              <a:t>ти знаєш про </a:t>
            </a:r>
            <a:r>
              <a:rPr lang="uk-UA" sz="4000" b="1" dirty="0" smtClean="0">
                <a:solidFill>
                  <a:schemeClr val="bg1"/>
                </a:solidFill>
              </a:rPr>
              <a:t>воду?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866" l="9455" r="95091">
                        <a14:foregroundMark x1="82727" y1="66387" x2="85818" y2="74160"/>
                        <a14:foregroundMark x1="61818" y1="41807" x2="64182" y2="50210"/>
                        <a14:foregroundMark x1="44000" y1="41176" x2="40182" y2="39916"/>
                        <a14:foregroundMark x1="60545" y1="63866" x2="67818" y2="77101"/>
                        <a14:foregroundMark x1="88545" y1="86134" x2="91091" y2="88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4" t="2080" r="5147" b="11280"/>
          <a:stretch/>
        </p:blipFill>
        <p:spPr>
          <a:xfrm>
            <a:off x="6026005" y="1485578"/>
            <a:ext cx="1460840" cy="1771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0" b="89722" l="21500" r="83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0" t="1879" r="15791" b="10611"/>
          <a:stretch/>
        </p:blipFill>
        <p:spPr>
          <a:xfrm>
            <a:off x="5498121" y="2269721"/>
            <a:ext cx="719266" cy="986689"/>
          </a:xfrm>
          <a:prstGeom prst="rect">
            <a:avLst/>
          </a:prstGeom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15846"/>
          <a:stretch/>
        </p:blipFill>
        <p:spPr bwMode="auto">
          <a:xfrm>
            <a:off x="2876142" y="3565184"/>
            <a:ext cx="1887929" cy="21802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57429" l="4625" r="4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008" b="42737"/>
          <a:stretch/>
        </p:blipFill>
        <p:spPr>
          <a:xfrm>
            <a:off x="4429761" y="3069754"/>
            <a:ext cx="2018761" cy="2154443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6" y="3731571"/>
            <a:ext cx="2829508" cy="2013871"/>
          </a:xfrm>
          <a:prstGeom prst="rect">
            <a:avLst/>
          </a:prstGeom>
        </p:spPr>
      </p:pic>
      <p:pic>
        <p:nvPicPr>
          <p:cNvPr id="12" name="Picture 2" descr="ÐÐ°ÑÑÐ¸Ð½ÐºÐ¸ Ð¿Ð¾ Ð·Ð°Ð¿ÑÐ¾ÑÑ ÑÑÐ°ÐºÐ°Ð½ Ñ Ð²Ð¾Ð´Ð¾Ð¹ ÐºÐ»Ð¸Ð¿Ð°ÑÑ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t="3107" r="12417" b="6287"/>
          <a:stretch/>
        </p:blipFill>
        <p:spPr bwMode="auto">
          <a:xfrm>
            <a:off x="1066468" y="1623798"/>
            <a:ext cx="1284864" cy="172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7" t="7523" r="35497" b="8829"/>
          <a:stretch/>
        </p:blipFill>
        <p:spPr bwMode="auto">
          <a:xfrm rot="11176319">
            <a:off x="1520365" y="1232701"/>
            <a:ext cx="75600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r="728"/>
          <a:stretch/>
        </p:blipFill>
        <p:spPr>
          <a:xfrm>
            <a:off x="2873975" y="1479665"/>
            <a:ext cx="2376000" cy="168946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32811" y="1414588"/>
            <a:ext cx="346542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Використай</a:t>
            </a:r>
            <a:r>
              <a:rPr lang="ru-RU" sz="2800" b="1" dirty="0"/>
              <a:t> </a:t>
            </a:r>
            <a:r>
              <a:rPr lang="ru-RU" sz="2800" b="1" dirty="0" err="1"/>
              <a:t>допоміжні</a:t>
            </a:r>
            <a:r>
              <a:rPr lang="ru-RU" sz="2800" b="1" dirty="0"/>
              <a:t> слова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839934" y="2458213"/>
            <a:ext cx="346542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р</a:t>
            </a:r>
            <a:r>
              <a:rPr lang="ru-RU" sz="2800" b="1" dirty="0" err="1" smtClean="0"/>
              <a:t>ідина</a:t>
            </a:r>
            <a:r>
              <a:rPr lang="ru-RU" sz="2800" b="1" dirty="0" smtClean="0"/>
              <a:t>, пара</a:t>
            </a:r>
            <a:r>
              <a:rPr lang="ru-RU" sz="2800" b="1" dirty="0"/>
              <a:t>, </a:t>
            </a:r>
            <a:r>
              <a:rPr lang="ru-RU" sz="2800" b="1" dirty="0" err="1"/>
              <a:t>лід</a:t>
            </a:r>
            <a:r>
              <a:rPr lang="ru-RU" sz="2800" b="1" dirty="0"/>
              <a:t>, </a:t>
            </a:r>
            <a:r>
              <a:rPr lang="ru-RU" sz="2800" b="1" dirty="0" smtClean="0"/>
              <a:t> </a:t>
            </a:r>
            <a:r>
              <a:rPr lang="ru-RU" sz="2800" b="1" dirty="0" err="1"/>
              <a:t>прозора</a:t>
            </a:r>
            <a:r>
              <a:rPr lang="ru-RU" sz="2800" b="1" dirty="0"/>
              <a:t>, без запаху, </a:t>
            </a:r>
            <a:r>
              <a:rPr lang="ru-RU" sz="2800" b="1" dirty="0" smtClean="0"/>
              <a:t>без смаку</a:t>
            </a:r>
            <a:r>
              <a:rPr lang="ru-RU" sz="2800" b="1" dirty="0"/>
              <a:t>, не має </a:t>
            </a:r>
            <a:r>
              <a:rPr lang="ru-RU" sz="2800" b="1" dirty="0" err="1"/>
              <a:t>форми</a:t>
            </a:r>
            <a:r>
              <a:rPr lang="ru-RU" sz="2800" b="1" dirty="0"/>
              <a:t>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 t="8524" r="15049" b="15847"/>
          <a:stretch/>
        </p:blipFill>
        <p:spPr>
          <a:xfrm>
            <a:off x="6623124" y="4253913"/>
            <a:ext cx="1727442" cy="1940568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7631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9474"/>
            <a:ext cx="986509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53825" y="1269554"/>
            <a:ext cx="10006758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Вода — </a:t>
            </a:r>
            <a:r>
              <a:rPr lang="ru-RU" sz="3600" b="1" dirty="0" err="1"/>
              <a:t>найпоширеніша</a:t>
            </a:r>
            <a:r>
              <a:rPr lang="ru-RU" sz="3600" b="1" dirty="0"/>
              <a:t> </a:t>
            </a:r>
            <a:r>
              <a:rPr lang="ru-RU" sz="3600" b="1" dirty="0" err="1"/>
              <a:t>речовина</a:t>
            </a:r>
            <a:r>
              <a:rPr lang="ru-RU" sz="3600" b="1" dirty="0"/>
              <a:t> на </a:t>
            </a:r>
            <a:r>
              <a:rPr lang="ru-RU" sz="3600" b="1" dirty="0" err="1"/>
              <a:t>Землі</a:t>
            </a:r>
            <a:r>
              <a:rPr lang="ru-RU" sz="3600" b="1" dirty="0"/>
              <a:t>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6" b="195"/>
          <a:stretch/>
        </p:blipFill>
        <p:spPr>
          <a:xfrm>
            <a:off x="5155927" y="2081476"/>
            <a:ext cx="2219877" cy="19397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43" y="2070672"/>
            <a:ext cx="2439698" cy="19351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" b="100000" l="0" r="100000">
                        <a14:foregroundMark x1="27111" y1="22167" x2="43667" y2="51500"/>
                        <a14:foregroundMark x1="41889" y1="64833" x2="40000" y2="60833"/>
                        <a14:foregroundMark x1="51889" y1="65500" x2="58778" y2="58000"/>
                        <a14:foregroundMark x1="36778" y1="63000" x2="34000" y2="63833"/>
                        <a14:foregroundMark x1="51111" y1="43667" x2="50000" y2="42500"/>
                        <a14:foregroundMark x1="77000" y1="56667" x2="78000" y2="5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18" r="12638"/>
          <a:stretch/>
        </p:blipFill>
        <p:spPr>
          <a:xfrm>
            <a:off x="8324279" y="2114088"/>
            <a:ext cx="2057743" cy="196316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1195487" y="4149874"/>
            <a:ext cx="9865096" cy="17725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1) Вода </a:t>
            </a:r>
            <a:r>
              <a:rPr lang="ru-RU" sz="3200" b="1" dirty="0"/>
              <a:t>— </a:t>
            </a:r>
            <a:r>
              <a:rPr lang="ru-RU" sz="3200" b="1" dirty="0" err="1"/>
              <a:t>єдина</a:t>
            </a:r>
            <a:r>
              <a:rPr lang="ru-RU" sz="3200" b="1" dirty="0"/>
              <a:t> </a:t>
            </a:r>
            <a:r>
              <a:rPr lang="ru-RU" sz="3200" b="1" dirty="0" err="1"/>
              <a:t>речовина</a:t>
            </a:r>
            <a:r>
              <a:rPr lang="ru-RU" sz="3200" b="1" dirty="0"/>
              <a:t> на Землі, яка в </a:t>
            </a:r>
            <a:r>
              <a:rPr lang="ru-RU" sz="3200" b="1" dirty="0" err="1"/>
              <a:t>природних</a:t>
            </a:r>
            <a:r>
              <a:rPr lang="ru-RU" sz="3200" b="1" dirty="0"/>
              <a:t> умовах може </a:t>
            </a:r>
            <a:r>
              <a:rPr lang="ru-RU" sz="3200" b="1" dirty="0" err="1"/>
              <a:t>перебувати</a:t>
            </a:r>
            <a:r>
              <a:rPr lang="ru-RU" sz="3200" b="1" dirty="0"/>
              <a:t> </a:t>
            </a:r>
            <a:r>
              <a:rPr lang="ru-RU" sz="3200" b="1" dirty="0" err="1"/>
              <a:t>одночасно</a:t>
            </a:r>
            <a:r>
              <a:rPr lang="ru-RU" sz="3200" b="1" dirty="0"/>
              <a:t> в </a:t>
            </a:r>
            <a:r>
              <a:rPr lang="ru-RU" sz="3200" b="1" dirty="0" err="1"/>
              <a:t>трьох</a:t>
            </a:r>
            <a:r>
              <a:rPr lang="ru-RU" sz="3200" b="1" dirty="0"/>
              <a:t> станах: </a:t>
            </a:r>
            <a:r>
              <a:rPr lang="ru-RU" sz="3200" b="1" dirty="0" err="1">
                <a:solidFill>
                  <a:srgbClr val="FFFF00"/>
                </a:solidFill>
              </a:rPr>
              <a:t>рідкому</a:t>
            </a:r>
            <a:r>
              <a:rPr lang="ru-RU" sz="3200" b="1" dirty="0">
                <a:solidFill>
                  <a:srgbClr val="FFFF00"/>
                </a:solidFill>
              </a:rPr>
              <a:t>, твердому й </a:t>
            </a:r>
            <a:r>
              <a:rPr lang="ru-RU" sz="3200" b="1" dirty="0" err="1">
                <a:solidFill>
                  <a:srgbClr val="FFFF00"/>
                </a:solidFill>
              </a:rPr>
              <a:t>газоподібному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509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1269554"/>
            <a:ext cx="10009112" cy="6224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2) Вода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може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легко переходити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з одного стану в інший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95487" y="1989634"/>
            <a:ext cx="7768303" cy="19784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За </a:t>
            </a:r>
            <a:r>
              <a:rPr lang="ru-RU" sz="2800" b="1" dirty="0" err="1">
                <a:solidFill>
                  <a:srgbClr val="FFFF00"/>
                </a:solidFill>
              </a:rPr>
              <a:t>температури</a:t>
            </a:r>
            <a:r>
              <a:rPr lang="ru-RU" sz="2800" b="1" dirty="0">
                <a:solidFill>
                  <a:srgbClr val="FFFF00"/>
                </a:solidFill>
              </a:rPr>
              <a:t> нуль градусів (0°) </a:t>
            </a:r>
            <a:r>
              <a:rPr lang="ru-RU" sz="2800" b="1" dirty="0" err="1"/>
              <a:t>рідка</a:t>
            </a:r>
            <a:r>
              <a:rPr lang="ru-RU" sz="2800" b="1" dirty="0"/>
              <a:t> вода </a:t>
            </a:r>
            <a:r>
              <a:rPr lang="ru-RU" sz="2800" b="1" dirty="0" err="1"/>
              <a:t>перетворюється</a:t>
            </a:r>
            <a:r>
              <a:rPr lang="ru-RU" sz="2800" b="1" dirty="0"/>
              <a:t> на </a:t>
            </a:r>
            <a:r>
              <a:rPr lang="ru-RU" sz="2800" b="1" dirty="0" err="1">
                <a:solidFill>
                  <a:srgbClr val="FFFF00"/>
                </a:solidFill>
              </a:rPr>
              <a:t>лід</a:t>
            </a:r>
            <a:r>
              <a:rPr lang="ru-RU" sz="2800" b="1" dirty="0"/>
              <a:t>. За </a:t>
            </a:r>
            <a:r>
              <a:rPr lang="ru-RU" sz="2800" b="1" dirty="0" err="1"/>
              <a:t>цієї</a:t>
            </a:r>
            <a:r>
              <a:rPr lang="ru-RU" sz="2800" b="1" dirty="0"/>
              <a:t> ж </a:t>
            </a:r>
            <a:r>
              <a:rPr lang="ru-RU" sz="2800" b="1" dirty="0" err="1"/>
              <a:t>температури</a:t>
            </a:r>
            <a:r>
              <a:rPr lang="ru-RU" sz="2800" b="1" dirty="0"/>
              <a:t> й </a:t>
            </a:r>
            <a:r>
              <a:rPr lang="ru-RU" sz="2800" b="1" dirty="0" err="1"/>
              <a:t>лід</a:t>
            </a:r>
            <a:r>
              <a:rPr lang="ru-RU" sz="2800" b="1" dirty="0"/>
              <a:t> переходить із твердого стану в </a:t>
            </a:r>
            <a:r>
              <a:rPr lang="ru-RU" sz="2800" b="1" dirty="0" err="1"/>
              <a:t>рідкий</a:t>
            </a:r>
            <a:r>
              <a:rPr lang="ru-RU" sz="2800" b="1" dirty="0"/>
              <a:t>, </a:t>
            </a:r>
            <a:r>
              <a:rPr lang="ru-RU" sz="2800" b="1" dirty="0" err="1"/>
              <a:t>тобто</a:t>
            </a:r>
            <a:r>
              <a:rPr lang="ru-RU" sz="2800" b="1" dirty="0"/>
              <a:t> плавиться.</a:t>
            </a:r>
            <a:endParaRPr lang="uk-UA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" b="100000" l="0" r="99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16" y="2061642"/>
            <a:ext cx="1923367" cy="3522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1195487" y="549474"/>
            <a:ext cx="986509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95487" y="4184093"/>
            <a:ext cx="5040560" cy="18004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Коли  чайник кипить, то вода </a:t>
            </a:r>
            <a:r>
              <a:rPr lang="uk-UA" sz="2800" b="1" dirty="0">
                <a:solidFill>
                  <a:srgbClr val="FFFF00"/>
                </a:solidFill>
              </a:rPr>
              <a:t>випаровується</a:t>
            </a:r>
            <a:r>
              <a:rPr lang="uk-UA" sz="2800" b="1" dirty="0"/>
              <a:t> у вигляді пару. Це </a:t>
            </a:r>
            <a:r>
              <a:rPr lang="uk-UA" sz="2800" b="1" dirty="0" smtClean="0"/>
              <a:t>відбувається </a:t>
            </a:r>
            <a:r>
              <a:rPr lang="uk-UA" sz="2800" b="1" dirty="0"/>
              <a:t>за </a:t>
            </a:r>
            <a:r>
              <a:rPr lang="uk-UA" sz="2800" b="1" dirty="0">
                <a:solidFill>
                  <a:srgbClr val="FFFF00"/>
                </a:solidFill>
              </a:rPr>
              <a:t>температури 100°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4542" r="5727" b="7080"/>
          <a:stretch/>
        </p:blipFill>
        <p:spPr>
          <a:xfrm>
            <a:off x="6803790" y="4112329"/>
            <a:ext cx="216000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2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33941" y="1269554"/>
            <a:ext cx="8460940" cy="2044861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/>
              <a:t>3) </a:t>
            </a:r>
            <a:r>
              <a:rPr lang="ru-RU" sz="3200" b="1" dirty="0" err="1" smtClean="0"/>
              <a:t>Якщо</a:t>
            </a:r>
            <a:r>
              <a:rPr lang="ru-RU" sz="3200" b="1" dirty="0" smtClean="0"/>
              <a:t> </a:t>
            </a:r>
            <a:r>
              <a:rPr lang="ru-RU" sz="3200" b="1" dirty="0"/>
              <a:t>інші </a:t>
            </a:r>
            <a:r>
              <a:rPr lang="ru-RU" sz="3200" b="1" dirty="0" err="1"/>
              <a:t>речовини</a:t>
            </a:r>
            <a:r>
              <a:rPr lang="ru-RU" sz="3200" b="1" dirty="0"/>
              <a:t> під час </a:t>
            </a:r>
            <a:r>
              <a:rPr lang="ru-RU" sz="3200" b="1" dirty="0" err="1"/>
              <a:t>охолодження</a:t>
            </a:r>
            <a:r>
              <a:rPr lang="ru-RU" sz="3200" b="1" dirty="0"/>
              <a:t> </a:t>
            </a:r>
            <a:r>
              <a:rPr lang="ru-RU" sz="3200" b="1" dirty="0" err="1"/>
              <a:t>стискаються</a:t>
            </a:r>
            <a:r>
              <a:rPr lang="ru-RU" sz="3200" b="1" dirty="0"/>
              <a:t>, то </a:t>
            </a:r>
            <a:r>
              <a:rPr lang="ru-RU" sz="3200" b="1" dirty="0">
                <a:solidFill>
                  <a:srgbClr val="FFFF00"/>
                </a:solidFill>
              </a:rPr>
              <a:t>вода</a:t>
            </a:r>
            <a:r>
              <a:rPr lang="ru-RU" sz="3200" b="1" dirty="0"/>
              <a:t>, коли її </a:t>
            </a:r>
            <a:r>
              <a:rPr lang="ru-RU" sz="3200" b="1" dirty="0">
                <a:solidFill>
                  <a:srgbClr val="FFFF00"/>
                </a:solidFill>
              </a:rPr>
              <a:t>температура</a:t>
            </a:r>
            <a:r>
              <a:rPr lang="ru-RU" sz="3200" b="1" dirty="0"/>
              <a:t> </a:t>
            </a:r>
            <a:r>
              <a:rPr lang="ru-RU" sz="3200" b="1" dirty="0" err="1"/>
              <a:t>опускається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нижче</a:t>
            </a:r>
            <a:r>
              <a:rPr lang="ru-RU" sz="3200" b="1" dirty="0">
                <a:solidFill>
                  <a:srgbClr val="FFFF00"/>
                </a:solidFill>
              </a:rPr>
              <a:t> 0°, </a:t>
            </a:r>
            <a:r>
              <a:rPr lang="ru-RU" sz="3200" b="1" dirty="0" err="1">
                <a:solidFill>
                  <a:srgbClr val="FFFF00"/>
                </a:solidFill>
              </a:rPr>
              <a:t>розширюється</a:t>
            </a:r>
            <a:r>
              <a:rPr lang="ru-RU" sz="3200" b="1" dirty="0"/>
              <a:t>, </a:t>
            </a:r>
            <a:r>
              <a:rPr lang="ru-RU" sz="3200" b="1" dirty="0" err="1"/>
              <a:t>збільшуючи</a:t>
            </a:r>
            <a:r>
              <a:rPr lang="ru-RU" sz="3200" b="1" dirty="0"/>
              <a:t> </a:t>
            </a:r>
            <a:r>
              <a:rPr lang="ru-RU" sz="3200" b="1" dirty="0" err="1"/>
              <a:t>свій</a:t>
            </a:r>
            <a:r>
              <a:rPr lang="ru-RU" sz="3200" b="1" dirty="0"/>
              <a:t> </a:t>
            </a:r>
            <a:r>
              <a:rPr lang="ru-RU" sz="3200" b="1" dirty="0" err="1"/>
              <a:t>об’єм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95487" y="549474"/>
            <a:ext cx="986509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Сільські Вісті, Ста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48" y="3429794"/>
            <a:ext cx="4785320" cy="2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5487" y="3429794"/>
            <a:ext cx="482453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Бачили</a:t>
            </a:r>
            <a:r>
              <a:rPr lang="ru-RU" sz="3200" b="1" dirty="0"/>
              <a:t>, як </a:t>
            </a:r>
            <a:r>
              <a:rPr lang="ru-RU" sz="3200" b="1" dirty="0" err="1" smtClean="0"/>
              <a:t>розривається</a:t>
            </a:r>
            <a:r>
              <a:rPr lang="ru-RU" sz="3200" b="1" dirty="0" smtClean="0"/>
              <a:t> </a:t>
            </a:r>
            <a:r>
              <a:rPr lang="ru-RU" sz="3200" b="1" dirty="0"/>
              <a:t>на </a:t>
            </a:r>
            <a:r>
              <a:rPr lang="ru-RU" sz="3200" b="1" dirty="0" err="1"/>
              <a:t>морозі</a:t>
            </a:r>
            <a:r>
              <a:rPr lang="ru-RU" sz="3200" b="1" dirty="0"/>
              <a:t> </a:t>
            </a:r>
            <a:r>
              <a:rPr lang="ru-RU" sz="3200" b="1" dirty="0" err="1"/>
              <a:t>скляна</a:t>
            </a:r>
            <a:r>
              <a:rPr lang="ru-RU" sz="3200" b="1" dirty="0"/>
              <a:t> </a:t>
            </a:r>
            <a:r>
              <a:rPr lang="ru-RU" sz="3200" b="1" dirty="0" err="1"/>
              <a:t>пляшка</a:t>
            </a:r>
            <a:r>
              <a:rPr lang="ru-RU" sz="3200" b="1" dirty="0"/>
              <a:t>, у </a:t>
            </a:r>
            <a:r>
              <a:rPr lang="ru-RU" sz="3200" b="1" dirty="0" err="1"/>
              <a:t>якій</a:t>
            </a:r>
            <a:r>
              <a:rPr lang="ru-RU" sz="3200" b="1" dirty="0"/>
              <a:t> замерзла вода?</a:t>
            </a:r>
          </a:p>
        </p:txBody>
      </p:sp>
    </p:spTree>
    <p:extLst>
      <p:ext uri="{BB962C8B-B14F-4D97-AF65-F5344CB8AC3E}">
        <p14:creationId xmlns:p14="http://schemas.microsoft.com/office/powerpoint/2010/main" val="167639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1307770"/>
            <a:ext cx="5688632" cy="1545959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4) </a:t>
            </a:r>
            <a:r>
              <a:rPr lang="ru-RU" sz="3200" b="1" dirty="0" err="1" smtClean="0">
                <a:solidFill>
                  <a:srgbClr val="FFFF00"/>
                </a:solidFill>
              </a:rPr>
              <a:t>Лід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і </a:t>
            </a:r>
            <a:r>
              <a:rPr lang="ru-RU" sz="3200" b="1" dirty="0" err="1">
                <a:solidFill>
                  <a:srgbClr val="FFFF00"/>
                </a:solidFill>
              </a:rPr>
              <a:t>крига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легші</a:t>
            </a:r>
            <a:r>
              <a:rPr lang="ru-RU" sz="3200" b="1" dirty="0">
                <a:solidFill>
                  <a:srgbClr val="FFFF00"/>
                </a:solidFill>
              </a:rPr>
              <a:t> за воду-</a:t>
            </a:r>
            <a:r>
              <a:rPr lang="ru-RU" sz="3200" b="1" dirty="0" err="1">
                <a:solidFill>
                  <a:srgbClr val="FFFF00"/>
                </a:solidFill>
              </a:rPr>
              <a:t>рідину</a:t>
            </a:r>
            <a:r>
              <a:rPr lang="ru-RU" sz="3200" b="1" dirty="0"/>
              <a:t>, тому </a:t>
            </a:r>
            <a:r>
              <a:rPr lang="ru-RU" sz="3200" b="1" dirty="0" err="1"/>
              <a:t>плавають</a:t>
            </a:r>
            <a:r>
              <a:rPr lang="ru-RU" sz="3200" b="1" dirty="0"/>
              <a:t> на її </a:t>
            </a:r>
            <a:r>
              <a:rPr lang="ru-RU" sz="3200" b="1" dirty="0" err="1" smtClean="0"/>
              <a:t>поверхні</a:t>
            </a:r>
            <a:r>
              <a:rPr lang="ru-RU" sz="3200" b="1" dirty="0" smtClean="0"/>
              <a:t>.</a:t>
            </a:r>
            <a:endParaRPr lang="uk-UA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95487" y="549474"/>
            <a:ext cx="986509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Чому лід не тоне у воді? - Навколо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59" y="1341562"/>
            <a:ext cx="3816424" cy="254428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5487" y="3789834"/>
            <a:ext cx="986509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До того ж вода на Землі </a:t>
            </a:r>
            <a:r>
              <a:rPr lang="ru-RU" sz="2800" b="1" dirty="0" err="1"/>
              <a:t>перебуває</a:t>
            </a:r>
            <a:r>
              <a:rPr lang="ru-RU" sz="2800" b="1" dirty="0"/>
              <a:t> переважно в </a:t>
            </a:r>
            <a:r>
              <a:rPr lang="ru-RU" sz="2800" b="1" dirty="0" err="1"/>
              <a:t>рідкому</a:t>
            </a:r>
            <a:r>
              <a:rPr lang="ru-RU" sz="2800" b="1" dirty="0"/>
              <a:t> </a:t>
            </a:r>
            <a:r>
              <a:rPr lang="ru-RU" sz="2800" b="1" dirty="0" err="1"/>
              <a:t>стані</a:t>
            </a:r>
            <a:r>
              <a:rPr lang="ru-RU" sz="2800" b="1" dirty="0"/>
              <a:t>. Під </a:t>
            </a:r>
            <a:r>
              <a:rPr lang="ru-RU" sz="2800" b="1" dirty="0" err="1"/>
              <a:t>дією</a:t>
            </a:r>
            <a:r>
              <a:rPr lang="ru-RU" sz="2800" b="1" dirty="0"/>
              <a:t> </a:t>
            </a:r>
            <a:r>
              <a:rPr lang="ru-RU" sz="2800" b="1" dirty="0" err="1"/>
              <a:t>сонячного</a:t>
            </a:r>
            <a:r>
              <a:rPr lang="ru-RU" sz="2800" b="1" dirty="0"/>
              <a:t> тепла вона </a:t>
            </a:r>
            <a:r>
              <a:rPr lang="ru-RU" sz="2800" b="1" dirty="0" err="1"/>
              <a:t>постійно</a:t>
            </a:r>
            <a:r>
              <a:rPr lang="ru-RU" sz="2800" b="1" dirty="0"/>
              <a:t> </a:t>
            </a:r>
            <a:r>
              <a:rPr lang="ru-RU" sz="2800" b="1" dirty="0" err="1" smtClean="0"/>
              <a:t>випаровується</a:t>
            </a:r>
            <a:r>
              <a:rPr lang="ru-RU" sz="2800" b="1" dirty="0"/>
              <a:t>, </a:t>
            </a:r>
            <a:r>
              <a:rPr lang="ru-RU" sz="2800" b="1" dirty="0" err="1"/>
              <a:t>насичуючи</a:t>
            </a:r>
            <a:r>
              <a:rPr lang="ru-RU" sz="2800" b="1" dirty="0"/>
              <a:t> </a:t>
            </a:r>
            <a:r>
              <a:rPr lang="ru-RU" sz="2800" b="1" dirty="0" err="1"/>
              <a:t>водяними</a:t>
            </a:r>
            <a:r>
              <a:rPr lang="ru-RU" sz="2800" b="1" dirty="0"/>
              <a:t> парами повітря. </a:t>
            </a:r>
            <a:r>
              <a:rPr lang="ru-RU" sz="2800" b="1" dirty="0" smtClean="0">
                <a:solidFill>
                  <a:srgbClr val="FFFF00"/>
                </a:solidFill>
              </a:rPr>
              <a:t>Вода у </a:t>
            </a:r>
            <a:r>
              <a:rPr lang="ru-RU" sz="2800" b="1" dirty="0" err="1">
                <a:solidFill>
                  <a:srgbClr val="FFFF00"/>
                </a:solidFill>
              </a:rPr>
              <a:t>хмарах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зберігає</a:t>
            </a:r>
            <a:r>
              <a:rPr lang="ru-RU" sz="2800" b="1" dirty="0">
                <a:solidFill>
                  <a:srgbClr val="FFFF00"/>
                </a:solidFill>
              </a:rPr>
              <a:t> тепло</a:t>
            </a:r>
            <a:r>
              <a:rPr lang="ru-RU" sz="2800" b="1" dirty="0"/>
              <a:t>, ніби тепла </a:t>
            </a:r>
            <a:r>
              <a:rPr lang="ru-RU" sz="2800" b="1" dirty="0" err="1"/>
              <a:t>пухнаста</a:t>
            </a:r>
            <a:r>
              <a:rPr lang="ru-RU" sz="2800" b="1" dirty="0"/>
              <a:t> «</a:t>
            </a:r>
            <a:r>
              <a:rPr lang="ru-RU" sz="2800" b="1" dirty="0" err="1"/>
              <a:t>ковдра</a:t>
            </a:r>
            <a:r>
              <a:rPr lang="ru-RU" sz="2800" b="1" dirty="0"/>
              <a:t>». </a:t>
            </a:r>
            <a:r>
              <a:rPr lang="ru-RU" sz="2800" b="1" dirty="0" err="1"/>
              <a:t>Космічний</a:t>
            </a:r>
            <a:r>
              <a:rPr lang="ru-RU" sz="2800" b="1" dirty="0"/>
              <a:t> холод давно б заморозив нашу планету, </a:t>
            </a:r>
            <a:r>
              <a:rPr lang="ru-RU" sz="2800" b="1" dirty="0" err="1"/>
              <a:t>якби</a:t>
            </a:r>
            <a:r>
              <a:rPr lang="ru-RU" sz="2800" b="1" dirty="0"/>
              <a:t> не </a:t>
            </a:r>
            <a:r>
              <a:rPr lang="ru-RU" sz="2800" b="1" dirty="0" err="1"/>
              <a:t>водяна</a:t>
            </a:r>
            <a:r>
              <a:rPr lang="ru-RU" sz="2800" b="1" dirty="0"/>
              <a:t> «</a:t>
            </a:r>
            <a:r>
              <a:rPr lang="ru-RU" sz="2800" b="1" dirty="0" err="1" smtClean="0"/>
              <a:t>ковдра</a:t>
            </a:r>
            <a:r>
              <a:rPr lang="ru-RU" sz="2800" b="1" dirty="0"/>
              <a:t>» в </a:t>
            </a:r>
            <a:r>
              <a:rPr lang="ru-RU" sz="2800" b="1" dirty="0" err="1"/>
              <a:t>повітряному</a:t>
            </a:r>
            <a:r>
              <a:rPr lang="ru-RU" sz="2800" b="1" dirty="0"/>
              <a:t> </a:t>
            </a:r>
            <a:r>
              <a:rPr lang="ru-RU" sz="2800" b="1" dirty="0" err="1"/>
              <a:t>шарі</a:t>
            </a:r>
            <a:r>
              <a:rPr lang="ru-RU" sz="2800" b="1" dirty="0"/>
              <a:t> Землі. </a:t>
            </a:r>
          </a:p>
        </p:txBody>
      </p:sp>
    </p:spTree>
    <p:extLst>
      <p:ext uri="{BB962C8B-B14F-4D97-AF65-F5344CB8AC3E}">
        <p14:creationId xmlns:p14="http://schemas.microsoft.com/office/powerpoint/2010/main" val="305603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3910</TotalTime>
  <Words>972</Words>
  <Application>Microsoft Office PowerPoint</Application>
  <PresentationFormat>Произвольный</PresentationFormat>
  <Paragraphs>155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307</cp:revision>
  <dcterms:created xsi:type="dcterms:W3CDTF">2025-08-27T14:01:18Z</dcterms:created>
  <dcterms:modified xsi:type="dcterms:W3CDTF">2025-10-12T13:24:00Z</dcterms:modified>
</cp:coreProperties>
</file>