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399" r:id="rId3"/>
    <p:sldId id="380" r:id="rId4"/>
    <p:sldId id="381" r:id="rId5"/>
    <p:sldId id="262" r:id="rId6"/>
    <p:sldId id="382" r:id="rId7"/>
    <p:sldId id="386" r:id="rId8"/>
    <p:sldId id="387" r:id="rId9"/>
    <p:sldId id="389" r:id="rId10"/>
    <p:sldId id="400" r:id="rId11"/>
    <p:sldId id="397" r:id="rId12"/>
    <p:sldId id="292" r:id="rId13"/>
    <p:sldId id="379" r:id="rId14"/>
    <p:sldId id="401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71551" y="981522"/>
            <a:ext cx="8568952" cy="93610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Добираю </a:t>
            </a:r>
            <a:r>
              <a:rPr lang="uk-UA" sz="4800" b="1" dirty="0">
                <a:solidFill>
                  <a:srgbClr val="0070C0"/>
                </a:solidFill>
              </a:rPr>
              <a:t>синоніми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Спостерігаю за значенням слів</a:t>
            </a:r>
            <a:endParaRPr lang="ru-RU" sz="2000" dirty="0" smtClean="0"/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1 Пономарьова\2 Значення слова\№019-Добираю синоніми\2025-10-02_195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45" y="2421682"/>
            <a:ext cx="9054342" cy="310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2144" y="405458"/>
            <a:ext cx="9846431" cy="1201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 err="1">
                <a:solidFill>
                  <a:schemeClr val="bg1"/>
                </a:solidFill>
              </a:rPr>
              <a:t>рочитай</a:t>
            </a:r>
            <a:r>
              <a:rPr lang="uk-UA" sz="3600" b="1" dirty="0">
                <a:solidFill>
                  <a:schemeClr val="bg1"/>
                </a:solidFill>
              </a:rPr>
              <a:t> текст, вибравши з поданих у дужках синонімів найдоречніше слово. 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42145" y="1701602"/>
            <a:ext cx="9054342" cy="7680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Поясни написання виділених </a:t>
            </a:r>
            <a:r>
              <a:rPr lang="uk-UA" sz="2800" b="1" dirty="0" smtClean="0">
                <a:solidFill>
                  <a:srgbClr val="0070C0"/>
                </a:solidFill>
              </a:rPr>
              <a:t>слів.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Спиши два перші речення, </a:t>
            </a:r>
            <a:r>
              <a:rPr lang="uk-UA" sz="2800" b="1" dirty="0">
                <a:solidFill>
                  <a:srgbClr val="0070C0"/>
                </a:solidFill>
              </a:rPr>
              <a:t>розкривши </a:t>
            </a:r>
            <a:r>
              <a:rPr lang="ru-RU" sz="2800" b="1" dirty="0">
                <a:solidFill>
                  <a:srgbClr val="0070C0"/>
                </a:solidFill>
              </a:rPr>
              <a:t>дужки.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2144" y="5527613"/>
            <a:ext cx="7208995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 хочеш ти побувати в Карпатах? Чому? Склади про це текст (3-4 речення).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69906" y="3573810"/>
            <a:ext cx="1372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92956" y="4797982"/>
            <a:ext cx="2383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19623" y="522999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915567" y="2997746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003799" y="3006130"/>
            <a:ext cx="7200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1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05458"/>
            <a:ext cx="10081120" cy="720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легенду про озеро Синевир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1 УКР МОВА\1 Пономарьова\2 Значення слова\№019-Добираю синоніми\2025-10-02_203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1" y="2061642"/>
            <a:ext cx="8773304" cy="412781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51472" y="1197547"/>
            <a:ext cx="10009111" cy="8640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Розкажи, які почуття вона в тебе викликала?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Удома перекажи її рідним.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Озеро СИНЕВ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5" y="2349674"/>
            <a:ext cx="2570712" cy="34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5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3798325"/>
            <a:ext cx="2582180" cy="25821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1 УКР МОВА\1 Пономарьова\2 Значення слова\№019-Добираю синоніми\2025-10-02_205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34" y="1413570"/>
            <a:ext cx="101463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зеро Синевир: таємниці і легенди - Ukraine-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91" y="3975139"/>
            <a:ext cx="4608512" cy="24171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9463" y="1485578"/>
            <a:ext cx="6120680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Розкажіть про результати власних навчальних досягнень, 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починаючи речення словами: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868" y="2997746"/>
            <a:ext cx="6120680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Сьогодні я дізнався(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«На уроці я навчився(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«Мені було важко...»,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«Тепер я знаю, що 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«Мене здивувало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...»</a:t>
            </a:r>
            <a:endParaRPr lang="uk-UA" sz="2800" b="1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795190" y="494645"/>
            <a:ext cx="10476119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«Вибираю дорогу»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9647" y="5105076"/>
            <a:ext cx="2785940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Цікаво, про що дізнаюсь далі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9206" y="5085978"/>
            <a:ext cx="3408288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 новими знаннями рухаюсь вперед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84674" y="5105076"/>
            <a:ext cx="2642857" cy="105585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Нові знання були нецікаві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795190" y="1344626"/>
            <a:ext cx="10476119" cy="6821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83" y="2101556"/>
            <a:ext cx="2940720" cy="29433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17" y="2069462"/>
            <a:ext cx="2940720" cy="29433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49" y="2101556"/>
            <a:ext cx="2940720" cy="29433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233437" y="1310063"/>
            <a:ext cx="7603010" cy="9220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Дороги можуть бути різними. Переглянь світлини.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Яка дорога передає твій стан зараз? Поясни, чому?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Дорога впер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8" y="2330360"/>
            <a:ext cx="3411217" cy="2003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Visit Ukraine - Реєстрація авто в Австрії: актуальні правила та необхідні  документи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9" y="2330360"/>
            <a:ext cx="3472295" cy="2022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5" y="4378858"/>
            <a:ext cx="3411219" cy="208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 мережі опублікували світлини дороги Черкаси-Канів (фото) - Новини Канос,  слідами твого міс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92" y="4427727"/>
            <a:ext cx="3031015" cy="1985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дорога развилка | Crossroads in life, Road, Path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62" y="2356689"/>
            <a:ext cx="3137345" cy="2033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Обои для рабочего стола Развилка дороги из лесу фото - Раздел обоев: Дорог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69" y="4412532"/>
            <a:ext cx="3472294" cy="204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279301" y="492810"/>
            <a:ext cx="9625121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79677" y="1520329"/>
            <a:ext cx="6264696" cy="4412102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Щоб помилки хитрі, спритні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Не ховалися в рядках,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Щоб всі букви в кожнім слові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Опинились на місцях,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Будем дружно працювати,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Свою пильність розвивати.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https://fs02.vseosvita.ua/02003v2c-7b8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520329"/>
            <a:ext cx="2868175" cy="2782518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4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493" y="405458"/>
            <a:ext cx="9735201" cy="7544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«Склади слова»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6" y="1341562"/>
            <a:ext cx="2193805" cy="8051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6" y="3244685"/>
            <a:ext cx="2193805" cy="8051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6" y="2293124"/>
            <a:ext cx="2193805" cy="8051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6" y="4196246"/>
            <a:ext cx="2193805" cy="8051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6" y="5381944"/>
            <a:ext cx="2193805" cy="80518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14" y="3244685"/>
            <a:ext cx="2193805" cy="8051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6" y="2293124"/>
            <a:ext cx="2193805" cy="8051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61" y="1366600"/>
            <a:ext cx="2193805" cy="80518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6" y="5381944"/>
            <a:ext cx="2193805" cy="8051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86" y="4196245"/>
            <a:ext cx="2193805" cy="80518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08" y="2293124"/>
            <a:ext cx="2193805" cy="8051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C337BD8-1A07-4057-9340-4CF9529A0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08" y="1341562"/>
            <a:ext cx="2193805" cy="8051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08" y="3244684"/>
            <a:ext cx="2193805" cy="8051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36CA5EBA-688D-4105-BC6C-C57F519E2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08" y="4196244"/>
            <a:ext cx="2193805" cy="8051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DEF81BC7-2234-4250-B943-8CF44F2C9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08" y="5381944"/>
            <a:ext cx="2193805" cy="8051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19658" y="1430179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Ш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9658" y="2381741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36787" y="3333302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3517" y="4293109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68609" y="5526817"/>
            <a:ext cx="150075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ШЛЯХ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54850" y="1550494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Ш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87470" y="2450375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87469" y="3408327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33190" y="4373752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42447" y="5579836"/>
            <a:ext cx="150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ШОСЕ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850041" y="1517956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50041" y="2461201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50040" y="3408326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Т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50040" y="4380886"/>
            <a:ext cx="55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54876" y="5579835"/>
            <a:ext cx="150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ПУТЬ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5291" y="1341562"/>
            <a:ext cx="2952328" cy="31893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Що ви можете сказати про складені слова?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Якими ще словами можна доповнити цю групу?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6" name="Picture 6" descr="В Кабмине рассказали о первом украинском автобане: его начнут строить в  2022 год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1" y="4509914"/>
            <a:ext cx="3195195" cy="195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4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453" y="477466"/>
            <a:ext cx="9960238" cy="730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</a:t>
            </a:r>
            <a:r>
              <a:rPr lang="uk-UA" sz="4000" b="1" dirty="0" smtClean="0">
                <a:solidFill>
                  <a:schemeClr val="bg1"/>
                </a:solidFill>
              </a:rPr>
              <a:t>«Шифрувальник»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59583" y="2433994"/>
            <a:ext cx="1280397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дрг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Трасса «Киев-Одесса» вскоре станет платной — Укравтодо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17" y="2433994"/>
            <a:ext cx="4623674" cy="257997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131591" y="1310139"/>
            <a:ext cx="7056784" cy="9181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Уставте в слова пропущені голосні – і ви отримаєте слова-синоніми до попереднього завдання.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693509" y="3424783"/>
            <a:ext cx="2012543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дорога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93019" y="2405347"/>
            <a:ext cx="1280397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трс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363840" y="3421319"/>
            <a:ext cx="1938756" cy="839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траса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3959" y="1402139"/>
            <a:ext cx="5732534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продовжимо подорож Українськими </a:t>
            </a:r>
            <a:r>
              <a:rPr lang="uk-UA" sz="3200" b="1" dirty="0" smtClean="0">
                <a:solidFill>
                  <a:srgbClr val="0070C0"/>
                </a:solidFill>
              </a:rPr>
              <a:t>Карпатами,</a:t>
            </a:r>
            <a:endParaRPr lang="uk-UA" sz="32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під час якої </a:t>
            </a:r>
            <a:r>
              <a:rPr lang="uk-UA" sz="3200" b="1" dirty="0">
                <a:solidFill>
                  <a:srgbClr val="0070C0"/>
                </a:solidFill>
              </a:rPr>
              <a:t>будемо вчитися добирати синоніми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(</a:t>
            </a:r>
            <a:r>
              <a:rPr lang="uk-UA" sz="3200" b="1" dirty="0">
                <a:solidFill>
                  <a:srgbClr val="0070C0"/>
                </a:solidFill>
              </a:rPr>
              <a:t>близькі за значенням слова).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52227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59" y="2021138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79240" r="44382" b="2721"/>
          <a:stretch/>
        </p:blipFill>
        <p:spPr>
          <a:xfrm>
            <a:off x="7536742" y="3303938"/>
            <a:ext cx="2329306" cy="123741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24" y="3285971"/>
            <a:ext cx="2327358" cy="123788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76" y="3284728"/>
            <a:ext cx="2327358" cy="123788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32" y="3285971"/>
            <a:ext cx="2327358" cy="123788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587975" y="1403628"/>
            <a:ext cx="2701059" cy="1000517"/>
          </a:xfrm>
          <a:prstGeom prst="rect">
            <a:avLst/>
          </a:prstGeom>
        </p:spPr>
      </p:pic>
      <p:pic>
        <p:nvPicPr>
          <p:cNvPr id="3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537" y="129458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394971" y="4505398"/>
            <a:ext cx="9577064" cy="10846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буквосполучення і слово. Чи можеш сказати, що позначає це слово?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-41" r="56654" b="72032"/>
          <a:stretch/>
        </p:blipFill>
        <p:spPr>
          <a:xfrm>
            <a:off x="3139703" y="2637706"/>
            <a:ext cx="7774040" cy="32790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30327" r="47412" b="55294"/>
          <a:stretch/>
        </p:blipFill>
        <p:spPr>
          <a:xfrm>
            <a:off x="4125644" y="2724401"/>
            <a:ext cx="2132211" cy="9863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6" t="34078" r="28743" b="57818"/>
          <a:stretch/>
        </p:blipFill>
        <p:spPr>
          <a:xfrm>
            <a:off x="6274181" y="3045049"/>
            <a:ext cx="483779" cy="555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7712" r="51478" b="19676"/>
          <a:stretch/>
        </p:blipFill>
        <p:spPr>
          <a:xfrm>
            <a:off x="4125644" y="3985247"/>
            <a:ext cx="1917197" cy="86514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6" t="34078" r="28743" b="57818"/>
          <a:stretch/>
        </p:blipFill>
        <p:spPr>
          <a:xfrm>
            <a:off x="5959331" y="3962266"/>
            <a:ext cx="483779" cy="555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80266" r="39463" b="3206"/>
          <a:stretch/>
        </p:blipFill>
        <p:spPr>
          <a:xfrm>
            <a:off x="6640204" y="3707091"/>
            <a:ext cx="2589110" cy="1133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18781" r="33364" b="72853"/>
          <a:stretch/>
        </p:blipFill>
        <p:spPr>
          <a:xfrm>
            <a:off x="3898789" y="4855587"/>
            <a:ext cx="2866837" cy="5738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6" t="34078" r="28743" b="57818"/>
          <a:stretch/>
        </p:blipFill>
        <p:spPr>
          <a:xfrm>
            <a:off x="6654234" y="4850387"/>
            <a:ext cx="483779" cy="5559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30" t="35513" r="12660" b="56369"/>
          <a:stretch/>
        </p:blipFill>
        <p:spPr>
          <a:xfrm>
            <a:off x="9803015" y="4889140"/>
            <a:ext cx="296114" cy="55687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38" y="2937568"/>
            <a:ext cx="2504042" cy="9756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3" t="80266" r="39463" b="3206"/>
          <a:stretch/>
        </p:blipFill>
        <p:spPr>
          <a:xfrm>
            <a:off x="9115600" y="2851488"/>
            <a:ext cx="184364" cy="113375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54" y="4823815"/>
            <a:ext cx="2979261" cy="96957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55227" y="405458"/>
            <a:ext cx="9910368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серед поданих слів синоніми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810296" y="2851488"/>
            <a:ext cx="2318373" cy="3253345"/>
          </a:xfrm>
          <a:prstGeom prst="rect">
            <a:avLst/>
          </a:prstGeom>
        </p:spPr>
      </p:pic>
      <p:sp>
        <p:nvSpPr>
          <p:cNvPr id="24" name="Прямокутник: округлені кути 21">
            <a:extLst>
              <a:ext uri="{FF2B5EF4-FFF2-40B4-BE49-F238E27FC236}">
                <a16:creationId xmlns=""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4435847" y="1339452"/>
            <a:ext cx="6549635" cy="11895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Лелека</a:t>
            </a:r>
            <a:r>
              <a:rPr lang="ru-RU" sz="3600" b="1" dirty="0"/>
              <a:t>, </a:t>
            </a:r>
            <a:r>
              <a:rPr lang="ru-RU" sz="3600" b="1" dirty="0" err="1"/>
              <a:t>гарний</a:t>
            </a:r>
            <a:r>
              <a:rPr lang="ru-RU" sz="3600" b="1" dirty="0"/>
              <a:t>, </a:t>
            </a:r>
            <a:r>
              <a:rPr lang="ru-RU" sz="3600" b="1" dirty="0" err="1"/>
              <a:t>сміятися</a:t>
            </a:r>
            <a:r>
              <a:rPr lang="ru-RU" sz="3600" b="1" dirty="0"/>
              <a:t>, </a:t>
            </a:r>
            <a:r>
              <a:rPr lang="ru-RU" sz="3600" b="1" dirty="0" err="1"/>
              <a:t>красивий</a:t>
            </a:r>
            <a:r>
              <a:rPr lang="ru-RU" sz="3600" b="1" dirty="0"/>
              <a:t>, </a:t>
            </a:r>
            <a:r>
              <a:rPr lang="ru-RU" sz="3600" b="1" dirty="0" err="1"/>
              <a:t>реготати</a:t>
            </a:r>
            <a:r>
              <a:rPr lang="ru-RU" sz="3600" b="1" dirty="0"/>
              <a:t>, </a:t>
            </a:r>
            <a:r>
              <a:rPr lang="ru-RU" sz="3600" b="1" dirty="0" err="1"/>
              <a:t>чорногуз</a:t>
            </a:r>
            <a:endParaRPr 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2690" y="2156176"/>
            <a:ext cx="3105703" cy="5682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їх парами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2690" y="1328103"/>
            <a:ext cx="3371933" cy="8055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Які слова називаємо «синоніми»?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3403306" y="4503053"/>
            <a:ext cx="7097462" cy="8495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Завірюха, віхола, заметіль, сніг.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59065" y="3213770"/>
            <a:ext cx="7097462" cy="1222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Чемний, охайний, вихований, ввічливий.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6109" y="2349674"/>
            <a:ext cx="7003373" cy="7621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Горить, палає, вогонь, тліє.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907455" y="1341562"/>
            <a:ext cx="2263578" cy="382125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07455" y="405458"/>
            <a:ext cx="10297144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Перевір, </a:t>
            </a:r>
            <a:r>
              <a:rPr lang="uk-UA" sz="3200" b="1" dirty="0">
                <a:solidFill>
                  <a:schemeClr val="bg1"/>
                </a:solidFill>
              </a:rPr>
              <a:t>чи правильно Щебетунчик дібрав синоніми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7661" y="1334695"/>
            <a:ext cx="6768752" cy="9116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 групи синонімів, </a:t>
            </a:r>
            <a:r>
              <a:rPr lang="uk-UA" sz="2800" b="1" dirty="0">
                <a:solidFill>
                  <a:srgbClr val="0070C0"/>
                </a:solidFill>
              </a:rPr>
              <a:t>вилучивши «зайві»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слова.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952037" y="2781722"/>
            <a:ext cx="13722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03998" y="3573810"/>
            <a:ext cx="183415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70439" y="4977360"/>
            <a:ext cx="91707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59065" y="5446018"/>
            <a:ext cx="6877348" cy="9116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Спиши </a:t>
            </a:r>
            <a:r>
              <a:rPr lang="uk-UA" sz="2800" b="1" dirty="0" smtClean="0">
                <a:solidFill>
                  <a:srgbClr val="0070C0"/>
                </a:solidFill>
              </a:rPr>
              <a:t>другу групу синонімів.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яке питання вони відповідають?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79463" y="2396307"/>
            <a:ext cx="2376655" cy="25841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01593" y="2501691"/>
            <a:ext cx="7508349" cy="32316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err="1" smtClean="0">
                <a:solidFill>
                  <a:schemeClr val="bg1"/>
                </a:solidFill>
              </a:rPr>
              <a:t>Набрати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в рот води —  </a:t>
            </a:r>
            <a:r>
              <a:rPr lang="ru-RU" sz="3200" b="1" dirty="0" smtClean="0">
                <a:solidFill>
                  <a:schemeClr val="bg1"/>
                </a:solidFill>
              </a:rPr>
              <a:t>… … … … .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r>
              <a:rPr lang="ru-RU" sz="3200" b="1" dirty="0">
                <a:solidFill>
                  <a:schemeClr val="bg1"/>
                </a:solidFill>
              </a:rPr>
              <a:t>. Обвести </a:t>
            </a:r>
            <a:r>
              <a:rPr lang="ru-RU" sz="3200" b="1" dirty="0" err="1">
                <a:solidFill>
                  <a:schemeClr val="bg1"/>
                </a:solidFill>
              </a:rPr>
              <a:t>навколо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пальця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smtClean="0">
                <a:solidFill>
                  <a:schemeClr val="bg1"/>
                </a:solidFill>
              </a:rPr>
              <a:t> … … … …   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Муляти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очі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smtClean="0">
                <a:solidFill>
                  <a:schemeClr val="bg1"/>
                </a:solidFill>
              </a:rPr>
              <a:t> … … … … 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chemeClr val="bg1"/>
                </a:solidFill>
              </a:rPr>
              <a:t>Ходити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голові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smtClean="0">
                <a:solidFill>
                  <a:schemeClr val="bg1"/>
                </a:solidFill>
              </a:rPr>
              <a:t>… … … … … …   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3200" b="1" dirty="0" err="1">
                <a:solidFill>
                  <a:srgbClr val="FFFF00"/>
                </a:solidFill>
              </a:rPr>
              <a:t>Довідка</a:t>
            </a:r>
            <a:r>
              <a:rPr lang="ru-RU" sz="3200" b="1" dirty="0">
                <a:solidFill>
                  <a:srgbClr val="FFFF00"/>
                </a:solidFill>
              </a:rPr>
              <a:t>: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i="1" dirty="0" err="1">
                <a:solidFill>
                  <a:schemeClr val="bg1"/>
                </a:solidFill>
              </a:rPr>
              <a:t>бешкетувати</a:t>
            </a:r>
            <a:r>
              <a:rPr lang="ru-RU" sz="3200" i="1" dirty="0">
                <a:solidFill>
                  <a:schemeClr val="bg1"/>
                </a:solidFill>
              </a:rPr>
              <a:t>, </a:t>
            </a:r>
            <a:r>
              <a:rPr lang="ru-RU" sz="3200" i="1" dirty="0" err="1">
                <a:solidFill>
                  <a:schemeClr val="bg1"/>
                </a:solidFill>
              </a:rPr>
              <a:t>мовчати</a:t>
            </a:r>
            <a:r>
              <a:rPr lang="ru-RU" sz="3200" i="1" dirty="0">
                <a:solidFill>
                  <a:schemeClr val="bg1"/>
                </a:solidFill>
              </a:rPr>
              <a:t>, </a:t>
            </a:r>
            <a:r>
              <a:rPr lang="ru-RU" sz="3200" i="1" dirty="0" err="1">
                <a:solidFill>
                  <a:schemeClr val="bg1"/>
                </a:solidFill>
              </a:rPr>
              <a:t>набридати</a:t>
            </a:r>
            <a:r>
              <a:rPr lang="ru-RU" sz="3200" i="1" dirty="0">
                <a:solidFill>
                  <a:schemeClr val="bg1"/>
                </a:solidFill>
              </a:rPr>
              <a:t>, </a:t>
            </a:r>
            <a:r>
              <a:rPr lang="ru-RU" sz="3200" i="1" dirty="0" err="1">
                <a:solidFill>
                  <a:schemeClr val="bg1"/>
                </a:solidFill>
              </a:rPr>
              <a:t>обманути</a:t>
            </a:r>
            <a:r>
              <a:rPr lang="ru-RU" sz="3200" i="1" dirty="0" smtClean="0">
                <a:solidFill>
                  <a:schemeClr val="bg1"/>
                </a:solidFill>
              </a:rPr>
              <a:t>.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144" y="494643"/>
            <a:ext cx="9846431" cy="1201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Добери </a:t>
            </a:r>
            <a:r>
              <a:rPr lang="ru-RU" sz="3600" b="1" dirty="0">
                <a:solidFill>
                  <a:schemeClr val="bg1"/>
                </a:solidFill>
              </a:rPr>
              <a:t>до </a:t>
            </a:r>
            <a:r>
              <a:rPr lang="uk-UA" sz="3600" b="1" dirty="0" smtClean="0">
                <a:solidFill>
                  <a:schemeClr val="bg1"/>
                </a:solidFill>
              </a:rPr>
              <a:t>поданих висловів близькі за значенням слова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55" y="2349674"/>
            <a:ext cx="1812791" cy="5849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мовчати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75576" y="2853730"/>
            <a:ext cx="1997155" cy="5849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обманути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1633" y="3357786"/>
            <a:ext cx="2323943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набридати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9117" y="3861842"/>
            <a:ext cx="2544268" cy="5849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бешкетувати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31791" y="1797648"/>
            <a:ext cx="7069425" cy="5302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 потреби можеш скористатися довідкою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487</Words>
  <Application>Microsoft Office PowerPoint</Application>
  <PresentationFormat>Произвольный</PresentationFormat>
  <Paragraphs>106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Добираю синоніми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149</cp:revision>
  <dcterms:created xsi:type="dcterms:W3CDTF">2025-08-27T14:01:18Z</dcterms:created>
  <dcterms:modified xsi:type="dcterms:W3CDTF">2025-10-05T08:26:41Z</dcterms:modified>
</cp:coreProperties>
</file>