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2" r:id="rId2"/>
    <p:sldId id="389" r:id="rId3"/>
    <p:sldId id="391" r:id="rId4"/>
    <p:sldId id="401" r:id="rId5"/>
    <p:sldId id="402" r:id="rId6"/>
    <p:sldId id="330" r:id="rId7"/>
    <p:sldId id="393" r:id="rId8"/>
    <p:sldId id="394" r:id="rId9"/>
    <p:sldId id="398" r:id="rId10"/>
    <p:sldId id="395" r:id="rId11"/>
    <p:sldId id="396" r:id="rId12"/>
    <p:sldId id="397" r:id="rId13"/>
    <p:sldId id="300" r:id="rId14"/>
    <p:sldId id="400" r:id="rId15"/>
    <p:sldId id="404" r:id="rId16"/>
    <p:sldId id="349" r:id="rId17"/>
    <p:sldId id="403" r:id="rId18"/>
    <p:sldId id="390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la.storinka.org/%D0%B2%D0%B0%D1%81%D0%B8%D0%BB%D1%8C-%D1%81%D1%83%D1%85%D0%BE%D0%BC%D0%BB%D0%B8%D0%BD%D1%81%D1%8C%D0%BA%D0%B8%D0%B9-%D0%BA%D0%B0%D0%B7%D0%BA%D0%B8-%D0%B4%D0%BB%D1%8F-%D0%B4%D1%96%D1%82%D0%B5%D0%B9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929705"/>
            <a:ext cx="9217024" cy="14642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Для чого читають книжки? 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В. Сухомлинський «Спляча книга»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6621" y="380964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19</a:t>
            </a:r>
          </a:p>
        </p:txBody>
      </p:sp>
      <p:pic>
        <p:nvPicPr>
          <p:cNvPr id="1026" name="Picture 2" descr="D:\Картинки до тестів\!!! Учні\_free_2024-11-11-20-20-50_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218612"/>
            <a:ext cx="2736304" cy="27363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5446" y="1053530"/>
            <a:ext cx="10549037" cy="20621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0070C0"/>
                </a:solidFill>
              </a:rPr>
              <a:t>На </a:t>
            </a:r>
            <a:r>
              <a:rPr lang="uk-UA" sz="3200" b="1" dirty="0">
                <a:solidFill>
                  <a:srgbClr val="0070C0"/>
                </a:solidFill>
              </a:rPr>
              <a:t>полиці, серед книг про далекі країни й небачених звірів, стояла велика цікава Книга. У ній розповідалося </a:t>
            </a:r>
            <a:r>
              <a:rPr lang="uk-UA" sz="3200" b="1" dirty="0" smtClean="0">
                <a:solidFill>
                  <a:srgbClr val="0070C0"/>
                </a:solidFill>
              </a:rPr>
              <a:t>про</a:t>
            </a:r>
            <a:r>
              <a:rPr lang="uk-UA" sz="3200" b="1" dirty="0">
                <a:solidFill>
                  <a:srgbClr val="0070C0"/>
                </a:solidFill>
              </a:rPr>
              <a:t> могутнього богатиря. Букви в цій Книзі яр</a:t>
            </a:r>
            <a:r>
              <a:rPr lang="uk-UA" sz="3200" b="1" dirty="0">
                <a:solidFill>
                  <a:srgbClr val="FF0000"/>
                </a:solidFill>
              </a:rPr>
              <a:t>і</a:t>
            </a:r>
            <a:r>
              <a:rPr lang="uk-UA" sz="3200" b="1" dirty="0">
                <a:solidFill>
                  <a:srgbClr val="0070C0"/>
                </a:solidFill>
              </a:rPr>
              <a:t>ли, як розпечене залізо. </a:t>
            </a:r>
          </a:p>
        </p:txBody>
      </p:sp>
      <p:pic>
        <p:nvPicPr>
          <p:cNvPr id="3074" name="Picture 2" descr="Гиф анимация Ожившая книга с волками в рука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3" y="3275364"/>
            <a:ext cx="3873984" cy="29080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5" y="477466"/>
            <a:ext cx="1054903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В.Сухомлинський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«Спляча книга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7895" y="2493690"/>
            <a:ext cx="6516589" cy="35394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0070C0"/>
                </a:solidFill>
              </a:rPr>
              <a:t>Вона </a:t>
            </a:r>
            <a:r>
              <a:rPr lang="uk-UA" sz="3200" b="1" dirty="0">
                <a:solidFill>
                  <a:srgbClr val="0070C0"/>
                </a:solidFill>
              </a:rPr>
              <a:t>мала дивну властивість: як тільки доторкнеться вогн</a:t>
            </a:r>
            <a:r>
              <a:rPr lang="uk-UA" sz="3200" b="1" dirty="0">
                <a:solidFill>
                  <a:srgbClr val="FF0000"/>
                </a:solidFill>
              </a:rPr>
              <a:t>е</a:t>
            </a:r>
            <a:r>
              <a:rPr lang="uk-UA" sz="3200" b="1" dirty="0">
                <a:solidFill>
                  <a:srgbClr val="0070C0"/>
                </a:solidFill>
              </a:rPr>
              <a:t>нне слово до людського серця, в ньому займеться вогник. І людина, в якої у грудях б’ється серце з цим вогником, стає могутньою і непереможною.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2231" y="5446018"/>
            <a:ext cx="40324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Прочитайте. </a:t>
            </a:r>
            <a:r>
              <a:rPr lang="ru-RU" sz="2400" b="1" dirty="0" smtClean="0"/>
              <a:t>Яку </a:t>
            </a:r>
            <a:r>
              <a:rPr lang="ru-RU" sz="2400" b="1" dirty="0" err="1" smtClean="0"/>
              <a:t>властивість</a:t>
            </a:r>
            <a:r>
              <a:rPr lang="ru-RU" sz="2400" b="1" dirty="0" smtClean="0"/>
              <a:t> мала Книга? Якою стає людина з </a:t>
            </a:r>
            <a:r>
              <a:rPr lang="ru-RU" sz="2400" b="1" dirty="0" err="1" smtClean="0"/>
              <a:t>вогником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серці</a:t>
            </a:r>
            <a:r>
              <a:rPr lang="ru-RU" sz="2400" b="1" dirty="0" smtClean="0"/>
              <a:t>?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32747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1991" y="1259342"/>
            <a:ext cx="5580483" cy="452431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     Але </a:t>
            </a:r>
            <a:r>
              <a:rPr lang="ru-RU" sz="3200" b="1" dirty="0">
                <a:solidFill>
                  <a:srgbClr val="0070C0"/>
                </a:solidFill>
              </a:rPr>
              <a:t>минув уже не один </a:t>
            </a:r>
            <a:r>
              <a:rPr lang="uk-UA" sz="3200" b="1" dirty="0">
                <a:solidFill>
                  <a:srgbClr val="0070C0"/>
                </a:solidFill>
              </a:rPr>
              <a:t>рік</a:t>
            </a:r>
            <a:r>
              <a:rPr lang="ru-RU" sz="3200" b="1" dirty="0">
                <a:solidFill>
                  <a:srgbClr val="0070C0"/>
                </a:solidFill>
              </a:rPr>
              <a:t>, як Книгу читали. </a:t>
            </a:r>
            <a:r>
              <a:rPr lang="uk-UA" sz="3200" b="1" dirty="0" smtClean="0">
                <a:solidFill>
                  <a:srgbClr val="0070C0"/>
                </a:solidFill>
              </a:rPr>
              <a:t>Щотижня Господиня </a:t>
            </a:r>
            <a:r>
              <a:rPr lang="uk-UA" sz="3200" b="1" dirty="0">
                <a:solidFill>
                  <a:srgbClr val="0070C0"/>
                </a:solidFill>
              </a:rPr>
              <a:t>знімала її з полиці, обережно витирала з обкладинки пилюку й знову ставила на полицю. Книга чекала — ось-ось її прочитають, та ніхто її навіть не розгортав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445" y="477466"/>
            <a:ext cx="1054903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В.Сухомлинський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«Спляча книга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886" y="4398662"/>
            <a:ext cx="504056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Яким було ставлення </a:t>
            </a:r>
            <a:r>
              <a:rPr lang="ru-RU" sz="2800" dirty="0"/>
              <a:t>до Книги у </a:t>
            </a:r>
            <a:r>
              <a:rPr lang="ru-RU" sz="2800" dirty="0" err="1" smtClean="0"/>
              <a:t>Господині</a:t>
            </a:r>
            <a:r>
              <a:rPr lang="ru-RU" sz="2800" dirty="0"/>
              <a:t>?</a:t>
            </a:r>
            <a:r>
              <a:rPr lang="ru-RU" sz="2800" dirty="0" smtClean="0"/>
              <a:t> </a:t>
            </a:r>
            <a:r>
              <a:rPr lang="ru-RU" sz="2800" dirty="0" err="1"/>
              <a:t>Доведіть</a:t>
            </a:r>
            <a:r>
              <a:rPr lang="ru-RU" sz="2800" dirty="0"/>
              <a:t> словами тексту.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5" y="1313123"/>
            <a:ext cx="4248474" cy="29642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381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9903" y="1298201"/>
            <a:ext cx="6444580" cy="501675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Часто </a:t>
            </a:r>
            <a:r>
              <a:rPr lang="ru-RU" sz="3200" b="1" dirty="0">
                <a:solidFill>
                  <a:srgbClr val="0070C0"/>
                </a:solidFill>
              </a:rPr>
              <a:t>до господаря приходили </a:t>
            </a:r>
            <a:r>
              <a:rPr lang="uk-UA" sz="3200" b="1" dirty="0">
                <a:solidFill>
                  <a:srgbClr val="0070C0"/>
                </a:solidFill>
              </a:rPr>
              <a:t>гості</a:t>
            </a:r>
            <a:r>
              <a:rPr lang="ru-RU" sz="3200" b="1" dirty="0">
                <a:solidFill>
                  <a:srgbClr val="0070C0"/>
                </a:solidFill>
              </a:rPr>
              <a:t>. </a:t>
            </a:r>
            <a:r>
              <a:rPr lang="uk-UA" sz="3200" b="1" dirty="0">
                <a:solidFill>
                  <a:srgbClr val="0070C0"/>
                </a:solidFill>
              </a:rPr>
              <a:t>Господар любив показувати книги: дивіться, які в моїх книг красиві палітурки.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    Стали </a:t>
            </a:r>
            <a:r>
              <a:rPr lang="uk-UA" sz="3200" b="1" dirty="0">
                <a:solidFill>
                  <a:srgbClr val="0070C0"/>
                </a:solidFill>
              </a:rPr>
              <a:t>вогн</a:t>
            </a:r>
            <a:r>
              <a:rPr lang="uk-UA" sz="3200" b="1" dirty="0">
                <a:solidFill>
                  <a:srgbClr val="FF0000"/>
                </a:solidFill>
              </a:rPr>
              <a:t>е</a:t>
            </a:r>
            <a:r>
              <a:rPr lang="uk-UA" sz="3200" b="1" dirty="0">
                <a:solidFill>
                  <a:srgbClr val="0070C0"/>
                </a:solidFill>
              </a:rPr>
              <a:t>нні букви м</a:t>
            </a:r>
            <a:r>
              <a:rPr lang="uk-UA" sz="3200" b="1" dirty="0">
                <a:solidFill>
                  <a:srgbClr val="FF0000"/>
                </a:solidFill>
              </a:rPr>
              <a:t>е</a:t>
            </a:r>
            <a:r>
              <a:rPr lang="uk-UA" sz="3200" b="1" dirty="0">
                <a:solidFill>
                  <a:srgbClr val="0070C0"/>
                </a:solidFill>
              </a:rPr>
              <a:t>ркнути. Потемніли палк</a:t>
            </a:r>
            <a:r>
              <a:rPr lang="uk-UA" sz="3200" b="1" dirty="0">
                <a:solidFill>
                  <a:srgbClr val="FF0000"/>
                </a:solidFill>
              </a:rPr>
              <a:t>і</a:t>
            </a:r>
            <a:r>
              <a:rPr lang="uk-UA" sz="3200" b="1" dirty="0">
                <a:solidFill>
                  <a:srgbClr val="0070C0"/>
                </a:solidFill>
              </a:rPr>
              <a:t> слова. Могутній богатир, </a:t>
            </a:r>
            <a:r>
              <a:rPr lang="uk-UA" sz="3200" b="1" dirty="0" smtClean="0">
                <a:solidFill>
                  <a:srgbClr val="0070C0"/>
                </a:solidFill>
              </a:rPr>
              <a:t>про якого </a:t>
            </a:r>
            <a:r>
              <a:rPr lang="uk-UA" sz="3200" b="1" dirty="0">
                <a:solidFill>
                  <a:srgbClr val="0070C0"/>
                </a:solidFill>
              </a:rPr>
              <a:t>розповідалося в книзі, заснув. Тепер уже на полиці стояла не Вогненна, а Спляча </a:t>
            </a:r>
            <a:r>
              <a:rPr lang="ru-RU" sz="3200" b="1" dirty="0">
                <a:solidFill>
                  <a:srgbClr val="0070C0"/>
                </a:solidFill>
              </a:rPr>
              <a:t>Книга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445" y="477466"/>
            <a:ext cx="1054903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В.Сухомлинський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«Спляча книга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045" y="4182125"/>
            <a:ext cx="439248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Чому </a:t>
            </a:r>
            <a:r>
              <a:rPr lang="ru-RU" sz="2800" b="1" dirty="0" err="1"/>
              <a:t>Вогненна</a:t>
            </a:r>
            <a:r>
              <a:rPr lang="ru-RU" sz="2800" b="1" dirty="0"/>
              <a:t> Книга </a:t>
            </a:r>
            <a:r>
              <a:rPr lang="ru-RU" sz="2800" b="1" dirty="0" err="1"/>
              <a:t>перетворилась</a:t>
            </a:r>
            <a:r>
              <a:rPr lang="ru-RU" sz="2800" b="1" dirty="0"/>
              <a:t> на </a:t>
            </a:r>
            <a:r>
              <a:rPr lang="ru-RU" sz="2800" b="1" dirty="0" err="1"/>
              <a:t>Сплячу</a:t>
            </a:r>
            <a:r>
              <a:rPr lang="ru-RU" sz="2800" b="1" dirty="0"/>
              <a:t>? </a:t>
            </a:r>
            <a:endParaRPr lang="ru-RU" sz="2800" b="1" dirty="0" smtClean="0"/>
          </a:p>
        </p:txBody>
      </p:sp>
      <p:pic>
        <p:nvPicPr>
          <p:cNvPr id="5122" name="Picture 2" descr="Старые книги - купить почтовую открыт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5" y="1298201"/>
            <a:ext cx="3918923" cy="27740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414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Аналіз </a:t>
            </a:r>
            <a:r>
              <a:rPr lang="ru-RU" sz="4000" b="1" dirty="0" smtClean="0"/>
              <a:t>змісту з </a:t>
            </a:r>
            <a:r>
              <a:rPr lang="ru-RU" sz="4000" b="1" dirty="0" err="1" smtClean="0"/>
              <a:t>вибірковим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читанням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8" y="1305243"/>
            <a:ext cx="2156703" cy="26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0050" y="4077866"/>
            <a:ext cx="9987319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2060"/>
                </a:solidFill>
              </a:rPr>
              <a:t>Знайдіть</a:t>
            </a:r>
            <a:r>
              <a:rPr lang="ru-RU" sz="2800" b="1" dirty="0" smtClean="0">
                <a:solidFill>
                  <a:srgbClr val="002060"/>
                </a:solidFill>
              </a:rPr>
              <a:t> і прочитайте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Книга </a:t>
            </a:r>
            <a:r>
              <a:rPr lang="ru-RU" sz="2800" b="1" dirty="0">
                <a:solidFill>
                  <a:srgbClr val="002060"/>
                </a:solidFill>
              </a:rPr>
              <a:t>мала </a:t>
            </a:r>
            <a:r>
              <a:rPr lang="ru-RU" sz="2800" b="1" dirty="0" err="1">
                <a:solidFill>
                  <a:srgbClr val="002060"/>
                </a:solidFill>
              </a:rPr>
              <a:t>дивну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властивість</a:t>
            </a:r>
            <a:r>
              <a:rPr lang="ru-RU" sz="2800" b="1" dirty="0">
                <a:solidFill>
                  <a:srgbClr val="002060"/>
                </a:solidFill>
              </a:rPr>
              <a:t>...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err="1" smtClean="0">
                <a:solidFill>
                  <a:srgbClr val="002060"/>
                </a:solidFill>
              </a:rPr>
              <a:t>Доторкнеться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вогненне</a:t>
            </a:r>
            <a:r>
              <a:rPr lang="ru-RU" sz="2800" b="1" dirty="0">
                <a:solidFill>
                  <a:srgbClr val="002060"/>
                </a:solidFill>
              </a:rPr>
              <a:t> слово до </a:t>
            </a:r>
            <a:r>
              <a:rPr lang="ru-RU" sz="2800" b="1" dirty="0" err="1">
                <a:solidFill>
                  <a:srgbClr val="002060"/>
                </a:solidFill>
              </a:rPr>
              <a:t>серця</a:t>
            </a:r>
            <a:r>
              <a:rPr lang="ru-RU" sz="2800" b="1" dirty="0">
                <a:solidFill>
                  <a:srgbClr val="002060"/>
                </a:solidFill>
              </a:rPr>
              <a:t> і</a:t>
            </a:r>
            <a:r>
              <a:rPr lang="ru-RU" sz="2800" b="1" dirty="0" smtClean="0">
                <a:solidFill>
                  <a:srgbClr val="002060"/>
                </a:solidFill>
              </a:rPr>
              <a:t>...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Людина </a:t>
            </a:r>
            <a:r>
              <a:rPr lang="ru-RU" sz="2800" b="1" dirty="0">
                <a:solidFill>
                  <a:srgbClr val="002060"/>
                </a:solidFill>
              </a:rPr>
              <a:t>з </a:t>
            </a:r>
            <a:r>
              <a:rPr lang="ru-RU" sz="2800" b="1" dirty="0" err="1">
                <a:solidFill>
                  <a:srgbClr val="002060"/>
                </a:solidFill>
              </a:rPr>
              <a:t>вогником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серці</a:t>
            </a:r>
            <a:r>
              <a:rPr lang="ru-RU" sz="2800" b="1" dirty="0">
                <a:solidFill>
                  <a:srgbClr val="002060"/>
                </a:solidFill>
              </a:rPr>
              <a:t>...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Ставлення </a:t>
            </a:r>
            <a:r>
              <a:rPr lang="ru-RU" sz="2800" b="1" dirty="0">
                <a:solidFill>
                  <a:srgbClr val="002060"/>
                </a:solidFill>
              </a:rPr>
              <a:t>до Книги у </a:t>
            </a:r>
            <a:r>
              <a:rPr lang="ru-RU" sz="2800" b="1" dirty="0" err="1" smtClean="0">
                <a:solidFill>
                  <a:srgbClr val="002060"/>
                </a:solidFill>
              </a:rPr>
              <a:t>Господині</a:t>
            </a:r>
            <a:r>
              <a:rPr lang="ru-RU" sz="2800" b="1" dirty="0" smtClean="0">
                <a:solidFill>
                  <a:srgbClr val="002060"/>
                </a:solidFill>
              </a:rPr>
              <a:t>... </a:t>
            </a:r>
            <a:r>
              <a:rPr lang="ru-RU" sz="2800" b="1" dirty="0" err="1">
                <a:solidFill>
                  <a:srgbClr val="002060"/>
                </a:solidFill>
              </a:rPr>
              <a:t>Доведіть</a:t>
            </a:r>
            <a:r>
              <a:rPr lang="ru-RU" sz="2800" b="1" dirty="0">
                <a:solidFill>
                  <a:srgbClr val="002060"/>
                </a:solidFill>
              </a:rPr>
              <a:t> словами тексту.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1711" y="1269554"/>
            <a:ext cx="7488832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Спляча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Книга» — це оповідання чи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казка?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Чому?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Чому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Вогн</a:t>
            </a:r>
            <a:r>
              <a:rPr lang="ru-RU" sz="2800" b="1" dirty="0" err="1">
                <a:solidFill>
                  <a:srgbClr val="FF0000"/>
                </a:solidFill>
              </a:rPr>
              <a:t>е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нна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Книга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перетворилась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Сплячу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книжка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живе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а коли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втрачає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силу?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про це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йдеться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казці?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98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9458" y="405458"/>
            <a:ext cx="1036915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85270"/>
              </p:ext>
            </p:extLst>
          </p:nvPr>
        </p:nvGraphicFramePr>
        <p:xfrm>
          <a:off x="654684" y="1197546"/>
          <a:ext cx="8965738" cy="4892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2869">
                  <a:extLst>
                    <a:ext uri="{9D8B030D-6E8A-4147-A177-3AD203B41FA5}">
                      <a16:colId xmlns="" xmlns:a16="http://schemas.microsoft.com/office/drawing/2014/main" val="3767425020"/>
                    </a:ext>
                  </a:extLst>
                </a:gridCol>
                <a:gridCol w="4482869">
                  <a:extLst>
                    <a:ext uri="{9D8B030D-6E8A-4147-A177-3AD203B41FA5}">
                      <a16:colId xmlns="" xmlns:a16="http://schemas.microsoft.com/office/drawing/2014/main" val="1632565223"/>
                    </a:ext>
                  </a:extLst>
                </a:gridCol>
              </a:tblGrid>
              <a:tr h="69891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Що</a:t>
                      </a:r>
                      <a:r>
                        <a:rPr lang="uk-UA" sz="3200" baseline="0" dirty="0"/>
                        <a:t> з описаного у творі:</a:t>
                      </a:r>
                      <a:endParaRPr lang="ru-RU" sz="3200" dirty="0"/>
                    </a:p>
                  </a:txBody>
                  <a:tcPr marL="91380" marR="91380" marT="45731" marB="45731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1130531"/>
                  </a:ext>
                </a:extLst>
              </a:tr>
              <a:tr h="69891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chemeClr val="bg1"/>
                          </a:solidFill>
                        </a:rPr>
                        <a:t>може бути насправді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>
                          <a:solidFill>
                            <a:schemeClr val="bg1"/>
                          </a:solidFill>
                        </a:rPr>
                        <a:t>є казковим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8910301"/>
                  </a:ext>
                </a:extLst>
              </a:tr>
              <a:tr h="69891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382933700"/>
                  </a:ext>
                </a:extLst>
              </a:tr>
              <a:tr h="69891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3496641442"/>
                  </a:ext>
                </a:extLst>
              </a:tr>
              <a:tr h="69891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620670595"/>
                  </a:ext>
                </a:extLst>
              </a:tr>
              <a:tr h="69891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778778769"/>
                  </a:ext>
                </a:extLst>
              </a:tr>
              <a:tr h="69891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755207454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726108" y="2684837"/>
            <a:ext cx="4021095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букви яріли</a:t>
            </a:r>
          </a:p>
        </p:txBody>
      </p:sp>
      <p:sp>
        <p:nvSpPr>
          <p:cNvPr id="1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48662" y="2694909"/>
            <a:ext cx="4463249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книга стояла на полиці</a:t>
            </a:r>
          </a:p>
        </p:txBody>
      </p:sp>
      <p:sp>
        <p:nvSpPr>
          <p:cNvPr id="16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54688" y="3369915"/>
            <a:ext cx="4021095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книгу читали</a:t>
            </a:r>
          </a:p>
        </p:txBody>
      </p:sp>
      <p:sp>
        <p:nvSpPr>
          <p:cNvPr id="18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776432" y="3370855"/>
            <a:ext cx="4021095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книга чекала</a:t>
            </a:r>
          </a:p>
        </p:txBody>
      </p:sp>
      <p:sp>
        <p:nvSpPr>
          <p:cNvPr id="19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48662" y="4088637"/>
            <a:ext cx="4021095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витирала пилюку</a:t>
            </a:r>
          </a:p>
        </p:txBody>
      </p:sp>
      <p:sp>
        <p:nvSpPr>
          <p:cNvPr id="20" name="Заголовок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155927" y="4088637"/>
            <a:ext cx="4176464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букви стали меркнути</a:t>
            </a:r>
          </a:p>
        </p:txBody>
      </p:sp>
      <p:sp>
        <p:nvSpPr>
          <p:cNvPr id="21" name="Заголовок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716043" y="4786040"/>
            <a:ext cx="4021095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слова потемніли</a:t>
            </a:r>
          </a:p>
        </p:txBody>
      </p:sp>
      <p:sp>
        <p:nvSpPr>
          <p:cNvPr id="22" name="Заголовок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4695913" y="5482366"/>
            <a:ext cx="4021095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богатир заснув</a:t>
            </a:r>
          </a:p>
        </p:txBody>
      </p:sp>
      <p:sp>
        <p:nvSpPr>
          <p:cNvPr id="23" name="Заголовок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674818" y="4786040"/>
            <a:ext cx="4021095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приходили гості</a:t>
            </a:r>
          </a:p>
        </p:txBody>
      </p:sp>
      <p:sp>
        <p:nvSpPr>
          <p:cNvPr id="24" name="Заголовок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654688" y="5461046"/>
            <a:ext cx="4021095" cy="5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7030A0"/>
                </a:solidFill>
                <a:ea typeface="+mj-ea"/>
                <a:cs typeface="+mj-cs"/>
              </a:rPr>
              <a:t>показував книги</a:t>
            </a:r>
          </a:p>
        </p:txBody>
      </p:sp>
    </p:spTree>
    <p:extLst>
      <p:ext uri="{BB962C8B-B14F-4D97-AF65-F5344CB8AC3E}">
        <p14:creationId xmlns:p14="http://schemas.microsoft.com/office/powerpoint/2010/main" val="28338347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Творча</a:t>
            </a:r>
            <a:r>
              <a:rPr lang="ru-RU" sz="4000" b="1" dirty="0" smtClean="0"/>
              <a:t> робота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93340"/>
            <a:ext cx="2480832" cy="306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4042" y="1273224"/>
            <a:ext cx="756084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u="sng" dirty="0" err="1" smtClean="0"/>
              <a:t>Змінюємо</a:t>
            </a:r>
            <a:r>
              <a:rPr lang="ru-RU" sz="3200" b="1" u="sng" dirty="0" smtClean="0"/>
              <a:t> слово. </a:t>
            </a:r>
            <a:r>
              <a:rPr lang="ru-RU" sz="3200" b="1" dirty="0" smtClean="0"/>
              <a:t>Прочитайте речення.</a:t>
            </a:r>
          </a:p>
          <a:p>
            <a:r>
              <a:rPr lang="ru-RU" sz="3200" b="1" dirty="0" smtClean="0"/>
              <a:t>Як </a:t>
            </a:r>
            <a:r>
              <a:rPr lang="ru-RU" sz="3200" b="1" dirty="0" err="1"/>
              <a:t>зміниться</a:t>
            </a:r>
            <a:r>
              <a:rPr lang="ru-RU" sz="3200" b="1" dirty="0"/>
              <a:t> </a:t>
            </a:r>
            <a:r>
              <a:rPr lang="ru-RU" sz="3200" b="1" dirty="0" err="1"/>
              <a:t>зміст</a:t>
            </a:r>
            <a:r>
              <a:rPr lang="ru-RU" sz="3200" b="1" dirty="0"/>
              <a:t>, </a:t>
            </a:r>
            <a:r>
              <a:rPr lang="ru-RU" sz="3200" b="1" dirty="0" err="1"/>
              <a:t>якщо</a:t>
            </a:r>
            <a:r>
              <a:rPr lang="ru-RU" sz="3200" b="1" dirty="0"/>
              <a:t> у реченні </a:t>
            </a:r>
            <a:r>
              <a:rPr lang="ru-RU" sz="3200" b="1" dirty="0" err="1"/>
              <a:t>змінити</a:t>
            </a:r>
            <a:r>
              <a:rPr lang="ru-RU" sz="3200" b="1" dirty="0"/>
              <a:t> тільки </a:t>
            </a:r>
            <a:r>
              <a:rPr lang="ru-RU" sz="3200" b="1" dirty="0" err="1"/>
              <a:t>одне</a:t>
            </a:r>
            <a:r>
              <a:rPr lang="ru-RU" sz="3200" b="1" dirty="0"/>
              <a:t> слово (за </a:t>
            </a:r>
            <a:r>
              <a:rPr lang="ru-RU" sz="3200" b="1" dirty="0" err="1"/>
              <a:t>вибором</a:t>
            </a:r>
            <a:r>
              <a:rPr lang="ru-RU" sz="3200" b="1" dirty="0"/>
              <a:t>)?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9963" y="3645818"/>
            <a:ext cx="752491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Утворюємо</a:t>
            </a:r>
            <a:r>
              <a:rPr lang="ru-RU" sz="3200" b="1" dirty="0" smtClean="0"/>
              <a:t> </a:t>
            </a:r>
            <a:r>
              <a:rPr lang="ru-RU" sz="3200" b="1" dirty="0"/>
              <a:t>прислів’я. </a:t>
            </a:r>
            <a:endParaRPr lang="ru-RU" sz="3200" b="1" dirty="0" smtClean="0"/>
          </a:p>
          <a:p>
            <a:r>
              <a:rPr lang="ru-RU" sz="3200" b="1" dirty="0" smtClean="0"/>
              <a:t>Книга </a:t>
            </a:r>
            <a:r>
              <a:rPr lang="ru-RU" sz="3200" b="1" dirty="0"/>
              <a:t>мала, </a:t>
            </a:r>
            <a:r>
              <a:rPr lang="ru-RU" sz="3200" b="1" dirty="0" smtClean="0"/>
              <a:t>                    коли </a:t>
            </a:r>
            <a:r>
              <a:rPr lang="ru-RU" sz="3200" b="1" dirty="0"/>
              <a:t>її </a:t>
            </a:r>
            <a:r>
              <a:rPr lang="ru-RU" sz="3200" b="1" dirty="0" err="1"/>
              <a:t>читають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Книга </a:t>
            </a:r>
            <a:r>
              <a:rPr lang="ru-RU" sz="3200" b="1" dirty="0" err="1"/>
              <a:t>корисна</a:t>
            </a:r>
            <a:r>
              <a:rPr lang="ru-RU" sz="3200" b="1" dirty="0"/>
              <a:t>, </a:t>
            </a:r>
            <a:r>
              <a:rPr lang="ru-RU" sz="3200" b="1" dirty="0" smtClean="0"/>
              <a:t>              небо </a:t>
            </a:r>
            <a:r>
              <a:rPr lang="ru-RU" sz="3200" b="1" dirty="0"/>
              <a:t>без </a:t>
            </a:r>
            <a:r>
              <a:rPr lang="ru-RU" sz="3200" b="1" dirty="0" err="1"/>
              <a:t>зірок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Життя </a:t>
            </a:r>
            <a:r>
              <a:rPr lang="ru-RU" sz="3200" b="1" dirty="0"/>
              <a:t>без </a:t>
            </a:r>
            <a:r>
              <a:rPr lang="ru-RU" sz="3200" b="1" dirty="0" err="1"/>
              <a:t>книжок</a:t>
            </a:r>
            <a:r>
              <a:rPr lang="ru-RU" sz="3200" b="1" dirty="0"/>
              <a:t> </a:t>
            </a:r>
            <a:r>
              <a:rPr lang="ru-RU" sz="3200" b="1" dirty="0" smtClean="0"/>
              <a:t>—    та </a:t>
            </a:r>
            <a:r>
              <a:rPr lang="ru-RU" sz="3200" b="1" dirty="0" err="1"/>
              <a:t>серцю</a:t>
            </a:r>
            <a:r>
              <a:rPr lang="ru-RU" sz="3200" b="1" dirty="0"/>
              <a:t> люба. </a:t>
            </a:r>
            <a:endParaRPr lang="ru-RU" sz="32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979463" y="5760472"/>
            <a:ext cx="101254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Оберіть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прислів’я та прочитайте </a:t>
            </a:r>
            <a:r>
              <a:rPr lang="ru-RU" sz="3200" b="1" dirty="0" err="1">
                <a:solidFill>
                  <a:srgbClr val="FFFF00"/>
                </a:solidFill>
              </a:rPr>
              <a:t>головну</a:t>
            </a:r>
            <a:r>
              <a:rPr lang="ru-RU" sz="3200" b="1" dirty="0">
                <a:solidFill>
                  <a:srgbClr val="FFFF00"/>
                </a:solidFill>
              </a:rPr>
              <a:t> думку </a:t>
            </a:r>
            <a:r>
              <a:rPr lang="ru-RU" sz="3200" b="1" dirty="0" err="1">
                <a:solidFill>
                  <a:srgbClr val="FFFF00"/>
                </a:solidFill>
              </a:rPr>
              <a:t>казки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9963" y="2927991"/>
            <a:ext cx="75526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Часто </a:t>
            </a:r>
            <a:r>
              <a:rPr lang="ru-RU" sz="3600" b="1" dirty="0">
                <a:solidFill>
                  <a:srgbClr val="FFFF00"/>
                </a:solidFill>
              </a:rPr>
              <a:t>до господаря приходили </a:t>
            </a:r>
            <a:r>
              <a:rPr lang="ru-RU" sz="3600" b="1" dirty="0" err="1">
                <a:solidFill>
                  <a:srgbClr val="FFFF00"/>
                </a:solidFill>
              </a:rPr>
              <a:t>гості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96087" y="4437906"/>
            <a:ext cx="1008112" cy="100811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614946" y="4437906"/>
            <a:ext cx="989253" cy="4593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953187" y="4941962"/>
            <a:ext cx="651012" cy="41464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8729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520894"/>
            <a:ext cx="10181532" cy="676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Обговоримо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33-34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195" y="1487319"/>
            <a:ext cx="98650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Чому </a:t>
            </a:r>
            <a:r>
              <a:rPr lang="uk-UA" sz="3600" b="1" dirty="0">
                <a:solidFill>
                  <a:srgbClr val="FFFF00"/>
                </a:solidFill>
              </a:rPr>
              <a:t>Вогненна Книга перетворилася на Сплячу? </a:t>
            </a:r>
          </a:p>
        </p:txBody>
      </p:sp>
      <p:pic>
        <p:nvPicPr>
          <p:cNvPr id="3" name="Picture 2" descr="D:\3 клас\02 ЧИТАННЯ\1 Савченко уроки\2 Без слова немає мови\№019-В.Сухомлинський. Спляча книга\2025-10-04_22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46" y="2260230"/>
            <a:ext cx="7687796" cy="37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447" y="3106001"/>
            <a:ext cx="309634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Для </a:t>
            </a:r>
            <a:r>
              <a:rPr lang="ru-RU" sz="2800" b="1" dirty="0"/>
              <a:t>чого люди </a:t>
            </a:r>
            <a:r>
              <a:rPr lang="ru-RU" sz="2800" b="1" dirty="0" err="1"/>
              <a:t>читають</a:t>
            </a:r>
            <a:r>
              <a:rPr lang="ru-RU" sz="2800" b="1" dirty="0"/>
              <a:t> книжки? Свої думки </a:t>
            </a:r>
            <a:r>
              <a:rPr lang="ru-RU" sz="2800" b="1" dirty="0" err="1"/>
              <a:t>оформіть</a:t>
            </a:r>
            <a:r>
              <a:rPr lang="ru-RU" sz="2800" b="1" dirty="0"/>
              <a:t> у </a:t>
            </a:r>
            <a:r>
              <a:rPr lang="ru-RU" sz="2800" b="1" dirty="0" err="1"/>
              <a:t>вигляді</a:t>
            </a:r>
            <a:r>
              <a:rPr lang="ru-RU" sz="2800" b="1" dirty="0"/>
              <a:t> плаката або </a:t>
            </a:r>
            <a:r>
              <a:rPr lang="ru-RU" sz="2800" b="1" dirty="0" err="1"/>
              <a:t>листівки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64451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8" y="1305242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1871" y="1629594"/>
            <a:ext cx="597666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Підготувати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переказ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казки</a:t>
            </a:r>
            <a:r>
              <a:rPr lang="ru-RU" sz="3200" b="1" dirty="0" smtClean="0"/>
              <a:t> Василя Сухомлинського за </a:t>
            </a:r>
            <a:r>
              <a:rPr lang="ru-RU" sz="3200" b="1" dirty="0" err="1" smtClean="0"/>
              <a:t>вибором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сайті</a:t>
            </a:r>
            <a:r>
              <a:rPr lang="ru-RU" sz="3200" b="1" dirty="0" smtClean="0"/>
              <a:t> «Мала </a:t>
            </a:r>
            <a:r>
              <a:rPr lang="ru-RU" sz="3200" b="1" dirty="0" err="1" smtClean="0"/>
              <a:t>сторінка</a:t>
            </a:r>
            <a:r>
              <a:rPr lang="ru-RU" sz="3200" b="1" dirty="0" smtClean="0"/>
              <a:t>» </a:t>
            </a:r>
          </a:p>
          <a:p>
            <a:pPr algn="ctr"/>
            <a:r>
              <a:rPr lang="ru-RU" sz="3200" dirty="0" smtClean="0">
                <a:hlinkClick r:id="rId3"/>
              </a:rPr>
              <a:t>Казки </a:t>
            </a:r>
            <a:r>
              <a:rPr lang="ru-RU" sz="3200" dirty="0">
                <a:hlinkClick r:id="rId3"/>
              </a:rPr>
              <a:t>Василя Сухомлинського - Мала </a:t>
            </a:r>
            <a:r>
              <a:rPr lang="ru-RU" sz="3200" dirty="0" err="1" smtClean="0">
                <a:hlinkClick r:id="rId3"/>
              </a:rPr>
              <a:t>Сторінка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337943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871038" y="1644341"/>
            <a:ext cx="2268665" cy="264301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32" y="1557586"/>
            <a:ext cx="2201055" cy="273630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557586"/>
            <a:ext cx="2070307" cy="271703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16" y="1643180"/>
            <a:ext cx="2217654" cy="26727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0186" y="513585"/>
            <a:ext cx="10012501" cy="827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smtClean="0">
                <a:solidFill>
                  <a:schemeClr val="bg1"/>
                </a:solidFill>
              </a:rPr>
              <a:t>Оціни свою роботу.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0185" y="4508901"/>
            <a:ext cx="1817107" cy="1191816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3200" b="1" dirty="0">
                <a:solidFill>
                  <a:schemeClr val="bg1"/>
                </a:solidFill>
              </a:rPr>
              <a:t>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0526" y="4513805"/>
            <a:ext cx="2762145" cy="1191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 впорався!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 впоралась!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9769" y="4513805"/>
            <a:ext cx="1655347" cy="11918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Було важко!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2311" y="4508901"/>
            <a:ext cx="2880320" cy="11918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34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4684" y="491604"/>
            <a:ext cx="10171517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445541" y="1825677"/>
            <a:ext cx="2718497" cy="969654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451389" y="1811268"/>
            <a:ext cx="1945064" cy="9840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Відчую успіх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1148058" y="4829838"/>
            <a:ext cx="2195831" cy="976330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складно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8540303" y="4694833"/>
            <a:ext cx="2555898" cy="114409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Впораюсь із завданням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922504" y="1424824"/>
            <a:ext cx="2421385" cy="264883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8" y="1424824"/>
            <a:ext cx="2204843" cy="274101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23" y="3209361"/>
            <a:ext cx="2048030" cy="268779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3231249"/>
            <a:ext cx="2193791" cy="26440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9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0C4E97-092D-47B2-A935-D6A1CA1A1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4691" r="85990" b="72024"/>
          <a:stretch/>
        </p:blipFill>
        <p:spPr>
          <a:xfrm rot="15462804">
            <a:off x="6107756" y="1469284"/>
            <a:ext cx="2298619" cy="24547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7DE54AD-5DE1-4787-991A-37B392847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37963" r="79801" b="38752"/>
          <a:stretch/>
        </p:blipFill>
        <p:spPr>
          <a:xfrm rot="19861266">
            <a:off x="7438684" y="906585"/>
            <a:ext cx="2750801" cy="24221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D4B345-7B18-4426-BF83-BA268E64A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t="47210" r="32326" b="2577"/>
          <a:stretch/>
        </p:blipFill>
        <p:spPr>
          <a:xfrm>
            <a:off x="7332687" y="3859545"/>
            <a:ext cx="2307137" cy="27174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CA74267-AF66-49B4-B599-B3CDB464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6" t="1006" r="18226" b="75709"/>
          <a:stretch/>
        </p:blipFill>
        <p:spPr>
          <a:xfrm rot="2071991">
            <a:off x="8574996" y="1943429"/>
            <a:ext cx="2572997" cy="22656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A06DF4-6B9A-414B-A569-2A4BFD92E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5" t="1120" r="797" b="75595"/>
          <a:stretch/>
        </p:blipFill>
        <p:spPr>
          <a:xfrm rot="6266808">
            <a:off x="7936615" y="3521943"/>
            <a:ext cx="2745642" cy="24133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89BDF3-BA39-465B-B584-C34669BFC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2" t="26922" r="10080" b="49793"/>
          <a:stretch/>
        </p:blipFill>
        <p:spPr>
          <a:xfrm rot="11583244">
            <a:off x="5882937" y="2993654"/>
            <a:ext cx="2790578" cy="24572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92EE869-9834-4837-9F25-6F8E49715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0" t="10571" r="44668" b="64924"/>
          <a:stretch/>
        </p:blipFill>
        <p:spPr>
          <a:xfrm>
            <a:off x="7848342" y="2906588"/>
            <a:ext cx="1326981" cy="1323508"/>
          </a:xfrm>
          <a:prstGeom prst="ellipse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23479" y="469259"/>
            <a:ext cx="9937104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052686">
            <a:off x="6384724" y="4057657"/>
            <a:ext cx="188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криниця</a:t>
            </a:r>
          </a:p>
        </p:txBody>
      </p:sp>
      <p:sp>
        <p:nvSpPr>
          <p:cNvPr id="30" name="TextBox 29"/>
          <p:cNvSpPr txBox="1"/>
          <p:nvPr/>
        </p:nvSpPr>
        <p:spPr>
          <a:xfrm rot="2515161">
            <a:off x="6410066" y="2202649"/>
            <a:ext cx="1773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без книги,</a:t>
            </a:r>
          </a:p>
        </p:txBody>
      </p:sp>
      <p:sp>
        <p:nvSpPr>
          <p:cNvPr id="31" name="TextBox 30"/>
          <p:cNvSpPr txBox="1"/>
          <p:nvPr/>
        </p:nvSpPr>
        <p:spPr>
          <a:xfrm rot="17399482">
            <a:off x="7846791" y="1812531"/>
            <a:ext cx="202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без води. </a:t>
            </a:r>
          </a:p>
        </p:txBody>
      </p:sp>
      <p:sp>
        <p:nvSpPr>
          <p:cNvPr id="32" name="TextBox 31"/>
          <p:cNvSpPr txBox="1"/>
          <p:nvPr/>
        </p:nvSpPr>
        <p:spPr>
          <a:xfrm rot="21195821">
            <a:off x="9596724" y="2772665"/>
            <a:ext cx="948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як</a:t>
            </a:r>
          </a:p>
        </p:txBody>
      </p:sp>
      <p:sp>
        <p:nvSpPr>
          <p:cNvPr id="33" name="TextBox 32"/>
          <p:cNvSpPr txBox="1"/>
          <p:nvPr/>
        </p:nvSpPr>
        <p:spPr>
          <a:xfrm rot="2839467">
            <a:off x="8555575" y="4305433"/>
            <a:ext cx="164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Людина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0087" y="2469662"/>
            <a:ext cx="432047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Людина без книги, як криниця без води.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72379" y="1329197"/>
            <a:ext cx="3466968" cy="984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Вправа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 err="1">
                <a:solidFill>
                  <a:schemeClr val="bg1"/>
                </a:solidFill>
              </a:rPr>
              <a:t>Збери</a:t>
            </a:r>
            <a:r>
              <a:rPr lang="uk-UA" sz="3200" b="1" dirty="0">
                <a:solidFill>
                  <a:schemeClr val="bg1"/>
                </a:solidFill>
              </a:rPr>
              <a:t> прислів'я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0087" y="3604294"/>
            <a:ext cx="4320479" cy="157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Чому книгу </a:t>
            </a:r>
            <a:r>
              <a:rPr lang="ru-RU" sz="2800" b="1" dirty="0" err="1">
                <a:solidFill>
                  <a:schemeClr val="bg1"/>
                </a:solidFill>
              </a:rPr>
              <a:t>порівнюють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з криницею?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Поясніть</a:t>
            </a:r>
            <a:r>
              <a:rPr lang="ru-RU" sz="2800" b="1" dirty="0" smtClean="0">
                <a:solidFill>
                  <a:schemeClr val="bg1"/>
                </a:solidFill>
              </a:rPr>
              <a:t> свою думку.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8588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1335797"/>
            <a:ext cx="6048671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Мені </a:t>
            </a:r>
            <a:r>
              <a:rPr lang="ru-RU" sz="2800" b="1" dirty="0" err="1">
                <a:solidFill>
                  <a:schemeClr val="bg1"/>
                </a:solidFill>
              </a:rPr>
              <a:t>подобаються</a:t>
            </a:r>
            <a:r>
              <a:rPr lang="ru-RU" sz="2800" b="1" dirty="0">
                <a:solidFill>
                  <a:schemeClr val="bg1"/>
                </a:solidFill>
              </a:rPr>
              <a:t> книги про...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463" y="3789834"/>
            <a:ext cx="763891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Природа </a:t>
            </a:r>
            <a:r>
              <a:rPr lang="ru-RU" sz="3200" b="1" dirty="0" smtClean="0"/>
              <a:t>          </a:t>
            </a:r>
            <a:r>
              <a:rPr lang="ru-RU" sz="3200" b="1" dirty="0" smtClean="0"/>
              <a:t> </a:t>
            </a:r>
            <a:r>
              <a:rPr lang="ru-RU" sz="3200" b="1" dirty="0" smtClean="0"/>
              <a:t>наука                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техніка</a:t>
            </a:r>
            <a:endParaRPr lang="ru-RU" sz="3200" b="1" dirty="0" smtClean="0"/>
          </a:p>
          <a:p>
            <a:r>
              <a:rPr lang="ru-RU" sz="3200" b="1" dirty="0" err="1" smtClean="0"/>
              <a:t>тварини</a:t>
            </a:r>
            <a:r>
              <a:rPr lang="ru-RU" sz="3200" b="1" dirty="0" smtClean="0"/>
              <a:t>           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мистецтво</a:t>
            </a:r>
            <a:r>
              <a:rPr lang="ru-RU" sz="3200" b="1" dirty="0" smtClean="0"/>
              <a:t>       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винаходи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фантастика      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література</a:t>
            </a:r>
            <a:r>
              <a:rPr lang="ru-RU" sz="3200" b="1" dirty="0" smtClean="0"/>
              <a:t>      </a:t>
            </a:r>
            <a:r>
              <a:rPr lang="ru-RU" sz="3200" b="1" dirty="0" smtClean="0"/>
              <a:t>   </a:t>
            </a:r>
            <a:r>
              <a:rPr lang="ru-RU" sz="3200" b="1" dirty="0" err="1" smtClean="0"/>
              <a:t>динозаври</a:t>
            </a:r>
            <a:endParaRPr lang="ru-RU" sz="3200" b="1" dirty="0" smtClean="0"/>
          </a:p>
          <a:p>
            <a:r>
              <a:rPr lang="ru-RU" sz="3200" b="1" dirty="0" err="1" smtClean="0"/>
              <a:t>історія</a:t>
            </a:r>
            <a:r>
              <a:rPr lang="ru-RU" sz="3200" b="1" dirty="0" smtClean="0"/>
              <a:t>              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поезія</a:t>
            </a:r>
            <a:r>
              <a:rPr lang="ru-RU" sz="3200" b="1" dirty="0" smtClean="0"/>
              <a:t>               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казки</a:t>
            </a:r>
            <a:endParaRPr lang="uk-UA" sz="11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5530" y="469259"/>
            <a:ext cx="10152399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5530" y="2223357"/>
            <a:ext cx="7344815" cy="10571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Якби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вас запросили на </a:t>
            </a:r>
            <a:r>
              <a:rPr lang="ru-RU" sz="2800" b="1" dirty="0" err="1">
                <a:solidFill>
                  <a:schemeClr val="bg1"/>
                </a:solidFill>
              </a:rPr>
              <a:t>телебачення</a:t>
            </a:r>
            <a:r>
              <a:rPr lang="ru-RU" sz="2800" b="1" dirty="0">
                <a:solidFill>
                  <a:schemeClr val="bg1"/>
                </a:solidFill>
              </a:rPr>
              <a:t> в шоу </a:t>
            </a:r>
            <a:r>
              <a:rPr lang="ru-RU" sz="2800" b="1" dirty="0">
                <a:solidFill>
                  <a:srgbClr val="FFFF00"/>
                </a:solidFill>
              </a:rPr>
              <a:t>«</a:t>
            </a:r>
            <a:r>
              <a:rPr lang="ru-RU" sz="2800" b="1" dirty="0" err="1">
                <a:solidFill>
                  <a:srgbClr val="FFFF00"/>
                </a:solidFill>
              </a:rPr>
              <a:t>Найрозумніший</a:t>
            </a:r>
            <a:r>
              <a:rPr lang="ru-RU" sz="2800" b="1" dirty="0">
                <a:solidFill>
                  <a:srgbClr val="FFFF00"/>
                </a:solidFill>
              </a:rPr>
              <a:t>», </a:t>
            </a:r>
            <a:r>
              <a:rPr lang="ru-RU" sz="2800" b="1" dirty="0">
                <a:solidFill>
                  <a:schemeClr val="bg1"/>
                </a:solidFill>
              </a:rPr>
              <a:t>яку б рубрику </a:t>
            </a:r>
            <a:r>
              <a:rPr lang="ru-RU" sz="2800" b="1" dirty="0" err="1">
                <a:solidFill>
                  <a:schemeClr val="bg1"/>
                </a:solidFill>
              </a:rPr>
              <a:t>ви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обрали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Ерудит-гра «Найрозумніший» :: Офіційний сайт Смілянської ЗОШ І - ІІІ  ступенів №1 :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53" y="1326799"/>
            <a:ext cx="2679377" cy="31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599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2" y="1269554"/>
            <a:ext cx="9721083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bg1"/>
                </a:solidFill>
              </a:rPr>
              <a:t>Які книги стоять на ваших </a:t>
            </a:r>
            <a:r>
              <a:rPr lang="ru-RU" sz="3600" b="1" dirty="0" err="1">
                <a:solidFill>
                  <a:schemeClr val="bg1"/>
                </a:solidFill>
              </a:rPr>
              <a:t>домашніх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поличках</a:t>
            </a:r>
            <a:r>
              <a:rPr lang="ru-RU" sz="3600" b="1" dirty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492" y="1989634"/>
            <a:ext cx="45365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ВОГН</a:t>
            </a:r>
            <a:r>
              <a:rPr lang="ru-RU" sz="3200" b="1" dirty="0">
                <a:solidFill>
                  <a:srgbClr val="FFFF00"/>
                </a:solidFill>
              </a:rPr>
              <a:t>Е</a:t>
            </a:r>
            <a:r>
              <a:rPr lang="ru-RU" sz="3200" b="1" dirty="0"/>
              <a:t>ННІ чи СПЛЯЧІ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3479" y="469259"/>
            <a:ext cx="9937104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Інтрига</a:t>
            </a:r>
            <a:r>
              <a:rPr lang="ru-RU" sz="4000" b="1" dirty="0"/>
              <a:t>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546" y="2709714"/>
            <a:ext cx="478045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Вправа </a:t>
            </a:r>
            <a:r>
              <a:rPr lang="ru-RU" sz="3600" b="1" dirty="0"/>
              <a:t>«</a:t>
            </a:r>
            <a:r>
              <a:rPr lang="ru-RU" sz="3600" b="1" dirty="0" err="1"/>
              <a:t>Незакінчене</a:t>
            </a:r>
            <a:r>
              <a:rPr lang="ru-RU" sz="3600" b="1" dirty="0"/>
              <a:t> речення» </a:t>
            </a:r>
            <a:endParaRPr lang="ru-RU" sz="36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600" b="1" dirty="0" smtClean="0"/>
              <a:t> </a:t>
            </a:r>
            <a:r>
              <a:rPr lang="ru-RU" sz="3600" b="1" dirty="0" err="1"/>
              <a:t>Вогн</a:t>
            </a:r>
            <a:r>
              <a:rPr lang="ru-RU" sz="3600" b="1" dirty="0" err="1">
                <a:solidFill>
                  <a:srgbClr val="FFFF00"/>
                </a:solidFill>
              </a:rPr>
              <a:t>е</a:t>
            </a:r>
            <a:r>
              <a:rPr lang="ru-RU" sz="3600" b="1" dirty="0" err="1"/>
              <a:t>нна</a:t>
            </a:r>
            <a:r>
              <a:rPr lang="ru-RU" sz="3600" b="1" dirty="0"/>
              <a:t> — це... </a:t>
            </a:r>
            <a:r>
              <a:rPr lang="ru-RU" sz="3600" b="1" dirty="0" smtClean="0"/>
              <a:t>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600" b="1" dirty="0" err="1" smtClean="0"/>
              <a:t>Спл</a:t>
            </a:r>
            <a:r>
              <a:rPr lang="ru-RU" sz="3600" b="1" dirty="0" err="1" smtClean="0">
                <a:solidFill>
                  <a:srgbClr val="FFFF00"/>
                </a:solidFill>
              </a:rPr>
              <a:t>я</a:t>
            </a:r>
            <a:r>
              <a:rPr lang="ru-RU" sz="3600" b="1" dirty="0" err="1" smtClean="0"/>
              <a:t>ча</a:t>
            </a:r>
            <a:r>
              <a:rPr lang="ru-RU" sz="3600" b="1" dirty="0" smtClean="0"/>
              <a:t> </a:t>
            </a:r>
            <a:r>
              <a:rPr lang="ru-RU" sz="3600" b="1" dirty="0"/>
              <a:t>— це...</a:t>
            </a:r>
          </a:p>
        </p:txBody>
      </p:sp>
      <p:pic>
        <p:nvPicPr>
          <p:cNvPr id="2050" name="Picture 2" descr="Презентація на тему: В. Сухомлинський «Спляча книга» (3 клас НУШ) |  Презентація. НУ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9451"/>
          <a:stretch/>
        </p:blipFill>
        <p:spPr bwMode="auto">
          <a:xfrm>
            <a:off x="6236583" y="2421682"/>
            <a:ext cx="4824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671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583041"/>
            <a:ext cx="10104812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84759"/>
            <a:ext cx="3456384" cy="3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7855" y="1484759"/>
            <a:ext cx="657642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Сьогодні на уроці ми з вами згадаємо українського письменника Василя Сухомлинського та познайомимося з його оповіданням «Спл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ча книга».   </a:t>
            </a:r>
          </a:p>
        </p:txBody>
      </p:sp>
    </p:spTree>
    <p:extLst>
      <p:ext uri="{BB962C8B-B14F-4D97-AF65-F5344CB8AC3E}">
        <p14:creationId xmlns:p14="http://schemas.microsoft.com/office/powerpoint/2010/main" val="32388373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28877"/>
            <a:ext cx="10225136" cy="812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Згадайте </a:t>
            </a:r>
            <a:r>
              <a:rPr lang="uk-UA" sz="3600" b="1" dirty="0" smtClean="0">
                <a:solidFill>
                  <a:schemeClr val="bg1"/>
                </a:solidFill>
              </a:rPr>
              <a:t>– письменник </a:t>
            </a:r>
            <a:r>
              <a:rPr lang="uk-UA" sz="3600" b="1" dirty="0">
                <a:solidFill>
                  <a:schemeClr val="bg1"/>
                </a:solidFill>
              </a:rPr>
              <a:t>Василь Сухомлинський.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6585" y="1557586"/>
            <a:ext cx="598355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Василь Олександрович Сухомлинський  – </a:t>
            </a:r>
            <a:r>
              <a:rPr lang="uk-UA" sz="3200" b="1" dirty="0">
                <a:solidFill>
                  <a:schemeClr val="bg1"/>
                </a:solidFill>
              </a:rPr>
              <a:t>український педагог, публіцист, письменник, поет, Заслужений вчитель, кандидат педагогічних наук, член-кореспондент Академії педагогічних наук.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 bwMode="auto">
          <a:xfrm>
            <a:off x="7172151" y="1426038"/>
            <a:ext cx="3702744" cy="48445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732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77465"/>
            <a:ext cx="9937104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назву оповідання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528" y="1197546"/>
            <a:ext cx="907300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Про </a:t>
            </a:r>
            <a:r>
              <a:rPr lang="uk-UA" sz="3200" b="1" dirty="0">
                <a:solidFill>
                  <a:schemeClr val="bg1"/>
                </a:solidFill>
              </a:rPr>
              <a:t>що ми можемо дізнатися за його назвою?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 ви розумієте значення словосполучення «вогн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>
                <a:solidFill>
                  <a:schemeClr val="bg1"/>
                </a:solidFill>
              </a:rPr>
              <a:t>нне слово»?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Слухаємо казку Василя Сухомлинського «Спляча книга»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1" y="2853730"/>
            <a:ext cx="6272696" cy="35283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48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2" y="621481"/>
            <a:ext cx="10297145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4000" b="1" dirty="0" err="1">
                <a:solidFill>
                  <a:schemeClr val="bg1"/>
                </a:solidFill>
              </a:rPr>
              <a:t>ставте</a:t>
            </a:r>
            <a:r>
              <a:rPr lang="uk-UA" sz="4000" b="1" dirty="0">
                <a:solidFill>
                  <a:schemeClr val="bg1"/>
                </a:solidFill>
              </a:rPr>
              <a:t> 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76007" y="1485578"/>
            <a:ext cx="4021095" cy="453650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неб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чених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яр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і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розп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чене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доторкн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вогн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нне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неперем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жною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пол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ці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палк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і</a:t>
            </a:r>
            <a:endParaRPr lang="uk-UA" sz="36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pic>
        <p:nvPicPr>
          <p:cNvPr id="20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1546305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369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707</Words>
  <Application>Microsoft Office PowerPoint</Application>
  <PresentationFormat>Произвольный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119</cp:revision>
  <dcterms:created xsi:type="dcterms:W3CDTF">2025-08-27T14:01:18Z</dcterms:created>
  <dcterms:modified xsi:type="dcterms:W3CDTF">2025-10-06T13:33:37Z</dcterms:modified>
</cp:coreProperties>
</file>