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450" r:id="rId3"/>
    <p:sldId id="398" r:id="rId4"/>
    <p:sldId id="436" r:id="rId5"/>
    <p:sldId id="459" r:id="rId6"/>
    <p:sldId id="460" r:id="rId7"/>
    <p:sldId id="461" r:id="rId8"/>
    <p:sldId id="457" r:id="rId9"/>
    <p:sldId id="463" r:id="rId10"/>
    <p:sldId id="462" r:id="rId11"/>
    <p:sldId id="464" r:id="rId12"/>
    <p:sldId id="452" r:id="rId13"/>
    <p:sldId id="339" r:id="rId14"/>
    <p:sldId id="320" r:id="rId15"/>
    <p:sldId id="424" r:id="rId16"/>
    <p:sldId id="302" r:id="rId17"/>
    <p:sldId id="451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Де на Землі міститься солона та прісна вода?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20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51" y="2997746"/>
            <a:ext cx="2552917" cy="29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1078" y="405458"/>
            <a:ext cx="10325529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202" y="1125538"/>
            <a:ext cx="512772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е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 Землі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міститься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прісна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а де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— солона вода?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5827" y="2078681"/>
            <a:ext cx="3240360" cy="10947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Кругом вода, а з </a:t>
            </a:r>
            <a:r>
              <a:rPr lang="ru-RU" sz="2800" b="1" dirty="0" err="1"/>
              <a:t>питвом</a:t>
            </a:r>
            <a:r>
              <a:rPr lang="ru-RU" sz="2800" b="1" dirty="0"/>
              <a:t> — </a:t>
            </a:r>
            <a:r>
              <a:rPr lang="ru-RU" sz="2800" b="1" dirty="0" err="1"/>
              <a:t>біда</a:t>
            </a:r>
            <a:r>
              <a:rPr lang="ru-RU" sz="28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23" y="1232588"/>
            <a:ext cx="3197237" cy="21261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48773" y="2130748"/>
            <a:ext cx="308053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Відгадай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загадку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4629" y="5251600"/>
            <a:ext cx="984928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Зауваж</a:t>
            </a:r>
            <a:r>
              <a:rPr lang="ru-RU" sz="2800" b="1" dirty="0"/>
              <a:t>, </a:t>
            </a:r>
            <a:r>
              <a:rPr lang="ru-RU" sz="2800" b="1" dirty="0" err="1"/>
              <a:t>морську</a:t>
            </a:r>
            <a:r>
              <a:rPr lang="ru-RU" sz="2800" b="1" dirty="0"/>
              <a:t> воду </a:t>
            </a:r>
            <a:r>
              <a:rPr lang="ru-RU" sz="2800" b="1" dirty="0" err="1"/>
              <a:t>пити</a:t>
            </a:r>
            <a:r>
              <a:rPr lang="ru-RU" sz="2800" b="1" dirty="0"/>
              <a:t> </a:t>
            </a:r>
            <a:r>
              <a:rPr lang="ru-RU" sz="2800" b="1" dirty="0" err="1"/>
              <a:t>небезпечно</a:t>
            </a:r>
            <a:r>
              <a:rPr lang="ru-RU" sz="2800" b="1" dirty="0"/>
              <a:t> для здоров’я. Тому моряки, коли </a:t>
            </a:r>
            <a:r>
              <a:rPr lang="ru-RU" sz="2800" b="1" dirty="0" err="1"/>
              <a:t>виходять</a:t>
            </a:r>
            <a:r>
              <a:rPr lang="ru-RU" sz="2800" b="1" dirty="0"/>
              <a:t> у море, беруть запас </a:t>
            </a:r>
            <a:r>
              <a:rPr lang="ru-RU" sz="2800" b="1" dirty="0" err="1"/>
              <a:t>прісної</a:t>
            </a:r>
            <a:r>
              <a:rPr lang="ru-RU" sz="2800" b="1" dirty="0"/>
              <a:t> води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3903" y="3501802"/>
            <a:ext cx="10730736" cy="16621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оди </a:t>
            </a:r>
            <a:r>
              <a:rPr lang="ru-RU" sz="2800" b="1" dirty="0"/>
              <a:t>на Землі багато, але </a:t>
            </a:r>
            <a:r>
              <a:rPr lang="ru-RU" sz="2800" b="1" dirty="0" err="1"/>
              <a:t>більшу</a:t>
            </a:r>
            <a:r>
              <a:rPr lang="ru-RU" sz="2800" b="1" dirty="0"/>
              <a:t> її </a:t>
            </a:r>
            <a:r>
              <a:rPr lang="ru-RU" sz="2800" b="1" dirty="0" err="1"/>
              <a:t>частину</a:t>
            </a:r>
            <a:r>
              <a:rPr lang="ru-RU" sz="2800" b="1" dirty="0"/>
              <a:t> становить солона вода </a:t>
            </a:r>
            <a:r>
              <a:rPr lang="ru-RU" sz="2800" b="1" dirty="0" err="1"/>
              <a:t>морів</a:t>
            </a:r>
            <a:r>
              <a:rPr lang="ru-RU" sz="2800" b="1" dirty="0"/>
              <a:t> і </a:t>
            </a:r>
            <a:r>
              <a:rPr lang="ru-RU" sz="2800" b="1" dirty="0" err="1"/>
              <a:t>океанів</a:t>
            </a:r>
            <a:r>
              <a:rPr lang="ru-RU" sz="2800" b="1" dirty="0"/>
              <a:t>, яка </a:t>
            </a:r>
            <a:r>
              <a:rPr lang="ru-RU" sz="2800" b="1" dirty="0" err="1"/>
              <a:t>непридатна</a:t>
            </a:r>
            <a:r>
              <a:rPr lang="ru-RU" sz="2800" b="1" dirty="0"/>
              <a:t> для </a:t>
            </a:r>
            <a:r>
              <a:rPr lang="ru-RU" sz="2800" b="1" dirty="0" err="1"/>
              <a:t>безпосереднього</a:t>
            </a:r>
            <a:r>
              <a:rPr lang="ru-RU" sz="2800" b="1" dirty="0"/>
              <a:t> </a:t>
            </a:r>
            <a:r>
              <a:rPr lang="ru-RU" sz="2800" b="1" dirty="0" err="1"/>
              <a:t>споживання</a:t>
            </a:r>
            <a:r>
              <a:rPr lang="ru-RU" sz="2800" b="1" dirty="0"/>
              <a:t> людьми. А людям </a:t>
            </a:r>
            <a:r>
              <a:rPr lang="ru-RU" sz="2800" b="1" dirty="0" err="1"/>
              <a:t>потрібна</a:t>
            </a:r>
            <a:r>
              <a:rPr lang="ru-RU" sz="2800" b="1" dirty="0"/>
              <a:t> </a:t>
            </a:r>
            <a:r>
              <a:rPr lang="ru-RU" sz="2800" b="1" dirty="0" err="1"/>
              <a:t>прісна</a:t>
            </a:r>
            <a:r>
              <a:rPr lang="ru-RU" sz="2800" b="1" dirty="0"/>
              <a:t> вода, </a:t>
            </a:r>
            <a:r>
              <a:rPr lang="ru-RU" sz="2800" b="1" dirty="0" err="1"/>
              <a:t>тобто</a:t>
            </a:r>
            <a:r>
              <a:rPr lang="ru-RU" sz="2800" b="1" dirty="0"/>
              <a:t> «</a:t>
            </a:r>
            <a:r>
              <a:rPr lang="ru-RU" sz="2800" b="1" dirty="0" err="1"/>
              <a:t>несолона</a:t>
            </a:r>
            <a:r>
              <a:rPr lang="ru-RU" sz="2800" b="1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5259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1078" y="405458"/>
            <a:ext cx="1032552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 </a:t>
            </a:r>
            <a:r>
              <a:rPr lang="ru-RU" sz="4000" b="1" dirty="0" err="1"/>
              <a:t>колові</a:t>
            </a:r>
            <a:r>
              <a:rPr lang="ru-RU" sz="4000" b="1" dirty="0"/>
              <a:t> </a:t>
            </a:r>
            <a:r>
              <a:rPr lang="ru-RU" sz="4000" b="1" dirty="0" err="1"/>
              <a:t>діаграми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7849" y="1345328"/>
            <a:ext cx="915198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Зробіть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висновки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Який склад має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морська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вода?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розподілені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на Землі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солоні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прісні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води?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D:\3 клас\04 ЯДС\Грущинська\2 Людина і нежива природа\№020 Де на Землі міститься солона та прісна вода\2025-10-12_17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49" y="2407647"/>
            <a:ext cx="9151986" cy="332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062" y="494642"/>
            <a:ext cx="10182395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0967" y="1297144"/>
            <a:ext cx="10182395" cy="8365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Якщо названий об’єкт має солону воду – присідаємо по 3 рази. Якщо прісну – робимо повороти тулубом вліво-вправо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978062" y="2404402"/>
            <a:ext cx="1634111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Сніг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3499743" y="2408216"/>
            <a:ext cx="1997072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Дощ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сохраненные данные 15"/>
          <p:cNvSpPr/>
          <p:nvPr/>
        </p:nvSpPr>
        <p:spPr>
          <a:xfrm>
            <a:off x="6386641" y="2412032"/>
            <a:ext cx="163675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Роса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7" name="Блок-схема: сохраненные данные 16"/>
          <p:cNvSpPr/>
          <p:nvPr/>
        </p:nvSpPr>
        <p:spPr>
          <a:xfrm>
            <a:off x="2065315" y="3227494"/>
            <a:ext cx="2436501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Туман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5083919" y="3285777"/>
            <a:ext cx="170826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Ріка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7721147" y="3285778"/>
            <a:ext cx="2244610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Озеро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6028193" y="4149873"/>
            <a:ext cx="3264021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Джерело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1795117" y="5085978"/>
            <a:ext cx="303087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Айсберг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978062" y="4137577"/>
            <a:ext cx="3888432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Льодовики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3" name="Блок-схема: сохраненные данные 22"/>
          <p:cNvSpPr/>
          <p:nvPr/>
        </p:nvSpPr>
        <p:spPr>
          <a:xfrm>
            <a:off x="8828335" y="2412031"/>
            <a:ext cx="2539489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Море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4" name="Блок-схема: сохраненные данные 23"/>
          <p:cNvSpPr/>
          <p:nvPr/>
        </p:nvSpPr>
        <p:spPr>
          <a:xfrm>
            <a:off x="6596087" y="5085978"/>
            <a:ext cx="2458385" cy="646331"/>
          </a:xfrm>
          <a:prstGeom prst="flowChartOnline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Океан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933036" y="3994752"/>
            <a:ext cx="5508336" cy="10929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/>
              <a:t>Закінчи</a:t>
            </a:r>
            <a:r>
              <a:rPr lang="ru-RU" sz="2800" b="1" dirty="0" smtClean="0"/>
              <a:t> речення «Вода </a:t>
            </a:r>
            <a:r>
              <a:rPr lang="ru-RU" sz="2800" b="1" dirty="0"/>
              <a:t>на </a:t>
            </a:r>
            <a:r>
              <a:rPr lang="ru-RU" sz="2800" b="1" dirty="0" err="1"/>
              <a:t>нашій</a:t>
            </a:r>
            <a:r>
              <a:rPr lang="ru-RU" sz="2800" b="1" dirty="0"/>
              <a:t> </a:t>
            </a:r>
            <a:r>
              <a:rPr lang="ru-RU" sz="2800" b="1" dirty="0" err="1"/>
              <a:t>планеті</a:t>
            </a:r>
            <a:r>
              <a:rPr lang="ru-RU" sz="2800" b="1" dirty="0"/>
              <a:t> </a:t>
            </a:r>
            <a:r>
              <a:rPr lang="ru-RU" sz="2800" b="1" dirty="0" err="1"/>
              <a:t>міститься</a:t>
            </a:r>
            <a:r>
              <a:rPr lang="ru-RU" sz="2800" b="1" dirty="0"/>
              <a:t> 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35344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38221" y="1335285"/>
            <a:ext cx="5511447" cy="9681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 чому </a:t>
            </a:r>
            <a:r>
              <a:rPr lang="ru-RU" sz="2800" b="1" dirty="0" err="1"/>
              <a:t>відмінність</a:t>
            </a:r>
            <a:r>
              <a:rPr lang="ru-RU" sz="2800" b="1" dirty="0"/>
              <a:t> між </a:t>
            </a:r>
            <a:r>
              <a:rPr lang="ru-RU" sz="2800" b="1" dirty="0" err="1"/>
              <a:t>морською</a:t>
            </a:r>
            <a:r>
              <a:rPr lang="ru-RU" sz="2800" b="1" dirty="0"/>
              <a:t> і </a:t>
            </a:r>
            <a:r>
              <a:rPr lang="ru-RU" sz="2800" b="1" dirty="0" err="1"/>
              <a:t>прісною</a:t>
            </a:r>
            <a:r>
              <a:rPr lang="ru-RU" sz="2800" b="1" dirty="0"/>
              <a:t> водою?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4741" y="2349674"/>
            <a:ext cx="5524927" cy="1584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кажуть</a:t>
            </a:r>
            <a:r>
              <a:rPr lang="ru-RU" sz="2800" b="1" dirty="0"/>
              <a:t>: «Де вода, там і життя</a:t>
            </a:r>
            <a:r>
              <a:rPr lang="ru-RU" sz="2800" b="1" dirty="0" smtClean="0"/>
              <a:t>»? Наведи </a:t>
            </a:r>
            <a:r>
              <a:rPr lang="ru-RU" sz="2800" b="1" dirty="0"/>
              <a:t>три приклади на </a:t>
            </a:r>
            <a:r>
              <a:rPr lang="ru-RU" sz="2800" b="1" dirty="0" err="1"/>
              <a:t>підтвердження</a:t>
            </a:r>
            <a:r>
              <a:rPr lang="ru-RU" sz="2800" b="1" dirty="0"/>
              <a:t> </a:t>
            </a:r>
            <a:r>
              <a:rPr lang="ru-RU" sz="2800" b="1" dirty="0" err="1"/>
              <a:t>цієї</a:t>
            </a:r>
            <a:r>
              <a:rPr lang="ru-RU" sz="2800" b="1" dirty="0"/>
              <a:t> </a:t>
            </a:r>
            <a:r>
              <a:rPr lang="ru-RU" sz="2800" b="1" dirty="0" smtClean="0"/>
              <a:t>думки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3859783" y="4626426"/>
            <a:ext cx="3960440" cy="18277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/>
              <a:t>у </a:t>
            </a:r>
            <a:r>
              <a:rPr lang="ru-RU" sz="2800" b="1" dirty="0" err="1"/>
              <a:t>Світовому</a:t>
            </a:r>
            <a:r>
              <a:rPr lang="ru-RU" sz="2800" b="1" dirty="0"/>
              <a:t> </a:t>
            </a:r>
            <a:r>
              <a:rPr lang="ru-RU" sz="2800" b="1" dirty="0" err="1"/>
              <a:t>океані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/>
              <a:t>на </a:t>
            </a:r>
            <a:r>
              <a:rPr lang="ru-RU" sz="2800" b="1" dirty="0" err="1"/>
              <a:t>поверхні</a:t>
            </a:r>
            <a:r>
              <a:rPr lang="ru-RU" sz="2800" b="1" dirty="0"/>
              <a:t> Землі,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/>
              <a:t>під </a:t>
            </a:r>
            <a:r>
              <a:rPr lang="ru-RU" sz="2800" b="1" dirty="0"/>
              <a:t>її </a:t>
            </a:r>
            <a:r>
              <a:rPr lang="ru-RU" sz="2800" b="1" dirty="0" err="1"/>
              <a:t>поверхнею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/>
              <a:t>в </a:t>
            </a:r>
            <a:r>
              <a:rPr lang="ru-RU" sz="2800" b="1" dirty="0" err="1"/>
              <a:t>повітрі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4 ЯДС\Грущинська\2 Людина і нежива природа\№020 Де на Землі міститься солона та прісна вода\2025-10-12_181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69" y="333450"/>
            <a:ext cx="7474926" cy="58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979462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641" y="477466"/>
            <a:ext cx="2775250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35847" y="2565698"/>
            <a:ext cx="2174148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Солона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11911" y="4725938"/>
            <a:ext cx="201622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океани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71951" y="5515747"/>
            <a:ext cx="129614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моря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86832" y="2541926"/>
            <a:ext cx="2245759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Прісна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34799" y="4725938"/>
            <a:ext cx="165618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річки</a:t>
            </a:r>
            <a:r>
              <a:rPr lang="ru-RU" sz="36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26964" y="5566283"/>
            <a:ext cx="1584176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озера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404399" y="4725938"/>
            <a:ext cx="208823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айсберги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11140" y="5517790"/>
            <a:ext cx="209681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джерела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2 Людина і нежива природа\№020 Де на Землі міститься солона та прісна вода\2025-10-12_181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631610"/>
            <a:ext cx="7814172" cy="41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5539" y="435619"/>
            <a:ext cx="10127052" cy="833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66078" y="4435627"/>
            <a:ext cx="694112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Як </a:t>
            </a:r>
            <a:r>
              <a:rPr lang="ru-RU" sz="3600" b="1" dirty="0" err="1" smtClean="0">
                <a:solidFill>
                  <a:srgbClr val="FF0000"/>
                </a:solidFill>
              </a:rPr>
              <a:t>морську</a:t>
            </a:r>
            <a:r>
              <a:rPr lang="ru-RU" sz="3600" b="1" dirty="0" smtClean="0">
                <a:solidFill>
                  <a:srgbClr val="FF0000"/>
                </a:solidFill>
              </a:rPr>
              <a:t> воду </a:t>
            </a:r>
            <a:r>
              <a:rPr lang="ru-RU" sz="3600" b="1" dirty="0" err="1" smtClean="0">
                <a:solidFill>
                  <a:srgbClr val="FF0000"/>
                </a:solidFill>
              </a:rPr>
              <a:t>перетворити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прісну</a:t>
            </a:r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12311" y="1496190"/>
            <a:ext cx="3077365" cy="412686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37-38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20.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557586"/>
            <a:ext cx="7467589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3200" b="1" dirty="0" smtClean="0"/>
              <a:t>На </a:t>
            </a:r>
            <a:r>
              <a:rPr lang="ru-RU" sz="3200" b="1" dirty="0"/>
              <a:t>Землі </a:t>
            </a:r>
            <a:r>
              <a:rPr lang="ru-RU" sz="3200" b="1" dirty="0" err="1"/>
              <a:t>прісної</a:t>
            </a:r>
            <a:r>
              <a:rPr lang="ru-RU" sz="3200" b="1" dirty="0"/>
              <a:t> води дуже мало.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Її </a:t>
            </a:r>
            <a:r>
              <a:rPr lang="ru-RU" sz="3200" b="1" dirty="0"/>
              <a:t>потрібно </a:t>
            </a:r>
            <a:r>
              <a:rPr lang="ru-RU" sz="3200" b="1" dirty="0" err="1"/>
              <a:t>берегти</a:t>
            </a:r>
            <a:r>
              <a:rPr lang="ru-RU" sz="3200" b="1" dirty="0"/>
              <a:t>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16730" y="2925738"/>
            <a:ext cx="7440610" cy="2592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2. </a:t>
            </a:r>
            <a:r>
              <a:rPr lang="ru-RU" sz="3200" b="1" dirty="0"/>
              <a:t>На </a:t>
            </a:r>
            <a:r>
              <a:rPr lang="ru-RU" sz="3200" b="1" dirty="0" err="1"/>
              <a:t>нашій</a:t>
            </a:r>
            <a:r>
              <a:rPr lang="ru-RU" sz="3200" b="1" dirty="0"/>
              <a:t> </a:t>
            </a:r>
            <a:r>
              <a:rPr lang="ru-RU" sz="3200" b="1" dirty="0" err="1"/>
              <a:t>планеті</a:t>
            </a:r>
            <a:r>
              <a:rPr lang="ru-RU" sz="3200" b="1" dirty="0"/>
              <a:t> вода </a:t>
            </a:r>
            <a:r>
              <a:rPr lang="ru-RU" sz="3200" b="1" dirty="0" err="1" smtClean="0"/>
              <a:t>міститься</a:t>
            </a:r>
            <a:r>
              <a:rPr lang="ru-RU" sz="3200" b="1" dirty="0" smtClean="0"/>
              <a:t>: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err="1">
                <a:solidFill>
                  <a:srgbClr val="FF0000"/>
                </a:solidFill>
              </a:rPr>
              <a:t>Світовому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океані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</a:rPr>
              <a:t>поверхні</a:t>
            </a:r>
            <a:r>
              <a:rPr lang="ru-RU" sz="3200" b="1" dirty="0">
                <a:solidFill>
                  <a:srgbClr val="FFFF00"/>
                </a:solidFill>
              </a:rPr>
              <a:t> Землі,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D32D9C"/>
                </a:solidFill>
              </a:rPr>
              <a:t>під </a:t>
            </a:r>
            <a:r>
              <a:rPr lang="ru-RU" sz="3200" b="1" dirty="0">
                <a:solidFill>
                  <a:srgbClr val="D32D9C"/>
                </a:solidFill>
              </a:rPr>
              <a:t>її </a:t>
            </a:r>
            <a:r>
              <a:rPr lang="ru-RU" sz="3200" b="1" dirty="0" err="1" smtClean="0">
                <a:solidFill>
                  <a:srgbClr val="D32D9C"/>
                </a:solidFill>
              </a:rPr>
              <a:t>поверхнею</a:t>
            </a:r>
            <a:r>
              <a:rPr lang="ru-RU" sz="3200" b="1" dirty="0" smtClean="0">
                <a:solidFill>
                  <a:srgbClr val="D32D9C"/>
                </a:solidFill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в </a:t>
            </a:r>
            <a:r>
              <a:rPr lang="ru-RU" sz="3200" b="1" dirty="0" err="1">
                <a:solidFill>
                  <a:srgbClr val="002060"/>
                </a:solidFill>
              </a:rPr>
              <a:t>повітрі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72835" y="508763"/>
            <a:ext cx="8130716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307269" y="1517395"/>
            <a:ext cx="2623405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5" y="1437246"/>
            <a:ext cx="2962572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630499" y="5296668"/>
            <a:ext cx="86244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Оціни свою роботу на уроці крапельками води.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557708" y="4071669"/>
            <a:ext cx="24658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764439" y="4067737"/>
            <a:ext cx="165618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24610" y="4071669"/>
            <a:ext cx="241552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Отримав(ла)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388669" y="4071669"/>
            <a:ext cx="28001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впорав(ла)ся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771967" y="1408999"/>
            <a:ext cx="5248996" cy="284823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Новинки–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</a:rPr>
              <a:t>цікавинки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себе відкривай.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339" y="440770"/>
            <a:ext cx="7924977" cy="786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5530" y="440770"/>
            <a:ext cx="8130716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«Веселі крапельки»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9979" b="3529"/>
          <a:stretch/>
        </p:blipFill>
        <p:spPr bwMode="auto">
          <a:xfrm>
            <a:off x="793537" y="1525528"/>
            <a:ext cx="2158594" cy="241255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urokok.com.ua/uploads/posts/2020-03/1584271171_87677479_206109357403675_309939281906892800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8"/>
          <a:stretch/>
        </p:blipFill>
        <p:spPr bwMode="auto">
          <a:xfrm>
            <a:off x="3427735" y="1506128"/>
            <a:ext cx="2424722" cy="24206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ppy Water Drop Character Giving A Double Thumbs Up Stock Illustration - Download Image Now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16" y="1437246"/>
            <a:ext cx="3106588" cy="25118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5035" y="5157986"/>
            <a:ext cx="892899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bg1"/>
                </a:solidFill>
              </a:rPr>
              <a:t>Подивись на крапельки води. Вибери ту, що співпадає з твоїми очікуваннями від уроку.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485256" y="4063805"/>
            <a:ext cx="236720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625457" y="4063804"/>
            <a:ext cx="16971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743539" y="4067736"/>
            <a:ext cx="24639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Отримаю задоволення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Веселі крапельки для оформлення класів Нуш » Педагогічний сайт для вчетелів  і виховател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531" b="4607"/>
          <a:stretch/>
        </p:blipFill>
        <p:spPr bwMode="auto">
          <a:xfrm>
            <a:off x="9625457" y="1408999"/>
            <a:ext cx="1697141" cy="25290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453293" y="4063803"/>
            <a:ext cx="286225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ки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2419258"/>
            <a:ext cx="2375407" cy="17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11" y="1188601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48476" y="1188601"/>
            <a:ext cx="4032448" cy="1228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Перелічіть</a:t>
            </a:r>
            <a:r>
              <a:rPr lang="ru-RU" sz="2400" b="1" dirty="0"/>
              <a:t> властивості води. Чому воду називають </a:t>
            </a:r>
            <a:r>
              <a:rPr lang="ru-RU" sz="2400" b="1" dirty="0" err="1"/>
              <a:t>загадковою</a:t>
            </a:r>
            <a:r>
              <a:rPr lang="ru-RU" sz="2400" b="1" dirty="0"/>
              <a:t> </a:t>
            </a:r>
            <a:r>
              <a:rPr lang="ru-RU" sz="2400" b="1" dirty="0" err="1"/>
              <a:t>речовиною</a:t>
            </a:r>
            <a:r>
              <a:rPr lang="ru-RU" sz="2400" b="1" dirty="0"/>
              <a:t>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5144" y="1278641"/>
            <a:ext cx="3168352" cy="9351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</a:t>
            </a:r>
            <a:r>
              <a:rPr lang="ru-RU" sz="2400" b="1" dirty="0" err="1"/>
              <a:t>лід</a:t>
            </a:r>
            <a:r>
              <a:rPr lang="ru-RU" sz="2400" b="1" dirty="0"/>
              <a:t> </a:t>
            </a:r>
            <a:r>
              <a:rPr lang="ru-RU" sz="2400" b="1" dirty="0" err="1"/>
              <a:t>плаває</a:t>
            </a:r>
            <a:r>
              <a:rPr lang="ru-RU" sz="2400" b="1" dirty="0"/>
              <a:t> по </a:t>
            </a:r>
            <a:r>
              <a:rPr lang="ru-RU" sz="2400" b="1" dirty="0" err="1"/>
              <a:t>поверхні</a:t>
            </a:r>
            <a:r>
              <a:rPr lang="ru-RU" sz="2400" b="1" dirty="0"/>
              <a:t> </a:t>
            </a:r>
            <a:r>
              <a:rPr lang="ru-RU" sz="2400" b="1" dirty="0" err="1"/>
              <a:t>водойм</a:t>
            </a:r>
            <a:r>
              <a:rPr lang="ru-RU" sz="2400" b="1" dirty="0"/>
              <a:t>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2696" y="4293891"/>
            <a:ext cx="7200800" cy="1800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400" b="1" dirty="0"/>
              <a:t>За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</a:t>
            </a:r>
            <a:r>
              <a:rPr lang="ru-RU" sz="2400" b="1" dirty="0" err="1"/>
              <a:t>закипає</a:t>
            </a:r>
            <a:r>
              <a:rPr lang="ru-RU" sz="2400" b="1" dirty="0"/>
              <a:t> вода в чайнику? </a:t>
            </a:r>
            <a:endParaRPr lang="ru-RU" sz="2400" b="1" dirty="0" smtClean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400" b="1" dirty="0" smtClean="0"/>
              <a:t>За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 на </a:t>
            </a:r>
            <a:r>
              <a:rPr lang="ru-RU" sz="2400" b="1" dirty="0" err="1" smtClean="0"/>
              <a:t>поверхні</a:t>
            </a:r>
            <a:r>
              <a:rPr lang="ru-RU" sz="2400" b="1" dirty="0" smtClean="0"/>
              <a:t> </a:t>
            </a:r>
            <a:r>
              <a:rPr lang="ru-RU" sz="2400" b="1" dirty="0"/>
              <a:t>води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</a:t>
            </a:r>
            <a:r>
              <a:rPr lang="ru-RU" sz="2400" b="1" dirty="0" err="1"/>
              <a:t>крига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ru-RU" sz="2400" b="1" dirty="0" smtClean="0"/>
              <a:t>За </a:t>
            </a:r>
            <a:r>
              <a:rPr lang="ru-RU" sz="2400" b="1" dirty="0"/>
              <a:t>яких умов відбувається </a:t>
            </a:r>
            <a:r>
              <a:rPr lang="ru-RU" sz="2400" b="1" dirty="0" err="1"/>
              <a:t>плавлення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льоду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1030" name="Picture 6" descr="D:\Картинки до тестів\Природа\Хмари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9" y="2349674"/>
            <a:ext cx="19107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Чому лід не тоне у воді? - Навколо Світ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29" y="2495845"/>
            <a:ext cx="2348098" cy="15653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226774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63439" y="1121622"/>
            <a:ext cx="3888432" cy="1660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таке </a:t>
            </a:r>
            <a:r>
              <a:rPr lang="ru-RU" sz="2400" b="1" dirty="0" err="1"/>
              <a:t>випаровування</a:t>
            </a:r>
            <a:r>
              <a:rPr lang="ru-RU" sz="2400" b="1" dirty="0" smtClean="0"/>
              <a:t>?</a:t>
            </a:r>
            <a:r>
              <a:rPr lang="ru-RU" sz="2400" b="1" dirty="0"/>
              <a:t> </a:t>
            </a:r>
            <a:r>
              <a:rPr lang="ru-RU" sz="2400" b="1" dirty="0" err="1"/>
              <a:t>Назвіть</a:t>
            </a:r>
            <a:r>
              <a:rPr lang="ru-RU" sz="2400" b="1" dirty="0"/>
              <a:t>, у яких станах </a:t>
            </a:r>
            <a:r>
              <a:rPr lang="ru-RU" sz="2400" b="1" dirty="0" err="1"/>
              <a:t>перебуває</a:t>
            </a:r>
            <a:r>
              <a:rPr lang="ru-RU" sz="2400" b="1" dirty="0"/>
              <a:t> вода, що </a:t>
            </a:r>
            <a:r>
              <a:rPr lang="ru-RU" sz="2400" b="1" dirty="0" err="1"/>
              <a:t>міститься</a:t>
            </a:r>
            <a:r>
              <a:rPr lang="ru-RU" sz="2400" b="1" dirty="0"/>
              <a:t> у </a:t>
            </a:r>
            <a:r>
              <a:rPr lang="ru-RU" sz="2400" b="1" dirty="0" err="1"/>
              <a:t>хмарах</a:t>
            </a:r>
            <a:r>
              <a:rPr lang="ru-RU" sz="2400" b="1" dirty="0"/>
              <a:t>. 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7895" y="1121622"/>
            <a:ext cx="3888432" cy="14532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якому </a:t>
            </a:r>
            <a:r>
              <a:rPr lang="ru-RU" sz="2400" b="1" dirty="0" err="1"/>
              <a:t>стані</a:t>
            </a:r>
            <a:r>
              <a:rPr lang="ru-RU" sz="2400" b="1" dirty="0"/>
              <a:t> </a:t>
            </a:r>
            <a:r>
              <a:rPr lang="ru-RU" sz="2400" b="1" dirty="0" err="1"/>
              <a:t>перебуває</a:t>
            </a:r>
            <a:r>
              <a:rPr lang="ru-RU" sz="2400" b="1" dirty="0"/>
              <a:t> вода в природі в зимовий </a:t>
            </a:r>
            <a:r>
              <a:rPr lang="ru-RU" sz="2400" b="1" dirty="0" err="1"/>
              <a:t>морозний</a:t>
            </a:r>
            <a:r>
              <a:rPr lang="ru-RU" sz="2400" b="1" dirty="0"/>
              <a:t> день?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4183" y="2825889"/>
            <a:ext cx="4453802" cy="1300861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вам </a:t>
            </a:r>
            <a:r>
              <a:rPr lang="ru-RU" sz="2400" b="1" dirty="0" err="1"/>
              <a:t>удасться</a:t>
            </a:r>
            <a:r>
              <a:rPr lang="ru-RU" sz="2400" b="1" dirty="0"/>
              <a:t> влітку в себе на </a:t>
            </a:r>
            <a:r>
              <a:rPr lang="ru-RU" sz="2400" b="1" dirty="0" err="1"/>
              <a:t>кухні</a:t>
            </a:r>
            <a:r>
              <a:rPr lang="ru-RU" sz="2400" b="1" dirty="0"/>
              <a:t> </a:t>
            </a:r>
            <a:r>
              <a:rPr lang="ru-RU" sz="2400" b="1" dirty="0" err="1"/>
              <a:t>віднайти</a:t>
            </a:r>
            <a:r>
              <a:rPr lang="ru-RU" sz="2400" b="1" dirty="0"/>
              <a:t> воду у </a:t>
            </a:r>
            <a:r>
              <a:rPr lang="ru-RU" sz="2400" b="1" dirty="0" err="1"/>
              <a:t>трьох</a:t>
            </a:r>
            <a:r>
              <a:rPr lang="ru-RU" sz="2400" b="1" dirty="0"/>
              <a:t> станах? </a:t>
            </a:r>
            <a:r>
              <a:rPr lang="ru-RU" sz="2400" b="1" dirty="0" err="1"/>
              <a:t>Розкажіть</a:t>
            </a:r>
            <a:r>
              <a:rPr lang="ru-RU" sz="2400" b="1" dirty="0"/>
              <a:t>, де саме.</a:t>
            </a:r>
          </a:p>
        </p:txBody>
      </p:sp>
      <p:pic>
        <p:nvPicPr>
          <p:cNvPr id="1030" name="Picture 6" descr="D:\Картинки до тестів\Природа\Хмари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2781722"/>
            <a:ext cx="19107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Холодильник NoFrost Bosch KGN39XI326 - купить холодильники Бош в городе  Караганда, Казахстан: цены, отзывы | boschcenter.k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7352" r="7370" b="-1307"/>
          <a:stretch/>
        </p:blipFill>
        <p:spPr bwMode="auto">
          <a:xfrm>
            <a:off x="6977985" y="3449080"/>
            <a:ext cx="259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b="195"/>
          <a:stretch/>
        </p:blipFill>
        <p:spPr>
          <a:xfrm>
            <a:off x="2275607" y="4345071"/>
            <a:ext cx="2219877" cy="19397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4542" r="5727" b="7080"/>
          <a:stretch/>
        </p:blipFill>
        <p:spPr>
          <a:xfrm>
            <a:off x="4652111" y="4331390"/>
            <a:ext cx="223200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1226774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63439" y="1121622"/>
            <a:ext cx="3888432" cy="24581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у </a:t>
            </a:r>
            <a:r>
              <a:rPr lang="ru-RU" sz="2400" b="1" dirty="0" err="1"/>
              <a:t>побуті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застосовуєте</a:t>
            </a:r>
            <a:r>
              <a:rPr lang="ru-RU" sz="2400" b="1" dirty="0"/>
              <a:t> властивості води-</a:t>
            </a:r>
            <a:r>
              <a:rPr lang="ru-RU" sz="2400" b="1" dirty="0" err="1"/>
              <a:t>розчинника</a:t>
            </a:r>
            <a:r>
              <a:rPr lang="ru-RU" sz="2400" b="1" dirty="0"/>
              <a:t>? </a:t>
            </a:r>
            <a:r>
              <a:rPr lang="ru-RU" sz="2400" b="1" dirty="0" err="1"/>
              <a:t>Наведіть</a:t>
            </a:r>
            <a:r>
              <a:rPr lang="ru-RU" sz="2400" b="1" dirty="0"/>
              <a:t> приклади </a:t>
            </a:r>
            <a:r>
              <a:rPr lang="ru-RU" sz="2400" b="1" dirty="0" err="1"/>
              <a:t>розчинних</a:t>
            </a:r>
            <a:r>
              <a:rPr lang="ru-RU" sz="2400" b="1" dirty="0"/>
              <a:t> і </a:t>
            </a:r>
            <a:r>
              <a:rPr lang="ru-RU" sz="2400" b="1" dirty="0" err="1"/>
              <a:t>нерозчинних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.</a:t>
            </a:r>
            <a:endParaRPr lang="uk-UA" sz="2400" b="1" dirty="0"/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7895" y="1121623"/>
            <a:ext cx="3888432" cy="1229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воду </a:t>
            </a:r>
            <a:r>
              <a:rPr lang="ru-RU" sz="2400" b="1" dirty="0" err="1"/>
              <a:t>вважають</a:t>
            </a:r>
            <a:r>
              <a:rPr lang="ru-RU" sz="2400" b="1" dirty="0"/>
              <a:t> </a:t>
            </a:r>
            <a:r>
              <a:rPr lang="ru-RU" sz="2400" b="1" dirty="0" err="1"/>
              <a:t>найпоширенішою</a:t>
            </a:r>
            <a:r>
              <a:rPr lang="ru-RU" sz="2400" b="1" dirty="0"/>
              <a:t> </a:t>
            </a:r>
            <a:r>
              <a:rPr lang="ru-RU" sz="2400" b="1" dirty="0" err="1"/>
              <a:t>речовиною</a:t>
            </a:r>
            <a:r>
              <a:rPr lang="ru-RU" sz="2400" b="1" dirty="0"/>
              <a:t> на Землі?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9824" y="3717826"/>
            <a:ext cx="4536504" cy="1286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</a:t>
            </a:r>
            <a:r>
              <a:rPr lang="ru-RU" sz="2400" b="1" dirty="0" err="1"/>
              <a:t>водойми</a:t>
            </a:r>
            <a:r>
              <a:rPr lang="ru-RU" sz="2400" b="1" dirty="0"/>
              <a:t> є в Україні? Біля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водойми</a:t>
            </a:r>
            <a:r>
              <a:rPr lang="ru-RU" sz="2400" b="1" dirty="0"/>
              <a:t> </a:t>
            </a:r>
            <a:r>
              <a:rPr lang="ru-RU" sz="2400" b="1" dirty="0" err="1"/>
              <a:t>розташовується</a:t>
            </a:r>
            <a:r>
              <a:rPr lang="ru-RU" sz="2400" b="1" dirty="0"/>
              <a:t> ваш населений пункт?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23879" y="2421682"/>
            <a:ext cx="4032448" cy="1244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Яким </a:t>
            </a:r>
            <a:r>
              <a:rPr lang="ru-RU" sz="2400" b="1" dirty="0" err="1"/>
              <a:t>кольором</a:t>
            </a:r>
            <a:r>
              <a:rPr lang="ru-RU" sz="2400" b="1" dirty="0"/>
              <a:t> </a:t>
            </a:r>
            <a:r>
              <a:rPr lang="ru-RU" sz="2400" b="1" dirty="0" err="1"/>
              <a:t>позначають</a:t>
            </a:r>
            <a:r>
              <a:rPr lang="ru-RU" sz="2400" b="1" dirty="0"/>
              <a:t> </a:t>
            </a:r>
            <a:r>
              <a:rPr lang="ru-RU" sz="2400" b="1" dirty="0" err="1"/>
              <a:t>водні</a:t>
            </a:r>
            <a:r>
              <a:rPr lang="ru-RU" sz="2400" b="1" dirty="0"/>
              <a:t> простори на </a:t>
            </a:r>
            <a:r>
              <a:rPr lang="ru-RU" sz="2400" b="1" dirty="0" err="1"/>
              <a:t>глобусі</a:t>
            </a:r>
            <a:r>
              <a:rPr lang="ru-RU" sz="2400" b="1" dirty="0"/>
              <a:t> й карті?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95687" y="5138341"/>
            <a:ext cx="8468428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розподіл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води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нашій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планеті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Світовий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океан,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прісну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солону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воду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12" y="3643676"/>
            <a:ext cx="1594331" cy="9295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71" y="3700574"/>
            <a:ext cx="1029807" cy="721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7" y="3606486"/>
            <a:ext cx="895462" cy="1225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4" y="4933111"/>
            <a:ext cx="924485" cy="925301"/>
          </a:xfrm>
          <a:prstGeom prst="rect">
            <a:avLst/>
          </a:prstGeom>
        </p:spPr>
      </p:pic>
      <p:pic>
        <p:nvPicPr>
          <p:cNvPr id="25" name="Picture 2" descr="ÐÐ°ÑÑÐ¸Ð½ÐºÐ¸ Ð¿Ð¾ Ð·Ð°Ð¿ÑÐ¾ÑÑ ÑÑÐ°ÐºÐ°Ð½ Ñ Ð²Ð¾Ð´Ð¾Ð¹ ÐºÐ»Ð¸Ð¿Ð°ÑÑ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3107" r="12417" b="6287"/>
          <a:stretch/>
        </p:blipFill>
        <p:spPr bwMode="auto">
          <a:xfrm>
            <a:off x="1737924" y="4832243"/>
            <a:ext cx="859109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7" t="15972" r="21901" b="10112"/>
          <a:stretch/>
        </p:blipFill>
        <p:spPr>
          <a:xfrm>
            <a:off x="1988365" y="4984160"/>
            <a:ext cx="367405" cy="5507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9" y="1101042"/>
            <a:ext cx="4037299" cy="40372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905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4" grpId="0" animBg="1"/>
      <p:bldP spid="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5562" y="494644"/>
            <a:ext cx="993218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</a:t>
            </a:r>
            <a:r>
              <a:rPr lang="ru-RU" sz="4000" b="1" dirty="0" err="1"/>
              <a:t>краєвиди</a:t>
            </a:r>
            <a:r>
              <a:rPr lang="ru-RU" sz="4000" b="1" dirty="0"/>
              <a:t>. Що в них спільного?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8" y="1302055"/>
            <a:ext cx="3013965" cy="16963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19" y="1286315"/>
            <a:ext cx="1784557" cy="16425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" b="19005"/>
          <a:stretch/>
        </p:blipFill>
        <p:spPr>
          <a:xfrm>
            <a:off x="796582" y="3213770"/>
            <a:ext cx="3080171" cy="15640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97" y="1310580"/>
            <a:ext cx="2529437" cy="16877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96582" y="2413451"/>
            <a:ext cx="1102113" cy="584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Сніг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6597" y="2413451"/>
            <a:ext cx="1346909" cy="584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Дощ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7479" y="2413586"/>
            <a:ext cx="11038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Роса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668" y="3120570"/>
            <a:ext cx="1643279" cy="584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Туман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35" y="1310580"/>
            <a:ext cx="2304256" cy="17297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828336" y="2455389"/>
            <a:ext cx="1152128" cy="584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Ріка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51" y="3184703"/>
            <a:ext cx="2524414" cy="16852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56" y="3213770"/>
            <a:ext cx="2271363" cy="16561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016597" y="3184703"/>
            <a:ext cx="1513859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Озеро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29040" y="3705480"/>
            <a:ext cx="1794095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Джерело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" name="Picture 2" descr="Un estudio de la NASA descubre que el hielo marino ártico se espesa más  rápido en invierno | iAgu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23" y="4811751"/>
            <a:ext cx="2624941" cy="14402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94" y="4940544"/>
            <a:ext cx="2392962" cy="15762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890682" y="5728654"/>
            <a:ext cx="1505139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Айсберг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5562" y="4992244"/>
            <a:ext cx="2162740" cy="523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Льодовики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6021" y="549474"/>
            <a:ext cx="5400600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Водні простори</a:t>
            </a:r>
            <a:r>
              <a:rPr lang="ru-RU" sz="4000" b="1" dirty="0"/>
              <a:t> </a:t>
            </a:r>
            <a:r>
              <a:rPr lang="ru-RU" sz="4000" b="1" dirty="0" smtClean="0"/>
              <a:t>Землі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259" y="3698662"/>
            <a:ext cx="511256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Назви і покажи океани на карті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447" y="1603770"/>
            <a:ext cx="467819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 Землі </a:t>
            </a:r>
            <a:r>
              <a:rPr lang="ru-RU" sz="2800" b="1" dirty="0" err="1"/>
              <a:t>існує</a:t>
            </a:r>
            <a:r>
              <a:rPr lang="ru-RU" sz="2800" b="1" dirty="0"/>
              <a:t> </a:t>
            </a:r>
            <a:r>
              <a:rPr lang="ru-RU" sz="2800" b="1" dirty="0" err="1"/>
              <a:t>велетенський</a:t>
            </a:r>
            <a:r>
              <a:rPr lang="ru-RU" sz="2800" b="1" dirty="0"/>
              <a:t> </a:t>
            </a:r>
            <a:r>
              <a:rPr lang="ru-RU" sz="2800" b="1" dirty="0" err="1"/>
              <a:t>неперервний</a:t>
            </a:r>
            <a:r>
              <a:rPr lang="ru-RU" sz="2800" b="1" dirty="0"/>
              <a:t> </a:t>
            </a:r>
            <a:r>
              <a:rPr lang="ru-RU" sz="2800" b="1" dirty="0" err="1"/>
              <a:t>Світовий</a:t>
            </a:r>
            <a:r>
              <a:rPr lang="ru-RU" sz="2800" b="1" dirty="0"/>
              <a:t> океан. Його </a:t>
            </a:r>
            <a:r>
              <a:rPr lang="ru-RU" sz="2800" b="1" dirty="0" err="1"/>
              <a:t>домовилися</a:t>
            </a:r>
            <a:r>
              <a:rPr lang="ru-RU" sz="2800" b="1" dirty="0"/>
              <a:t> </a:t>
            </a:r>
            <a:r>
              <a:rPr lang="ru-RU" sz="2800" b="1" dirty="0" err="1"/>
              <a:t>поділяти</a:t>
            </a:r>
            <a:r>
              <a:rPr lang="ru-RU" sz="2800" b="1" dirty="0"/>
              <a:t> на </a:t>
            </a:r>
            <a:r>
              <a:rPr lang="ru-RU" sz="2800" b="1" dirty="0" smtClean="0"/>
              <a:t>океани </a:t>
            </a:r>
            <a:r>
              <a:rPr lang="ru-RU" sz="2800" b="1" dirty="0"/>
              <a:t>й моря.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447" y="4347895"/>
            <a:ext cx="46081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Але </a:t>
            </a:r>
            <a:r>
              <a:rPr lang="ru-RU" sz="2800" b="1" dirty="0" err="1"/>
              <a:t>існують</a:t>
            </a:r>
            <a:r>
              <a:rPr lang="ru-RU" sz="2800" b="1" dirty="0"/>
              <a:t> не тільки </a:t>
            </a:r>
            <a:r>
              <a:rPr lang="ru-RU" sz="2800" b="1" dirty="0" err="1"/>
              <a:t>океанічні</a:t>
            </a:r>
            <a:r>
              <a:rPr lang="ru-RU" sz="2800" b="1" dirty="0"/>
              <a:t> води.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827" y="319230"/>
            <a:ext cx="6200844" cy="6200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96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1078" y="405458"/>
            <a:ext cx="1032552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Усі</a:t>
            </a:r>
            <a:r>
              <a:rPr lang="ru-RU" sz="4000" b="1" dirty="0"/>
              <a:t> води на </a:t>
            </a:r>
            <a:r>
              <a:rPr lang="ru-RU" sz="4000" b="1" dirty="0" err="1"/>
              <a:t>земній</a:t>
            </a:r>
            <a:r>
              <a:rPr lang="ru-RU" sz="4000" b="1" dirty="0"/>
              <a:t> </a:t>
            </a:r>
            <a:r>
              <a:rPr lang="ru-RU" sz="4000" b="1" dirty="0" err="1"/>
              <a:t>кулі</a:t>
            </a:r>
            <a:r>
              <a:rPr lang="ru-RU" sz="4000" b="1" dirty="0"/>
              <a:t> </a:t>
            </a:r>
            <a:r>
              <a:rPr lang="ru-RU" sz="4000" b="1" dirty="0" err="1" smtClean="0"/>
              <a:t>взаємопов’язані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447" y="1845618"/>
            <a:ext cx="51845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/>
              <a:t>Поверхневі</a:t>
            </a:r>
            <a:r>
              <a:rPr lang="ru-RU" sz="2800" b="1" i="1" dirty="0" smtClean="0"/>
              <a:t> води </a:t>
            </a:r>
            <a:r>
              <a:rPr lang="ru-RU" sz="2800" b="1" dirty="0" err="1" smtClean="0"/>
              <a:t>містяться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/>
              <a:t>поверхні</a:t>
            </a:r>
            <a:r>
              <a:rPr lang="ru-RU" sz="2800" b="1" dirty="0"/>
              <a:t> суходолу в озерах, </a:t>
            </a:r>
            <a:r>
              <a:rPr lang="ru-RU" sz="2800" b="1" dirty="0" err="1"/>
              <a:t>річках</a:t>
            </a:r>
            <a:r>
              <a:rPr lang="ru-RU" sz="2800" b="1" dirty="0"/>
              <a:t>, ставках і </a:t>
            </a:r>
            <a:r>
              <a:rPr lang="ru-RU" sz="2800" b="1" dirty="0" err="1" smtClean="0"/>
              <a:t>льодовиках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0063" y="1845617"/>
            <a:ext cx="489654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Вода </a:t>
            </a:r>
            <a:r>
              <a:rPr lang="ru-RU" sz="2800" b="1" dirty="0"/>
              <a:t>з </a:t>
            </a:r>
            <a:r>
              <a:rPr lang="ru-RU" sz="2800" b="1" dirty="0" err="1"/>
              <a:t>поверхні</a:t>
            </a:r>
            <a:r>
              <a:rPr lang="ru-RU" sz="2800" b="1" dirty="0"/>
              <a:t> землі </a:t>
            </a:r>
            <a:r>
              <a:rPr lang="ru-RU" sz="2800" b="1" dirty="0" err="1"/>
              <a:t>просочується</a:t>
            </a:r>
            <a:r>
              <a:rPr lang="ru-RU" sz="2800" b="1" dirty="0"/>
              <a:t> в </a:t>
            </a:r>
            <a:r>
              <a:rPr lang="ru-RU" sz="2800" b="1" dirty="0" err="1"/>
              <a:t>ґрунт</a:t>
            </a:r>
            <a:r>
              <a:rPr lang="ru-RU" sz="2800" b="1" dirty="0"/>
              <a:t>, </a:t>
            </a:r>
            <a:r>
              <a:rPr lang="ru-RU" sz="2800" b="1" dirty="0" err="1"/>
              <a:t>утворюючи</a:t>
            </a:r>
            <a:r>
              <a:rPr lang="ru-RU" sz="2800" b="1" dirty="0"/>
              <a:t> </a:t>
            </a:r>
            <a:r>
              <a:rPr lang="ru-RU" sz="2800" b="1" i="1" dirty="0" err="1"/>
              <a:t>підземні</a:t>
            </a:r>
            <a:r>
              <a:rPr lang="ru-RU" sz="2800" b="1" i="1" dirty="0"/>
              <a:t> води</a:t>
            </a:r>
            <a:r>
              <a:rPr lang="ru-RU" sz="2800" b="1" dirty="0"/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1001" y="3717826"/>
            <a:ext cx="526301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Є </a:t>
            </a:r>
            <a:r>
              <a:rPr lang="ru-RU" sz="2800" b="1" i="1" dirty="0"/>
              <a:t>вода й у </a:t>
            </a:r>
            <a:r>
              <a:rPr lang="ru-RU" sz="2800" b="1" i="1" dirty="0" err="1"/>
              <a:t>повітрі</a:t>
            </a:r>
            <a:r>
              <a:rPr lang="ru-RU" sz="2800" b="1" dirty="0"/>
              <a:t>. Хмари складаються не лише з пари, а й із </a:t>
            </a:r>
            <a:r>
              <a:rPr lang="ru-RU" sz="2800" b="1" dirty="0" err="1"/>
              <a:t>дрібних</a:t>
            </a:r>
            <a:r>
              <a:rPr lang="ru-RU" sz="2800" b="1" dirty="0"/>
              <a:t> </a:t>
            </a:r>
            <a:r>
              <a:rPr lang="ru-RU" sz="2800" b="1" dirty="0" err="1"/>
              <a:t>крапель</a:t>
            </a:r>
            <a:r>
              <a:rPr lang="ru-RU" sz="2800" b="1" dirty="0"/>
              <a:t> і </a:t>
            </a:r>
            <a:r>
              <a:rPr lang="ru-RU" sz="2800" b="1" dirty="0" err="1"/>
              <a:t>крижинок</a:t>
            </a:r>
            <a:r>
              <a:rPr lang="ru-RU" sz="2800" b="1" dirty="0"/>
              <a:t>.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139703" y="1240976"/>
            <a:ext cx="484632" cy="6046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468295" y="1240976"/>
            <a:ext cx="484632" cy="6046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956349" y="1240976"/>
            <a:ext cx="484632" cy="247685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55135" y="5374010"/>
            <a:ext cx="53109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Усі</a:t>
            </a:r>
            <a:r>
              <a:rPr lang="ru-RU" sz="3200" b="1" dirty="0"/>
              <a:t> ці води разом </a:t>
            </a:r>
            <a:r>
              <a:rPr lang="ru-RU" sz="3200" b="1" dirty="0" err="1"/>
              <a:t>утворюють</a:t>
            </a:r>
            <a:r>
              <a:rPr lang="ru-RU" sz="3200" b="1" dirty="0"/>
              <a:t> </a:t>
            </a:r>
            <a:r>
              <a:rPr lang="ru-RU" sz="3200" b="1" dirty="0" err="1"/>
              <a:t>водну</a:t>
            </a:r>
            <a:r>
              <a:rPr lang="ru-RU" sz="3200" b="1" dirty="0"/>
              <a:t> </a:t>
            </a:r>
            <a:r>
              <a:rPr lang="ru-RU" sz="3200" b="1" dirty="0" err="1"/>
              <a:t>оболонку</a:t>
            </a:r>
            <a:r>
              <a:rPr lang="ru-RU" sz="3200" b="1" dirty="0"/>
              <a:t> Землі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" y="3439418"/>
            <a:ext cx="2217870" cy="16634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39" y="5138773"/>
            <a:ext cx="2662070" cy="14974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На Львівщині чотири родовища підземних вод захистять зонами санітарної  охоро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38" y="3439417"/>
            <a:ext cx="2447487" cy="181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  <p:bldP spid="14" grpId="0" animBg="1"/>
      <p:bldP spid="15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679</Words>
  <Application>Microsoft Office PowerPoint</Application>
  <PresentationFormat>Произвольный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324</cp:revision>
  <dcterms:created xsi:type="dcterms:W3CDTF">2025-08-27T14:01:18Z</dcterms:created>
  <dcterms:modified xsi:type="dcterms:W3CDTF">2025-10-14T08:00:28Z</dcterms:modified>
</cp:coreProperties>
</file>