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414" r:id="rId3"/>
    <p:sldId id="413" r:id="rId4"/>
    <p:sldId id="402" r:id="rId5"/>
    <p:sldId id="415" r:id="rId6"/>
    <p:sldId id="262" r:id="rId7"/>
    <p:sldId id="404" r:id="rId8"/>
    <p:sldId id="405" r:id="rId9"/>
    <p:sldId id="409" r:id="rId10"/>
    <p:sldId id="412" r:id="rId11"/>
    <p:sldId id="397" r:id="rId12"/>
    <p:sldId id="292" r:id="rId13"/>
    <p:sldId id="379" r:id="rId14"/>
    <p:sldId id="401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71551" y="981522"/>
            <a:ext cx="8568952" cy="93610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Розпізнаю і добираю антоніми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Спостерігаю за значенням слів</a:t>
            </a:r>
            <a:endParaRPr lang="ru-RU" sz="2000" dirty="0" smtClean="0"/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20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4643"/>
            <a:ext cx="10225135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 інтернет-джерелами. </a:t>
            </a:r>
            <a:r>
              <a:rPr lang="uk-UA" sz="4000" b="1" dirty="0" err="1">
                <a:solidFill>
                  <a:schemeClr val="bg1"/>
                </a:solidFill>
              </a:rPr>
              <a:t>Вікіпедія</a:t>
            </a:r>
            <a:r>
              <a:rPr lang="uk-UA" sz="4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Файл:Wikipedia-logo-v2 uk embroidery v5.png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73" y="1173464"/>
            <a:ext cx="2350196" cy="27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5447" y="4509914"/>
            <a:ext cx="403244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Ужгород</a:t>
            </a:r>
            <a:r>
              <a:rPr lang="uk-UA" sz="2800" b="1" dirty="0"/>
              <a:t> </a:t>
            </a:r>
            <a:r>
              <a:rPr lang="uk-UA" sz="2800" b="1" dirty="0" smtClean="0"/>
              <a:t>— місто на річці Уж в Закарпатській області України, біля підніжжя Карпат.</a:t>
            </a:r>
            <a:endParaRPr lang="uk-UA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23" t="1007" r="849" b="1343"/>
          <a:stretch/>
        </p:blipFill>
        <p:spPr>
          <a:xfrm>
            <a:off x="4939902" y="3496019"/>
            <a:ext cx="4226347" cy="282977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554" y="1300498"/>
            <a:ext cx="3768325" cy="30558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867895" y="1300498"/>
            <a:ext cx="437036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Закарпаття</a:t>
            </a:r>
            <a:r>
              <a:rPr lang="uk-UA" sz="2800" b="1" dirty="0">
                <a:solidFill>
                  <a:srgbClr val="FFFF00"/>
                </a:solidFill>
              </a:rPr>
              <a:t> </a:t>
            </a:r>
            <a:r>
              <a:rPr lang="uk-UA" sz="2800" b="1" dirty="0" smtClean="0"/>
              <a:t>— частина України, розташована за Головним Карпатським хребтом.</a:t>
            </a:r>
            <a:endParaRPr lang="uk-UA" sz="2800" b="1" dirty="0"/>
          </a:p>
        </p:txBody>
      </p:sp>
      <p:pic>
        <p:nvPicPr>
          <p:cNvPr id="2" name="Picture 2" descr="Мости Ужгорода: маловідомі сторінки @ Закарпаття онлай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50" y="3857500"/>
            <a:ext cx="2962419" cy="222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05458"/>
            <a:ext cx="10513168" cy="720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легенду, </a:t>
            </a:r>
            <a:r>
              <a:rPr lang="uk-UA" sz="4000" b="1" dirty="0">
                <a:solidFill>
                  <a:schemeClr val="bg1"/>
                </a:solidFill>
              </a:rPr>
              <a:t>яка зацікавила </a:t>
            </a:r>
            <a:r>
              <a:rPr lang="uk-UA" sz="4000" b="1" dirty="0" err="1">
                <a:solidFill>
                  <a:schemeClr val="bg1"/>
                </a:solidFill>
              </a:rPr>
              <a:t>Читалочку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031" y="1209463"/>
            <a:ext cx="1998592" cy="19206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Розкажи, які почуття вона в тебе викликала?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1 УКР МОВА\1 Пономарьова\2 Значення слова\№020-Розпізнаю і добираю антоніми\2025-10-02_220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23" y="1197546"/>
            <a:ext cx="9302968" cy="38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05782" y="5155423"/>
            <a:ext cx="9316809" cy="1225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Випиши в колонку виділені в легенді про </a:t>
            </a:r>
            <a:r>
              <a:rPr lang="uk-UA" sz="2800" b="1" dirty="0" err="1" smtClean="0">
                <a:solidFill>
                  <a:schemeClr val="bg1"/>
                </a:solidFill>
              </a:rPr>
              <a:t>сакуру</a:t>
            </a:r>
            <a:r>
              <a:rPr lang="uk-UA" sz="2800" b="1" dirty="0" smtClean="0">
                <a:solidFill>
                  <a:schemeClr val="bg1"/>
                </a:solidFill>
              </a:rPr>
              <a:t> слова. Вибери з довідки антоніми до них і запиши </a:t>
            </a: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другу колонку.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102" y="3288199"/>
            <a:ext cx="1927370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Довідка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err="1" smtClean="0"/>
              <a:t>засмучує</a:t>
            </a:r>
            <a:r>
              <a:rPr lang="ru-RU" sz="3200" b="1" dirty="0" smtClean="0"/>
              <a:t>, рушили, </a:t>
            </a:r>
            <a:r>
              <a:rPr lang="ru-RU" sz="3200" b="1" dirty="0" err="1" smtClean="0"/>
              <a:t>забирає</a:t>
            </a:r>
            <a:r>
              <a:rPr lang="ru-RU" sz="3200" b="1" dirty="0" smtClean="0"/>
              <a:t>, купили.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805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1 УКР МОВА\1 Пономарьова\2 Значення слова\№020-Розпізнаю і добираю антоніми\2025-10-02_222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1" y="1398024"/>
            <a:ext cx="8888909" cy="27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3573810"/>
            <a:ext cx="2582180" cy="258218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1" y="3738235"/>
            <a:ext cx="2642270" cy="264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9463" y="1485578"/>
            <a:ext cx="6120680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Розкажіть про результати власних навчальних досягнень, 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починаючи речення словами: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868" y="2997746"/>
            <a:ext cx="6120680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Сьогодні я дізнався(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«На уроці я навчився(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«Мені було важко...»,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«Тепер я знаю, що 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«Мене здивувало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...»</a:t>
            </a:r>
            <a:endParaRPr lang="uk-UA" sz="2800" b="1" dirty="0">
              <a:solidFill>
                <a:srgbClr val="0070C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795190" y="494645"/>
            <a:ext cx="10476119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2913" y="5157986"/>
            <a:ext cx="2785940" cy="10558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Цікаво, про що дізнаюсь далі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9206" y="5166997"/>
            <a:ext cx="3408288" cy="10558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 новими знаннями рухаюсь вперед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3569" y="5166997"/>
            <a:ext cx="2642857" cy="10558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Нові знання були нецікаві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795190" y="1344627"/>
            <a:ext cx="10476119" cy="57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02" y="2021728"/>
            <a:ext cx="3047556" cy="3050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36" y="1989634"/>
            <a:ext cx="3047556" cy="3050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68" y="2021728"/>
            <a:ext cx="3047556" cy="3050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33437" y="1310063"/>
            <a:ext cx="7603010" cy="9220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Дороги можуть бути різними. Переглянь світлини.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Яка дорога передає твій стан зараз? Поясни, чому?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8" y="2330360"/>
            <a:ext cx="3411217" cy="2003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69" y="2330360"/>
            <a:ext cx="3472295" cy="202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В Кабмине рассказали о первом украинском автобане: его начнут строить в  2022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5" y="4378858"/>
            <a:ext cx="3411219" cy="2083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092" y="4427727"/>
            <a:ext cx="3031015" cy="19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дорога развилка | Crossroads in life, Road, Pa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62" y="2356689"/>
            <a:ext cx="3137345" cy="2033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бои для рабочего стола Развилка дороги из лесу фото - Раздел обоев: Дор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69" y="4412532"/>
            <a:ext cx="3472294" cy="2049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279301" y="492810"/>
            <a:ext cx="9625121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279677" y="1520329"/>
            <a:ext cx="6264696" cy="4412102"/>
          </a:xfrm>
          <a:prstGeom prst="round2Diag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Щоб помилки хитрі, спритні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Не ховалися в рядках,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Щоб всі букви в кожнім слові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Опинились на місцях,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Будем дружно працювати,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Свою пильність розвивати.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https://fs02.vseosvita.ua/02003v2c-7b8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520329"/>
            <a:ext cx="2868175" cy="2782518"/>
          </a:xfrm>
          <a:prstGeom prst="round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3 клас\01 УКР МОВА\1 Пономарьова\2 Значення слова\№019-Добираю синоніми\2025-10-02_205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6" y="1323052"/>
            <a:ext cx="8134083" cy="19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28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1336937"/>
            <a:ext cx="2088232" cy="208823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90900" y="3425169"/>
            <a:ext cx="408060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Жив – мешкав,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Красива – гарна,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Поїхав – відправився,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Хлопець – юнак,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7975" y="3425168"/>
            <a:ext cx="432048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Дізнався – довідався,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Вбити – знищити,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Утворилось – </a:t>
            </a:r>
            <a:r>
              <a:rPr lang="uk-UA" sz="3200" b="1" dirty="0" err="1" smtClean="0">
                <a:solidFill>
                  <a:srgbClr val="FFFF00"/>
                </a:solidFill>
              </a:rPr>
              <a:t>виникло</a:t>
            </a:r>
            <a:r>
              <a:rPr lang="uk-UA" sz="3200" b="1" dirty="0" smtClean="0">
                <a:solidFill>
                  <a:srgbClr val="FFFF00"/>
                </a:solidFill>
              </a:rPr>
              <a:t>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Назвали – прозвали.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69" y="5736070"/>
            <a:ext cx="1663374" cy="7523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4" y="1443419"/>
            <a:ext cx="1358118" cy="6142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11" y="2866106"/>
            <a:ext cx="1358118" cy="6142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4" y="2132968"/>
            <a:ext cx="1358118" cy="6142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59" y="3575633"/>
            <a:ext cx="1358118" cy="6142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4" y="4311140"/>
            <a:ext cx="1358118" cy="6142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63" y="2301521"/>
            <a:ext cx="1358118" cy="6142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17" y="1443419"/>
            <a:ext cx="1358118" cy="6142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79" y="4967106"/>
            <a:ext cx="1358118" cy="6142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17" y="3173232"/>
            <a:ext cx="1358118" cy="6142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65" y="2308258"/>
            <a:ext cx="1358118" cy="61425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64" y="4056835"/>
            <a:ext cx="1358118" cy="6142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06" y="5734050"/>
            <a:ext cx="1663374" cy="7523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32" y="4907266"/>
            <a:ext cx="1358118" cy="6142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99" y="1447163"/>
            <a:ext cx="1358118" cy="6142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09095" y="1489686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Л</a:t>
            </a:r>
            <a:endParaRPr lang="uk-UA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16653" y="2185922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Е</a:t>
            </a:r>
            <a:endParaRPr lang="uk-UA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61854" y="2385192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О</a:t>
            </a:r>
            <a:endParaRPr lang="uk-UA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04619" y="5020709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Л</a:t>
            </a:r>
            <a:endParaRPr lang="uk-UA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61166" y="5905660"/>
            <a:ext cx="149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ЛЕЛЕКА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7184" y="1492771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Б</a:t>
            </a:r>
            <a:endParaRPr lang="uk-UA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08695" y="2361806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У</a:t>
            </a:r>
            <a:endParaRPr lang="uk-UA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31553" y="3246536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</a:t>
            </a:r>
            <a:endParaRPr lang="uk-UA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49257" y="4103256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Е</a:t>
            </a:r>
            <a:endParaRPr lang="uk-UA" sz="3200" b="1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11" y="5013823"/>
            <a:ext cx="1358118" cy="61425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65" y="3160709"/>
            <a:ext cx="1358118" cy="61425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64" y="4054814"/>
            <a:ext cx="1358118" cy="61425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99" y="5734050"/>
            <a:ext cx="1663374" cy="75231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60" y="2159003"/>
            <a:ext cx="1358118" cy="61425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59" y="1444787"/>
            <a:ext cx="1358118" cy="61425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26" y="4317438"/>
            <a:ext cx="1358118" cy="61425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33" y="2872473"/>
            <a:ext cx="1358118" cy="61425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26" y="3612450"/>
            <a:ext cx="1358118" cy="61425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372" y="5023663"/>
            <a:ext cx="1358118" cy="6142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206166" y="2918535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Л</a:t>
            </a:r>
            <a:endParaRPr lang="uk-UA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23675" y="3611126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Е</a:t>
            </a:r>
            <a:endParaRPr lang="uk-UA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253947" y="4377627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К</a:t>
            </a:r>
            <a:endParaRPr lang="uk-UA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267645" y="5050968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А</a:t>
            </a:r>
            <a:endParaRPr lang="uk-UA" sz="3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00747" y="5929700"/>
            <a:ext cx="119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БУСЕЛ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55934" y="1486070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Б</a:t>
            </a:r>
            <a:endParaRPr lang="uk-UA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056609" y="3195235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Ц</a:t>
            </a:r>
            <a:endParaRPr lang="uk-UA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045603" y="4119023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Ю</a:t>
            </a:r>
            <a:endParaRPr lang="uk-UA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114747" y="4963501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Н</a:t>
            </a:r>
            <a:endParaRPr lang="uk-UA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0208305" y="1489141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Б</a:t>
            </a:r>
            <a:endParaRPr lang="uk-UA" sz="3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0223157" y="2192178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У</a:t>
            </a:r>
            <a:endParaRPr lang="uk-UA" sz="3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0240296" y="2936805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</a:t>
            </a:r>
            <a:endParaRPr lang="uk-UA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245964" y="3661688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Ь</a:t>
            </a:r>
            <a:endParaRPr lang="uk-UA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0247793" y="4365641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К</a:t>
            </a:r>
            <a:endParaRPr lang="uk-UA" sz="3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0241148" y="5076694"/>
            <a:ext cx="34107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О</a:t>
            </a:r>
            <a:endParaRPr lang="uk-UA" sz="3200" b="1" dirty="0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81" y="5741870"/>
            <a:ext cx="1663374" cy="752315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35635" y="5921854"/>
            <a:ext cx="149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БОЦЮН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795640" y="5932930"/>
            <a:ext cx="149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БУЗЬКО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285493" y="405458"/>
            <a:ext cx="9735201" cy="754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«Склади слова»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3" name="Picture 2" descr="Орнитологи надели на аиста трекер для слежки за миграцией. 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0" y="4457701"/>
            <a:ext cx="3022251" cy="2127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604450" y="1341562"/>
            <a:ext cx="2952328" cy="31893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Що ви можете сказати про складені слова?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Якими ще словами можна доповнити цю групу?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0" grpId="0"/>
      <p:bldP spid="69" grpId="0"/>
      <p:bldP spid="70" grpId="0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453" y="477466"/>
            <a:ext cx="9960238" cy="730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«Шифрувальник»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08585" y="2277666"/>
            <a:ext cx="2554291" cy="839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гузночор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08585" y="3357786"/>
            <a:ext cx="2554291" cy="839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чорногуз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97647" y="2277666"/>
            <a:ext cx="1938756" cy="839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стергай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97646" y="3421318"/>
            <a:ext cx="1938756" cy="839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гайстер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Пташеня повернули у гніздо: як рятувальники допомогли леле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66" y="2205658"/>
            <a:ext cx="5178217" cy="35580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1471" y="4563402"/>
            <a:ext cx="429102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Лелека – символ України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58380" y="1355859"/>
            <a:ext cx="9256383" cy="7301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Переставте</a:t>
            </a:r>
            <a:r>
              <a:rPr lang="uk-UA" sz="2400" b="1" dirty="0" smtClean="0">
                <a:solidFill>
                  <a:srgbClr val="0070C0"/>
                </a:solidFill>
              </a:rPr>
              <a:t> склади – </a:t>
            </a:r>
            <a:r>
              <a:rPr lang="uk-UA" sz="2400" b="1" dirty="0" smtClean="0">
                <a:solidFill>
                  <a:srgbClr val="0070C0"/>
                </a:solidFill>
              </a:rPr>
              <a:t>і ви отримаєте </a:t>
            </a:r>
            <a:r>
              <a:rPr lang="uk-UA" sz="2400" b="1" dirty="0" smtClean="0">
                <a:solidFill>
                  <a:srgbClr val="0070C0"/>
                </a:solidFill>
              </a:rPr>
              <a:t>синоніми до слова ЛЕЛЕКА.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</a:t>
            </a:r>
            <a:r>
              <a:rPr lang="uk-UA" sz="2400" b="1" dirty="0">
                <a:solidFill>
                  <a:srgbClr val="0070C0"/>
                </a:solidFill>
              </a:rPr>
              <a:t>ви знаєте про цю пташку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3919" y="1402139"/>
            <a:ext cx="6092574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продовжимо подорож Українськими </a:t>
            </a:r>
            <a:r>
              <a:rPr lang="uk-UA" sz="3200" b="1" dirty="0" smtClean="0">
                <a:solidFill>
                  <a:srgbClr val="0070C0"/>
                </a:solidFill>
              </a:rPr>
              <a:t>Карпатами.</a:t>
            </a:r>
            <a:endParaRPr lang="uk-UA" sz="32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Будемо вчитися розпізнавати та добирати антоніми (слова, протилежні за значенням).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13934" y="1341562"/>
            <a:ext cx="3377898" cy="32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Закарпатська область покращила позиції в рейтингу інвестиційної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95" y="4524391"/>
            <a:ext cx="6006506" cy="2103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1491403" y="-1310852"/>
            <a:ext cx="2168537" cy="13295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1" t="83616" r="56804" b="3050"/>
          <a:stretch/>
        </p:blipFill>
        <p:spPr>
          <a:xfrm>
            <a:off x="4401033" y="3593144"/>
            <a:ext cx="627388" cy="914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6" t="78865" r="22550" b="7424"/>
          <a:stretch/>
        </p:blipFill>
        <p:spPr>
          <a:xfrm>
            <a:off x="2046344" y="3269635"/>
            <a:ext cx="718944" cy="9404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t="84970" r="20212" b="1696"/>
          <a:stretch/>
        </p:blipFill>
        <p:spPr>
          <a:xfrm>
            <a:off x="3581034" y="3666584"/>
            <a:ext cx="587355" cy="91461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7" t="33859" r="36804" b="52807"/>
          <a:stretch/>
        </p:blipFill>
        <p:spPr>
          <a:xfrm>
            <a:off x="3124460" y="3479262"/>
            <a:ext cx="587355" cy="9146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19119" r="58104" b="70880"/>
          <a:stretch/>
        </p:blipFill>
        <p:spPr>
          <a:xfrm>
            <a:off x="2458889" y="3584492"/>
            <a:ext cx="432856" cy="68596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19119" r="58104" b="70880"/>
          <a:stretch/>
        </p:blipFill>
        <p:spPr>
          <a:xfrm>
            <a:off x="3468866" y="3582572"/>
            <a:ext cx="432856" cy="68596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19119" r="58104" b="70880"/>
          <a:stretch/>
        </p:blipFill>
        <p:spPr>
          <a:xfrm>
            <a:off x="4841123" y="3597772"/>
            <a:ext cx="432856" cy="68596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1" t="18309" r="11352" b="69950"/>
          <a:stretch/>
        </p:blipFill>
        <p:spPr>
          <a:xfrm>
            <a:off x="5643869" y="3550066"/>
            <a:ext cx="927444" cy="80540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1" t="18309" r="11352" b="69950"/>
          <a:stretch/>
        </p:blipFill>
        <p:spPr>
          <a:xfrm>
            <a:off x="6068452" y="3550066"/>
            <a:ext cx="927444" cy="80540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45740" r="69320" b="31307"/>
          <a:stretch/>
        </p:blipFill>
        <p:spPr>
          <a:xfrm>
            <a:off x="6782905" y="3240139"/>
            <a:ext cx="531066" cy="1329545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7442906" y="3225514"/>
            <a:ext cx="3528040" cy="1356408"/>
            <a:chOff x="4828823" y="4846691"/>
            <a:chExt cx="3530338" cy="135609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51" t="83616" r="56804" b="3050"/>
            <a:stretch/>
          </p:blipFill>
          <p:spPr>
            <a:xfrm>
              <a:off x="6220423" y="5197388"/>
              <a:ext cx="627797" cy="91440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16" t="78865" r="22550" b="7424"/>
            <a:stretch/>
          </p:blipFill>
          <p:spPr>
            <a:xfrm>
              <a:off x="4828823" y="4889608"/>
              <a:ext cx="719412" cy="940192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69" t="84970" r="20212" b="1696"/>
            <a:stretch/>
          </p:blipFill>
          <p:spPr>
            <a:xfrm>
              <a:off x="5910239" y="5288385"/>
              <a:ext cx="587738" cy="914400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7" t="33859" r="36804" b="52807"/>
            <a:stretch/>
          </p:blipFill>
          <p:spPr>
            <a:xfrm>
              <a:off x="5453367" y="5101107"/>
              <a:ext cx="587738" cy="91440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5" t="19119" r="58104" b="70880"/>
            <a:stretch/>
          </p:blipFill>
          <p:spPr>
            <a:xfrm>
              <a:off x="5241637" y="5204392"/>
              <a:ext cx="433138" cy="685801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5" t="19119" r="58104" b="70880"/>
            <a:stretch/>
          </p:blipFill>
          <p:spPr>
            <a:xfrm>
              <a:off x="5797998" y="5204392"/>
              <a:ext cx="433138" cy="685801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5" t="19119" r="58104" b="70880"/>
            <a:stretch/>
          </p:blipFill>
          <p:spPr>
            <a:xfrm>
              <a:off x="6665628" y="5204392"/>
              <a:ext cx="433138" cy="685801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1" t="18309" r="11352" b="69950"/>
            <a:stretch/>
          </p:blipFill>
          <p:spPr>
            <a:xfrm>
              <a:off x="6694380" y="5144683"/>
              <a:ext cx="928048" cy="805218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1" t="18309" r="11352" b="69950"/>
            <a:stretch/>
          </p:blipFill>
          <p:spPr>
            <a:xfrm>
              <a:off x="7108699" y="5148518"/>
              <a:ext cx="928048" cy="805218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1" t="45740" r="69320" b="31307"/>
            <a:stretch/>
          </p:blipFill>
          <p:spPr>
            <a:xfrm>
              <a:off x="7827749" y="4846691"/>
              <a:ext cx="531412" cy="1329237"/>
            </a:xfrm>
            <a:prstGeom prst="rect">
              <a:avLst/>
            </a:prstGeom>
          </p:spPr>
        </p:pic>
      </p:grp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764467" y="1311559"/>
            <a:ext cx="3152623" cy="1107744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537" y="129458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1514642" y="4725938"/>
            <a:ext cx="9577064" cy="1141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буквосполучення і слово. </a:t>
            </a:r>
            <a:r>
              <a:rPr lang="uk-UA" sz="2800" b="1" dirty="0">
                <a:solidFill>
                  <a:schemeClr val="bg1"/>
                </a:solidFill>
              </a:rPr>
              <a:t>Чи можеш сказати, </a:t>
            </a:r>
            <a:r>
              <a:rPr lang="uk-UA" sz="2800" b="1" dirty="0" smtClean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позначає це слово? Зроби звуковий аналіз цього слова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316167" y="4050451"/>
            <a:ext cx="3461254" cy="45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– </a:t>
            </a:r>
            <a:r>
              <a:rPr lang="uk-UA" sz="3600" b="1" dirty="0" smtClean="0">
                <a:solidFill>
                  <a:srgbClr val="0070C0"/>
                </a:solidFill>
              </a:rPr>
              <a:t>о – о – – </a:t>
            </a:r>
            <a:r>
              <a:rPr lang="uk-UA" sz="3600" b="1" dirty="0">
                <a:solidFill>
                  <a:srgbClr val="0070C0"/>
                </a:solidFill>
              </a:rPr>
              <a:t>о </a:t>
            </a:r>
            <a:r>
              <a:rPr lang="uk-UA" sz="3600" b="1" dirty="0" smtClean="0">
                <a:solidFill>
                  <a:srgbClr val="0070C0"/>
                </a:solidFill>
              </a:rPr>
              <a:t>= : </a:t>
            </a:r>
            <a:r>
              <a:rPr lang="uk-UA" sz="3600" b="1" dirty="0">
                <a:solidFill>
                  <a:srgbClr val="0070C0"/>
                </a:solidFill>
              </a:rPr>
              <a:t>о </a:t>
            </a:r>
            <a:r>
              <a:rPr lang="uk-UA" sz="3600" b="1" dirty="0" smtClean="0">
                <a:solidFill>
                  <a:srgbClr val="0070C0"/>
                </a:solidFill>
              </a:rPr>
              <a:t> 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8904" y="494643"/>
            <a:ext cx="9923084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 </a:t>
            </a:r>
            <a:r>
              <a:rPr lang="uk-UA" sz="4000" b="1" dirty="0" smtClean="0"/>
              <a:t>Валентини </a:t>
            </a:r>
            <a:r>
              <a:rPr lang="uk-UA" sz="4000" b="1" dirty="0" err="1"/>
              <a:t>Бутрім</a:t>
            </a:r>
            <a:r>
              <a:rPr lang="uk-UA" sz="4000" b="1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87775" y="1269554"/>
            <a:ext cx="439248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Є слова, як день і ніч — прямо протилежні. </a:t>
            </a:r>
          </a:p>
          <a:p>
            <a:r>
              <a:rPr lang="uk-UA" sz="3200" b="1" dirty="0" smtClean="0"/>
              <a:t>Слова великі і малі, </a:t>
            </a:r>
          </a:p>
          <a:p>
            <a:r>
              <a:rPr lang="uk-UA" sz="3200" b="1" dirty="0" smtClean="0"/>
              <a:t>сідати і вставати, </a:t>
            </a:r>
          </a:p>
          <a:p>
            <a:r>
              <a:rPr lang="uk-UA" sz="3200" b="1" dirty="0" smtClean="0"/>
              <a:t>холодний — теплий, добрий — злий, антонімами звати.</a:t>
            </a:r>
          </a:p>
        </p:txBody>
      </p:sp>
      <p:pic>
        <p:nvPicPr>
          <p:cNvPr id="1026" name="Picture 2" descr="Картинка День Ноч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90" y="1270386"/>
            <a:ext cx="2977625" cy="27778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7613" y="1269554"/>
            <a:ext cx="3116145" cy="13897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Назви </a:t>
            </a:r>
            <a:r>
              <a:rPr lang="uk-UA" sz="2800" b="1" dirty="0" smtClean="0">
                <a:solidFill>
                  <a:srgbClr val="0070C0"/>
                </a:solidFill>
              </a:rPr>
              <a:t>протилежні за значенням слова.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803999" y="1808470"/>
            <a:ext cx="18178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79122" y="2744574"/>
            <a:ext cx="223585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9783" y="3243697"/>
            <a:ext cx="29562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87775" y="3752686"/>
            <a:ext cx="36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927904" y="4221882"/>
            <a:ext cx="282004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55227" y="4808984"/>
            <a:ext cx="1029338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Проведи дослідження!</a:t>
            </a:r>
            <a:endParaRPr lang="ru-RU" sz="2800" b="1" dirty="0">
              <a:solidFill>
                <a:srgbClr val="FFFF00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1. Прочитай пари </a:t>
            </a:r>
            <a:r>
              <a:rPr lang="uk-UA" sz="2800" b="1" dirty="0" smtClean="0">
                <a:solidFill>
                  <a:schemeClr val="bg1"/>
                </a:solidFill>
              </a:rPr>
              <a:t>підкреслених </a:t>
            </a:r>
            <a:r>
              <a:rPr lang="uk-UA" sz="2800" b="1" dirty="0" smtClean="0">
                <a:solidFill>
                  <a:schemeClr val="bg1"/>
                </a:solidFill>
              </a:rPr>
              <a:t>слів.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2. Як називає їх авторка вірша?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3. Зроби висновок, що таке антоніми. Перевір себе за правилом.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1225" y="2781722"/>
            <a:ext cx="3116145" cy="1008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Запиши дві перші пари антонімів.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5458"/>
            <a:ext cx="10369152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3639" y="1197546"/>
            <a:ext cx="84969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Слова,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протилежні </a:t>
            </a:r>
            <a:r>
              <a:rPr lang="uk-UA" sz="3200" b="1" dirty="0" smtClean="0"/>
              <a:t>за значенням, називаються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антонімами</a:t>
            </a:r>
            <a:r>
              <a:rPr lang="uk-UA" sz="3200" b="1" dirty="0" smtClean="0"/>
              <a:t>. Наприклад: </a:t>
            </a:r>
            <a:r>
              <a:rPr lang="uk-UA" sz="3200" b="1" i="1" dirty="0" smtClean="0"/>
              <a:t>великий — малий; ніч — день; говорити — мовчати.</a:t>
            </a:r>
            <a:endParaRPr lang="uk-UA" sz="3200" b="1" i="1" dirty="0"/>
          </a:p>
        </p:txBody>
      </p:sp>
      <p:pic>
        <p:nvPicPr>
          <p:cNvPr id="8200" name="Picture 8" descr="Восклицательный знак шаржа иллюстрация вектора. иллюстрации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154" l="3688" r="85575">
                        <a14:foregroundMark x1="60304" y1="21538" x2="60304" y2="21538"/>
                        <a14:foregroundMark x1="53145" y1="21308" x2="53145" y2="21308"/>
                        <a14:foregroundMark x1="58677" y1="28692" x2="58677" y2="28692"/>
                        <a14:foregroundMark x1="62256" y1="28231" x2="62256" y2="28231"/>
                        <a14:foregroundMark x1="51410" y1="30462" x2="51410" y2="30462"/>
                        <a14:foregroundMark x1="20499" y1="24538" x2="20499" y2="24538"/>
                        <a14:foregroundMark x1="17462" y1="13615" x2="17462" y2="13615"/>
                        <a14:foregroundMark x1="18221" y1="27692" x2="18221" y2="27692"/>
                        <a14:foregroundMark x1="10412" y1="22769" x2="10412" y2="22769"/>
                        <a14:foregroundMark x1="69523" y1="56385" x2="69523" y2="56385"/>
                        <a14:foregroundMark x1="74512" y1="55154" x2="74512" y2="55154"/>
                        <a14:foregroundMark x1="48373" y1="85308" x2="48373" y2="85308"/>
                        <a14:foregroundMark x1="71475" y1="61615" x2="71475" y2="61615"/>
                        <a14:foregroundMark x1="51410" y1="23538" x2="51410" y2="23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91"/>
          <a:stretch/>
        </p:blipFill>
        <p:spPr bwMode="auto">
          <a:xfrm flipH="1">
            <a:off x="272686" y="1197546"/>
            <a:ext cx="1722549" cy="24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2 Значення слова\№020-Розпізнаю і добираю антоніми\2025-10-02_212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67" y="3501803"/>
            <a:ext cx="94253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90079" y="2778466"/>
            <a:ext cx="10049353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Прочитай </a:t>
            </a:r>
            <a:r>
              <a:rPr lang="ru-RU" sz="2800" b="1" dirty="0">
                <a:solidFill>
                  <a:schemeClr val="bg1"/>
                </a:solidFill>
              </a:rPr>
              <a:t>текст, </a:t>
            </a:r>
            <a:r>
              <a:rPr lang="uk-UA" sz="2800" b="1" dirty="0" smtClean="0">
                <a:solidFill>
                  <a:schemeClr val="bg1"/>
                </a:solidFill>
              </a:rPr>
              <a:t>замінивши слова, що в дужках, антонімами.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0154" y="5979419"/>
            <a:ext cx="9430469" cy="539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Поміркуй, чому Закарпаття і Ужгород мають такі назви.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9743" y="3501802"/>
            <a:ext cx="1857600" cy="539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високими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50109" y="3951158"/>
            <a:ext cx="1114530" cy="539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теп</a:t>
            </a:r>
            <a:r>
              <a:rPr lang="uk-UA" sz="2800" b="1" dirty="0" smtClean="0">
                <a:solidFill>
                  <a:schemeClr val="bg1"/>
                </a:solidFill>
              </a:rPr>
              <a:t> -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12443" y="4518413"/>
            <a:ext cx="1114530" cy="539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теп</a:t>
            </a:r>
            <a:r>
              <a:rPr lang="uk-UA" sz="2800" b="1" dirty="0" smtClean="0">
                <a:solidFill>
                  <a:schemeClr val="bg1"/>
                </a:solidFill>
              </a:rPr>
              <a:t> -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8185" y="4413935"/>
            <a:ext cx="895927" cy="539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лим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9583" y="4846758"/>
            <a:ext cx="1872208" cy="539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холодних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29097" y="4846758"/>
            <a:ext cx="1109804" cy="539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гарне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9943" y="5269083"/>
            <a:ext cx="1224136" cy="539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стоїть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1391" y="3426538"/>
            <a:ext cx="1800200" cy="23075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Запиши перше речення під диктовку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529</Words>
  <Application>Microsoft Office PowerPoint</Application>
  <PresentationFormat>Произвольный</PresentationFormat>
  <Paragraphs>123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Розпізнаю і добираю антоніми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156</cp:revision>
  <dcterms:created xsi:type="dcterms:W3CDTF">2025-08-27T14:01:18Z</dcterms:created>
  <dcterms:modified xsi:type="dcterms:W3CDTF">2025-10-05T08:57:19Z</dcterms:modified>
</cp:coreProperties>
</file>