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82" r:id="rId2"/>
    <p:sldId id="389" r:id="rId3"/>
    <p:sldId id="416" r:id="rId4"/>
    <p:sldId id="405" r:id="rId5"/>
    <p:sldId id="330" r:id="rId6"/>
    <p:sldId id="393" r:id="rId7"/>
    <p:sldId id="394" r:id="rId8"/>
    <p:sldId id="398" r:id="rId9"/>
    <p:sldId id="408" r:id="rId10"/>
    <p:sldId id="409" r:id="rId11"/>
    <p:sldId id="410" r:id="rId12"/>
    <p:sldId id="412" r:id="rId13"/>
    <p:sldId id="406" r:id="rId14"/>
    <p:sldId id="414" r:id="rId15"/>
    <p:sldId id="415" r:id="rId16"/>
    <p:sldId id="403" r:id="rId17"/>
    <p:sldId id="390" r:id="rId18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wedge/>
  </p:transition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83519" y="929705"/>
            <a:ext cx="9217024" cy="146423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Для чого читають книжки? </a:t>
            </a:r>
          </a:p>
          <a:p>
            <a:pPr algn="ctr"/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Д. Павличко «Соняшник»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AutoShape 2" descr="ÐÐ°ÑÑÐ¸Ð½ÐºÐ¸ Ð¿Ð¾ Ð·Ð°Ð¿ÑÐ¾ÑÑ ÐºÐ»Ð¸Ð¿Ð°ÑÑ Ð´ÐµÑÐ¸ ÑÐ°Ð·Ð¾Ð¼ Ñ Ð´Ð¾Ð±ÑÑ Ð¿ÑÑÑ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866621" y="3809648"/>
            <a:ext cx="3833922" cy="214526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3 клас</a:t>
            </a:r>
          </a:p>
          <a:p>
            <a:pPr algn="ctr"/>
            <a:r>
              <a:rPr lang="uk-UA" sz="2400" b="1" i="1" dirty="0" smtClean="0">
                <a:solidFill>
                  <a:schemeClr val="accent6">
                    <a:lumMod val="75000"/>
                  </a:schemeClr>
                </a:solidFill>
              </a:rPr>
              <a:t>Розділ 2.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Без слова немає мови, а без мови - книги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21</a:t>
            </a:r>
            <a:endParaRPr lang="uk-UA" sz="24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D:\Картинки до тестів\!!! Учні\_free_2024-11-11-20-20-50_0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19" y="3218612"/>
            <a:ext cx="2736304" cy="2736304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17082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3 клас\02 ЧИТАННЯ\1 Савченко уроки\2 Без слова немає мови\№020-Д. Павличко. Соняшник\2025-10-06_1826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967" y="1269554"/>
            <a:ext cx="5400600" cy="534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267495" y="549474"/>
            <a:ext cx="9649072" cy="6626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Дмитро </a:t>
            </a:r>
            <a:r>
              <a:rPr lang="uk-UA" sz="4000" b="1" dirty="0">
                <a:solidFill>
                  <a:schemeClr val="bg1"/>
                </a:solidFill>
              </a:rPr>
              <a:t>Павличко «Соняшник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36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7495" y="1367081"/>
            <a:ext cx="3384376" cy="512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87056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3439" y="1352960"/>
            <a:ext cx="3384376" cy="512211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267495" y="549474"/>
            <a:ext cx="9649072" cy="6626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Дмитро </a:t>
            </a:r>
            <a:r>
              <a:rPr lang="uk-UA" sz="4000" b="1" dirty="0">
                <a:solidFill>
                  <a:schemeClr val="bg1"/>
                </a:solidFill>
              </a:rPr>
              <a:t>Павличко «Соняшник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3 клас\02 ЧИТАННЯ\1 Савченко уроки\2 Без слова немає мови\№020-Д. Павличко. Соняшник\2025-10-06_1828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738" y="1269554"/>
            <a:ext cx="4260255" cy="200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994723" y="3274380"/>
            <a:ext cx="7920880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Хто дійові особи вірша?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Поміркуй, чому соняшника образило прохання дівчинки. Що його потім здивувало?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Чим </a:t>
            </a:r>
            <a:r>
              <a:rPr lang="uk-UA" sz="2800" b="1" dirty="0">
                <a:solidFill>
                  <a:schemeClr val="bg1"/>
                </a:solidFill>
              </a:rPr>
              <a:t>цей вірш нагадує казку? Що вас у ньому здивувало</a:t>
            </a:r>
            <a:r>
              <a:rPr lang="uk-UA" sz="2800" b="1" dirty="0" smtClean="0">
                <a:solidFill>
                  <a:schemeClr val="bg1"/>
                </a:solidFill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/>
              <a:t>Чи можна </a:t>
            </a:r>
            <a:r>
              <a:rPr lang="ru-RU" sz="2800" b="1" dirty="0" err="1"/>
              <a:t>Соняшник</a:t>
            </a:r>
            <a:r>
              <a:rPr lang="ru-RU" sz="2800" b="1" dirty="0"/>
              <a:t> </a:t>
            </a:r>
            <a:r>
              <a:rPr lang="ru-RU" sz="2800" b="1" dirty="0" err="1"/>
              <a:t>порівняти</a:t>
            </a:r>
            <a:r>
              <a:rPr lang="ru-RU" sz="2800" b="1" dirty="0"/>
              <a:t> із книгою? 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81133" y="5446018"/>
            <a:ext cx="608965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—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28996" y="5969905"/>
            <a:ext cx="554461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err="1" smtClean="0"/>
              <a:t>Зернини</a:t>
            </a:r>
            <a:r>
              <a:rPr lang="ru-RU" sz="2800" b="1" dirty="0" smtClean="0"/>
              <a:t>, </a:t>
            </a:r>
            <a:r>
              <a:rPr lang="ru-RU" sz="2800" b="1" dirty="0" err="1"/>
              <a:t>наче</a:t>
            </a:r>
            <a:r>
              <a:rPr lang="ru-RU" sz="2800" b="1" dirty="0"/>
              <a:t> </a:t>
            </a:r>
            <a:r>
              <a:rPr lang="ru-RU" sz="2800" b="1" dirty="0" smtClean="0"/>
              <a:t>слова в </a:t>
            </a:r>
            <a:r>
              <a:rPr lang="ru-RU" sz="2800" b="1" dirty="0" err="1" smtClean="0"/>
              <a:t>книзі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47346656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3479" y="507540"/>
            <a:ext cx="9937104" cy="6772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Розгляньте малюнок до </a:t>
            </a:r>
            <a:r>
              <a:rPr lang="uk-UA" sz="4000" b="1" dirty="0" smtClean="0">
                <a:solidFill>
                  <a:schemeClr val="bg1"/>
                </a:solidFill>
              </a:rPr>
              <a:t>вірша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0852" y="1298563"/>
            <a:ext cx="7513427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 smtClean="0">
                <a:solidFill>
                  <a:schemeClr val="bg1"/>
                </a:solidFill>
              </a:rPr>
              <a:t>Який </a:t>
            </a:r>
            <a:r>
              <a:rPr lang="uk-UA" sz="3200" b="1" dirty="0">
                <a:solidFill>
                  <a:schemeClr val="bg1"/>
                </a:solidFill>
              </a:rPr>
              <a:t>уривок з тексту проілюстровано?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>
                <a:solidFill>
                  <a:schemeClr val="bg1"/>
                </a:solidFill>
              </a:rPr>
              <a:t>Які почуття дійових осіб відобразила художниця?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>
                <a:solidFill>
                  <a:schemeClr val="bg1"/>
                </a:solidFill>
              </a:rPr>
              <a:t>Чи випадково поет в одному вірші пише про Сонце — джерело світла, книжку — джерело знань, і дівчинку, яка захоплена читанням?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00"/>
          <a:stretch/>
        </p:blipFill>
        <p:spPr>
          <a:xfrm>
            <a:off x="8324279" y="1259219"/>
            <a:ext cx="3096344" cy="5194911"/>
          </a:xfrm>
          <a:prstGeom prst="rect">
            <a:avLst/>
          </a:prstGeom>
        </p:spPr>
      </p:pic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67495" y="4906960"/>
            <a:ext cx="7056784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Яку </a:t>
            </a:r>
            <a:r>
              <a:rPr lang="uk-UA" sz="2800" b="1" dirty="0">
                <a:solidFill>
                  <a:schemeClr val="bg1"/>
                </a:solidFill>
              </a:rPr>
              <a:t>інтонацію читання підказують вислови: </a:t>
            </a:r>
            <a:r>
              <a:rPr lang="uk-UA" sz="2800" b="1" i="1" dirty="0">
                <a:solidFill>
                  <a:srgbClr val="FFFF00"/>
                </a:solidFill>
              </a:rPr>
              <a:t>дуже довго дивився, прохати, здивувався, засоромлено пооглядався? </a:t>
            </a:r>
          </a:p>
        </p:txBody>
      </p:sp>
    </p:spTree>
    <p:extLst>
      <p:ext uri="{BB962C8B-B14F-4D97-AF65-F5344CB8AC3E}">
        <p14:creationId xmlns:p14="http://schemas.microsoft.com/office/powerpoint/2010/main" val="29586607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367" y="1413570"/>
            <a:ext cx="2257078" cy="2821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67495" y="477466"/>
            <a:ext cx="9505056" cy="7920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Складіть </a:t>
            </a:r>
            <a:r>
              <a:rPr lang="uk-UA" sz="4000" b="1" i="1" dirty="0">
                <a:solidFill>
                  <a:srgbClr val="FFFF00"/>
                </a:solidFill>
              </a:rPr>
              <a:t>сенкан</a:t>
            </a:r>
            <a:r>
              <a:rPr lang="uk-UA" sz="4000" b="1" dirty="0">
                <a:solidFill>
                  <a:schemeClr val="bg1"/>
                </a:solidFill>
              </a:rPr>
              <a:t> до слова </a:t>
            </a:r>
            <a:r>
              <a:rPr lang="uk-UA" sz="4000" b="1" i="1" dirty="0" smtClean="0">
                <a:solidFill>
                  <a:srgbClr val="FFFF00"/>
                </a:solidFill>
              </a:rPr>
              <a:t>соняшник</a:t>
            </a:r>
            <a:endParaRPr lang="uk-UA" sz="4000" b="1" i="1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971521" y="1413570"/>
            <a:ext cx="3816424" cy="657217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>
                <a:solidFill>
                  <a:schemeClr val="bg1"/>
                </a:solidFill>
              </a:rPr>
              <a:t>1. Соняшник.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766927" y="1406427"/>
            <a:ext cx="4081856" cy="664360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1. </a:t>
            </a:r>
            <a:r>
              <a:rPr lang="uk-UA" sz="3200" b="1" dirty="0" smtClean="0">
                <a:solidFill>
                  <a:schemeClr val="bg1"/>
                </a:solidFill>
              </a:rPr>
              <a:t>Тема (іменник)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766927" y="2133650"/>
            <a:ext cx="4081856" cy="983739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2. Опис теми </a:t>
            </a:r>
            <a:endParaRPr lang="uk-UA" sz="32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(</a:t>
            </a:r>
            <a:r>
              <a:rPr lang="uk-UA" sz="3200" b="1" dirty="0">
                <a:solidFill>
                  <a:schemeClr val="bg1"/>
                </a:solidFill>
              </a:rPr>
              <a:t>два прикметники</a:t>
            </a:r>
            <a:r>
              <a:rPr lang="uk-UA" sz="3200" b="1" dirty="0" smtClean="0">
                <a:solidFill>
                  <a:schemeClr val="bg1"/>
                </a:solidFill>
              </a:rPr>
              <a:t>)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763439" y="3213770"/>
            <a:ext cx="4085343" cy="920724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3. Дія (три дієслова</a:t>
            </a:r>
            <a:r>
              <a:rPr lang="uk-UA" sz="3200" b="1" dirty="0" smtClean="0">
                <a:solidFill>
                  <a:schemeClr val="bg1"/>
                </a:solidFill>
              </a:rPr>
              <a:t>)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763439" y="4249910"/>
            <a:ext cx="4085343" cy="1066026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4. Фраза з чотирьох-п</a:t>
            </a:r>
            <a:r>
              <a:rPr lang="en-US" sz="3200" b="1" dirty="0">
                <a:solidFill>
                  <a:schemeClr val="bg1"/>
                </a:solidFill>
              </a:rPr>
              <a:t>’</a:t>
            </a:r>
            <a:r>
              <a:rPr lang="uk-UA" sz="3200" b="1" dirty="0" err="1">
                <a:solidFill>
                  <a:schemeClr val="bg1"/>
                </a:solidFill>
              </a:rPr>
              <a:t>яти</a:t>
            </a:r>
            <a:r>
              <a:rPr lang="uk-UA" sz="3200" b="1" dirty="0">
                <a:solidFill>
                  <a:schemeClr val="bg1"/>
                </a:solidFill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</a:rPr>
              <a:t>слів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795057" y="5445553"/>
            <a:ext cx="4081856" cy="664360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5. Висновок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4971521" y="2133650"/>
            <a:ext cx="3816424" cy="983739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>
                <a:solidFill>
                  <a:schemeClr val="bg1"/>
                </a:solidFill>
              </a:rPr>
              <a:t>2. </a:t>
            </a:r>
            <a:r>
              <a:rPr lang="uk-UA" sz="3200" b="1" dirty="0" smtClean="0">
                <a:solidFill>
                  <a:schemeClr val="bg1"/>
                </a:solidFill>
              </a:rPr>
              <a:t>Жовтий</a:t>
            </a:r>
            <a:r>
              <a:rPr lang="uk-UA" sz="3200" b="1" dirty="0">
                <a:solidFill>
                  <a:schemeClr val="bg1"/>
                </a:solidFill>
              </a:rPr>
              <a:t>, </a:t>
            </a:r>
            <a:r>
              <a:rPr lang="uk-UA" sz="3200" b="1" dirty="0" smtClean="0">
                <a:solidFill>
                  <a:schemeClr val="bg1"/>
                </a:solidFill>
              </a:rPr>
              <a:t>круглий</a:t>
            </a:r>
            <a:r>
              <a:rPr lang="uk-UA" sz="32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4971521" y="3213770"/>
            <a:ext cx="5688632" cy="920724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>
                <a:solidFill>
                  <a:schemeClr val="bg1"/>
                </a:solidFill>
              </a:rPr>
              <a:t>3. Росте, повертає, </a:t>
            </a:r>
            <a:r>
              <a:rPr lang="uk-UA" sz="3200" b="1" dirty="0" smtClean="0">
                <a:solidFill>
                  <a:schemeClr val="bg1"/>
                </a:solidFill>
              </a:rPr>
              <a:t>красується</a:t>
            </a:r>
            <a:r>
              <a:rPr lang="uk-UA" sz="32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4971521" y="4263178"/>
            <a:ext cx="5273385" cy="1039491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>
                <a:solidFill>
                  <a:schemeClr val="bg1"/>
                </a:solidFill>
              </a:rPr>
              <a:t>4. </a:t>
            </a:r>
            <a:r>
              <a:rPr lang="ru-RU" sz="3200" b="1" dirty="0" err="1"/>
              <a:t>Бджілкам</a:t>
            </a:r>
            <a:r>
              <a:rPr lang="ru-RU" sz="3200" b="1" dirty="0"/>
              <a:t> </a:t>
            </a:r>
            <a:r>
              <a:rPr lang="ru-RU" sz="3200" b="1" dirty="0" err="1"/>
              <a:t>дарує</a:t>
            </a:r>
            <a:r>
              <a:rPr lang="ru-RU" sz="3200" b="1" dirty="0"/>
              <a:t> </a:t>
            </a:r>
            <a:r>
              <a:rPr lang="ru-RU" sz="3200" b="1" dirty="0" err="1"/>
              <a:t>смачний</a:t>
            </a:r>
            <a:r>
              <a:rPr lang="ru-RU" sz="3200" b="1" dirty="0"/>
              <a:t> </a:t>
            </a:r>
            <a:r>
              <a:rPr lang="ru-RU" sz="3200" b="1" dirty="0" smtClean="0"/>
              <a:t>нектар</a:t>
            </a:r>
            <a:r>
              <a:rPr lang="uk-UA" sz="3200" b="1" dirty="0" smtClean="0">
                <a:solidFill>
                  <a:schemeClr val="bg1"/>
                </a:solidFill>
              </a:rPr>
              <a:t>.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4971522" y="5403421"/>
            <a:ext cx="3600400" cy="748623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>
                <a:solidFill>
                  <a:schemeClr val="bg1"/>
                </a:solidFill>
              </a:rPr>
              <a:t>5. Квітка сонця.</a:t>
            </a:r>
          </a:p>
        </p:txBody>
      </p:sp>
    </p:spTree>
    <p:extLst>
      <p:ext uri="{BB962C8B-B14F-4D97-AF65-F5344CB8AC3E}">
        <p14:creationId xmlns:p14="http://schemas.microsoft.com/office/powerpoint/2010/main" val="407018693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11511" y="494643"/>
            <a:ext cx="9721080" cy="7069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ЦІКАВО ЗНАТИ!</a:t>
            </a:r>
          </a:p>
        </p:txBody>
      </p:sp>
      <p:pic>
        <p:nvPicPr>
          <p:cNvPr id="5122" name="Picture 2" descr="Как выбрать электронную читалк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279" y="1269520"/>
            <a:ext cx="3226067" cy="407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1431" y="1269520"/>
            <a:ext cx="7560840" cy="45243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3200" b="1" dirty="0">
                <a:solidFill>
                  <a:schemeClr val="bg1"/>
                </a:solidFill>
              </a:rPr>
              <a:t>      Чи знаєш ти, що люди дедалі частіше користуються </a:t>
            </a:r>
            <a:r>
              <a:rPr lang="uk-UA" sz="3200" b="1" dirty="0">
                <a:solidFill>
                  <a:srgbClr val="FFFF00"/>
                </a:solidFill>
              </a:rPr>
              <a:t>електронними книжками</a:t>
            </a:r>
            <a:r>
              <a:rPr lang="uk-UA" sz="3200" b="1" dirty="0">
                <a:solidFill>
                  <a:schemeClr val="bg1"/>
                </a:solidFill>
              </a:rPr>
              <a:t>? На відміну від звичайних, у яких на паперових сторінках надруковано текст, ці</a:t>
            </a:r>
            <a:r>
              <a:rPr lang="uk-UA" sz="3200" b="1" dirty="0">
                <a:solidFill>
                  <a:srgbClr val="FFFF00"/>
                </a:solidFill>
              </a:rPr>
              <a:t> </a:t>
            </a:r>
            <a:r>
              <a:rPr lang="uk-UA" sz="3200" b="1" dirty="0" err="1">
                <a:solidFill>
                  <a:srgbClr val="FFFF00"/>
                </a:solidFill>
              </a:rPr>
              <a:t>ґаджети</a:t>
            </a:r>
            <a:r>
              <a:rPr lang="uk-UA" sz="3200" b="1" dirty="0">
                <a:solidFill>
                  <a:srgbClr val="FFFF00"/>
                </a:solidFill>
              </a:rPr>
              <a:t>  </a:t>
            </a:r>
            <a:r>
              <a:rPr lang="uk-UA" sz="3200" b="1" dirty="0">
                <a:solidFill>
                  <a:schemeClr val="bg1"/>
                </a:solidFill>
              </a:rPr>
              <a:t>мають  екран. Називають їх —</a:t>
            </a:r>
            <a:r>
              <a:rPr lang="uk-UA" sz="3200" b="1" dirty="0">
                <a:solidFill>
                  <a:srgbClr val="FFFF00"/>
                </a:solidFill>
              </a:rPr>
              <a:t> «електронна книга», «планшет», «планшетний комп’ютер», «</a:t>
            </a:r>
            <a:r>
              <a:rPr lang="uk-UA" sz="3200" b="1" dirty="0" err="1">
                <a:solidFill>
                  <a:srgbClr val="FFFF00"/>
                </a:solidFill>
              </a:rPr>
              <a:t>рідер</a:t>
            </a:r>
            <a:r>
              <a:rPr lang="uk-UA" sz="3200" b="1" dirty="0">
                <a:solidFill>
                  <a:srgbClr val="FFFF00"/>
                </a:solidFill>
              </a:rPr>
              <a:t>». </a:t>
            </a:r>
            <a:r>
              <a:rPr lang="uk-UA" sz="3200" b="1" dirty="0">
                <a:solidFill>
                  <a:schemeClr val="bg1"/>
                </a:solidFill>
              </a:rPr>
              <a:t>Ці пристрої можуть зберігати одночасно величезну кількість електронних текстів. </a:t>
            </a:r>
          </a:p>
        </p:txBody>
      </p:sp>
    </p:spTree>
    <p:extLst>
      <p:ext uri="{BB962C8B-B14F-4D97-AF65-F5344CB8AC3E}">
        <p14:creationId xmlns:p14="http://schemas.microsoft.com/office/powerpoint/2010/main" val="260937076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07455" y="1413570"/>
            <a:ext cx="6696744" cy="40318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3200" b="1" dirty="0" smtClean="0">
                <a:solidFill>
                  <a:srgbClr val="FFFF00"/>
                </a:solidFill>
              </a:rPr>
              <a:t> </a:t>
            </a:r>
            <a:r>
              <a:rPr lang="uk-UA" sz="3200" b="1" dirty="0">
                <a:solidFill>
                  <a:schemeClr val="bg1"/>
                </a:solidFill>
              </a:rPr>
              <a:t>На екрані, крім слів, можна бачити малюнки, слухати музику, дивитися кінофільми й мультфільми. </a:t>
            </a:r>
            <a:endParaRPr lang="uk-UA" sz="3200" b="1" dirty="0" smtClean="0">
              <a:solidFill>
                <a:schemeClr val="bg1"/>
              </a:solidFill>
            </a:endParaRPr>
          </a:p>
          <a:p>
            <a:pPr algn="just"/>
            <a:r>
              <a:rPr lang="uk-UA" sz="3200" b="1" dirty="0">
                <a:solidFill>
                  <a:schemeClr val="bg1"/>
                </a:solidFill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</a:rPr>
              <a:t>     Також </a:t>
            </a:r>
            <a:r>
              <a:rPr lang="uk-UA" sz="3200" b="1" dirty="0">
                <a:solidFill>
                  <a:schemeClr val="bg1"/>
                </a:solidFill>
              </a:rPr>
              <a:t>набуває популярності </a:t>
            </a:r>
            <a:r>
              <a:rPr lang="uk-UA" sz="3200" b="1" dirty="0" err="1">
                <a:solidFill>
                  <a:srgbClr val="FFFF00"/>
                </a:solidFill>
              </a:rPr>
              <a:t>аудіокнига</a:t>
            </a:r>
            <a:r>
              <a:rPr lang="uk-UA" sz="3200" b="1" dirty="0">
                <a:solidFill>
                  <a:srgbClr val="FFFF00"/>
                </a:solidFill>
              </a:rPr>
              <a:t>. </a:t>
            </a:r>
            <a:r>
              <a:rPr lang="uk-UA" sz="3200" b="1" dirty="0">
                <a:solidFill>
                  <a:schemeClr val="bg1"/>
                </a:solidFill>
              </a:rPr>
              <a:t>За її допомогою ти можеш слухати свої улюблені </a:t>
            </a:r>
            <a:r>
              <a:rPr lang="uk-UA" sz="3200" b="1" dirty="0" err="1">
                <a:solidFill>
                  <a:schemeClr val="bg1"/>
                </a:solidFill>
              </a:rPr>
              <a:t>казк</a:t>
            </a:r>
            <a:r>
              <a:rPr lang="ru-RU" sz="3200" b="1" dirty="0">
                <a:solidFill>
                  <a:schemeClr val="bg1"/>
                </a:solidFill>
              </a:rPr>
              <a:t>и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uk-UA" sz="3200" b="1" dirty="0">
                <a:solidFill>
                  <a:schemeClr val="bg1"/>
                </a:solidFill>
              </a:rPr>
              <a:t>й оповідання. Пропонуємо завітати на</a:t>
            </a:r>
            <a:r>
              <a:rPr lang="uk-UA" sz="3200" b="1" dirty="0">
                <a:solidFill>
                  <a:srgbClr val="FFFF00"/>
                </a:solidFill>
              </a:rPr>
              <a:t> сайт «Українська </a:t>
            </a:r>
            <a:r>
              <a:rPr lang="uk-UA" sz="3200" b="1" dirty="0" err="1">
                <a:solidFill>
                  <a:srgbClr val="FFFF00"/>
                </a:solidFill>
              </a:rPr>
              <a:t>аудіоказка</a:t>
            </a:r>
            <a:r>
              <a:rPr lang="uk-UA" sz="3200" b="1" dirty="0">
                <a:solidFill>
                  <a:srgbClr val="FFFF00"/>
                </a:solidFill>
              </a:rPr>
              <a:t>». </a:t>
            </a:r>
          </a:p>
        </p:txBody>
      </p:sp>
      <p:pic>
        <p:nvPicPr>
          <p:cNvPr id="6148" name="Picture 4" descr="Семидюймовая цветная электронная книга Pandigital Novel стоит $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602" y="1401863"/>
            <a:ext cx="3415989" cy="485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2666" y="2114027"/>
            <a:ext cx="3758829" cy="3434259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907455" y="494643"/>
            <a:ext cx="10225136" cy="7069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ЦІКАВО ЗНАТИ!</a:t>
            </a:r>
          </a:p>
        </p:txBody>
      </p:sp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37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41894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477466"/>
            <a:ext cx="10081120" cy="7275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pic>
        <p:nvPicPr>
          <p:cNvPr id="7" name="Picture 2" descr="C:\Documents and Settings\zhenya\Рабочий стол\Картинки в 3 класс\01\Рис 01-9 девочка с книго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19" y="1340830"/>
            <a:ext cx="3255767" cy="401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867895" y="1650787"/>
            <a:ext cx="5400600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Підручник с.</a:t>
            </a:r>
            <a:r>
              <a:rPr lang="en-US" sz="3200" b="1" dirty="0">
                <a:solidFill>
                  <a:schemeClr val="bg1"/>
                </a:solidFill>
              </a:rPr>
              <a:t>36</a:t>
            </a:r>
            <a:r>
              <a:rPr lang="uk-UA" sz="3200" b="1" dirty="0">
                <a:solidFill>
                  <a:schemeClr val="bg1"/>
                </a:solidFill>
              </a:rPr>
              <a:t>-3</a:t>
            </a:r>
            <a:r>
              <a:rPr lang="en-US" sz="3200" b="1" dirty="0">
                <a:solidFill>
                  <a:schemeClr val="bg1"/>
                </a:solidFill>
              </a:rPr>
              <a:t>7</a:t>
            </a:r>
            <a:r>
              <a:rPr lang="uk-UA" sz="3200" b="1" dirty="0">
                <a:solidFill>
                  <a:schemeClr val="bg1"/>
                </a:solidFill>
              </a:rPr>
              <a:t>. 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Прочитайте </a:t>
            </a:r>
            <a:r>
              <a:rPr lang="uk-UA" sz="3200" b="1" dirty="0">
                <a:solidFill>
                  <a:schemeClr val="bg1"/>
                </a:solidFill>
              </a:rPr>
              <a:t>виразно </a:t>
            </a:r>
            <a:r>
              <a:rPr lang="uk-UA" sz="3200" b="1" dirty="0" smtClean="0">
                <a:solidFill>
                  <a:schemeClr val="bg1"/>
                </a:solidFill>
              </a:rPr>
              <a:t>вірш батькам, 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дайте </a:t>
            </a:r>
            <a:r>
              <a:rPr lang="uk-UA" sz="3200" b="1" dirty="0">
                <a:solidFill>
                  <a:schemeClr val="bg1"/>
                </a:solidFill>
              </a:rPr>
              <a:t>характеристику дійовим особам вірша. </a:t>
            </a:r>
          </a:p>
        </p:txBody>
      </p:sp>
    </p:spTree>
    <p:extLst>
      <p:ext uri="{BB962C8B-B14F-4D97-AF65-F5344CB8AC3E}">
        <p14:creationId xmlns:p14="http://schemas.microsoft.com/office/powerpoint/2010/main" val="353379431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Картинки до тестів\Емоції Книга\images (6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9" r="11854"/>
          <a:stretch/>
        </p:blipFill>
        <p:spPr bwMode="auto">
          <a:xfrm>
            <a:off x="871038" y="1644341"/>
            <a:ext cx="2268665" cy="2643017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Емоції Книга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632" y="1557586"/>
            <a:ext cx="2201055" cy="2736304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Емоції Книга\images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039" y="1557586"/>
            <a:ext cx="2070307" cy="2717034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Емоції Книга\1630677899_18-papik-pro-p-kniga-detskii-risunok-1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616" y="1643180"/>
            <a:ext cx="2217654" cy="2672782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040186" y="513585"/>
            <a:ext cx="10012501" cy="8279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 </a:t>
            </a:r>
            <a:r>
              <a:rPr lang="uk-UA" sz="4000" b="1" dirty="0" smtClean="0">
                <a:solidFill>
                  <a:schemeClr val="bg1"/>
                </a:solidFill>
              </a:rPr>
              <a:t>Оціни свою роботу.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40185" y="4508901"/>
            <a:ext cx="1817107" cy="1191816"/>
          </a:xfrm>
          <a:prstGeom prst="round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Було просто</a:t>
            </a:r>
            <a:r>
              <a:rPr lang="uk-UA" sz="3200" b="1" dirty="0">
                <a:solidFill>
                  <a:schemeClr val="bg1"/>
                </a:solidFill>
              </a:rPr>
              <a:t>!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80526" y="4513805"/>
            <a:ext cx="2762145" cy="119181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Я впорався!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Я впоралась!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09769" y="4513805"/>
            <a:ext cx="1655347" cy="119181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Було важко!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12311" y="4508901"/>
            <a:ext cx="2880320" cy="119181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Отримав(ла) задоволення!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96345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4684" y="491604"/>
            <a:ext cx="10171517" cy="7659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Очікування від уроку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Прямокутник: округлені кути 11">
            <a:extLst>
              <a:ext uri="{FF2B5EF4-FFF2-40B4-BE49-F238E27FC236}">
                <a16:creationId xmlns:a16="http://schemas.microsoft.com/office/drawing/2014/main" xmlns="" id="{9A9DA5F3-FC9A-4C90-98EC-B2DAA10233BC}"/>
              </a:ext>
            </a:extLst>
          </p:cNvPr>
          <p:cNvSpPr/>
          <p:nvPr/>
        </p:nvSpPr>
        <p:spPr>
          <a:xfrm>
            <a:off x="3445541" y="1825677"/>
            <a:ext cx="2718497" cy="969654"/>
          </a:xfrm>
          <a:prstGeom prst="roundRect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Отримаю задоволення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0" name="Прямокутник: округлені кути 11">
            <a:extLst>
              <a:ext uri="{FF2B5EF4-FFF2-40B4-BE49-F238E27FC236}">
                <a16:creationId xmlns:a16="http://schemas.microsoft.com/office/drawing/2014/main" xmlns="" id="{9A9DA5F3-FC9A-4C90-98EC-B2DAA10233BC}"/>
              </a:ext>
            </a:extLst>
          </p:cNvPr>
          <p:cNvSpPr/>
          <p:nvPr/>
        </p:nvSpPr>
        <p:spPr>
          <a:xfrm>
            <a:off x="6451389" y="1811268"/>
            <a:ext cx="1945064" cy="98406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Відчую успіх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1" name="Прямокутник: округлені кути 11">
            <a:extLst>
              <a:ext uri="{FF2B5EF4-FFF2-40B4-BE49-F238E27FC236}">
                <a16:creationId xmlns:a16="http://schemas.microsoft.com/office/drawing/2014/main" xmlns="" id="{9A9DA5F3-FC9A-4C90-98EC-B2DAA10233BC}"/>
              </a:ext>
            </a:extLst>
          </p:cNvPr>
          <p:cNvSpPr/>
          <p:nvPr/>
        </p:nvSpPr>
        <p:spPr>
          <a:xfrm>
            <a:off x="1148058" y="4829838"/>
            <a:ext cx="2195831" cy="976330"/>
          </a:xfrm>
          <a:prstGeom prst="roundRect">
            <a:avLst/>
          </a:prstGeom>
          <a:solidFill>
            <a:srgbClr val="92D05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Буде складно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2" name="Прямокутник: округлені кути 11">
            <a:extLst>
              <a:ext uri="{FF2B5EF4-FFF2-40B4-BE49-F238E27FC236}">
                <a16:creationId xmlns:a16="http://schemas.microsoft.com/office/drawing/2014/main" xmlns="" id="{9A9DA5F3-FC9A-4C90-98EC-B2DAA10233BC}"/>
              </a:ext>
            </a:extLst>
          </p:cNvPr>
          <p:cNvSpPr/>
          <p:nvPr/>
        </p:nvSpPr>
        <p:spPr>
          <a:xfrm>
            <a:off x="8540303" y="4694833"/>
            <a:ext cx="2555898" cy="114409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Впораюсь із завданням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D:\Картинки до тестів\Емоції Книга\images (6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9" r="11854"/>
          <a:stretch/>
        </p:blipFill>
        <p:spPr bwMode="auto">
          <a:xfrm>
            <a:off x="922504" y="1424824"/>
            <a:ext cx="2421385" cy="2648838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Емоції Книга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358" y="1424824"/>
            <a:ext cx="2204843" cy="2741013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Емоції Книга\images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423" y="3209361"/>
            <a:ext cx="2048030" cy="2687798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Емоції Книга\1630677899_18-papik-pro-p-kniga-detskii-risunok-1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751" y="3231249"/>
            <a:ext cx="2193791" cy="2644022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292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477466"/>
            <a:ext cx="10081120" cy="7275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домашнього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pic>
        <p:nvPicPr>
          <p:cNvPr id="7" name="Picture 2" descr="C:\Documents and Settings\zhenya\Рабочий стол\Картинки в 3 класс\01\Рис 01-9 девочка с книго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31" y="1305242"/>
            <a:ext cx="2831031" cy="3492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139703" y="1989634"/>
            <a:ext cx="8208912" cy="31085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uk-UA" sz="2800" b="1" dirty="0">
                <a:solidFill>
                  <a:schemeClr val="accent3">
                    <a:lumMod val="50000"/>
                  </a:schemeClr>
                </a:solidFill>
              </a:rPr>
              <a:t>Якою повернулася Наталя після довгої хвороби?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uk-UA" sz="2800" b="1" dirty="0">
                <a:solidFill>
                  <a:schemeClr val="accent3">
                    <a:lumMod val="50000"/>
                  </a:schemeClr>
                </a:solidFill>
              </a:rPr>
              <a:t>Що порадила мама Андрійкові?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uk-UA" sz="2800" b="1" dirty="0">
                <a:solidFill>
                  <a:schemeClr val="accent3">
                    <a:lumMod val="50000"/>
                  </a:schemeClr>
                </a:solidFill>
              </a:rPr>
              <a:t>Як змінилася дівчинка після подарунку </a:t>
            </a: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Андрія?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uk-UA" sz="2800" b="1" dirty="0">
                <a:solidFill>
                  <a:schemeClr val="accent3">
                    <a:lumMod val="50000"/>
                  </a:schemeClr>
                </a:solidFill>
              </a:rPr>
              <a:t>Що здивувало хлопчика?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uk-UA" sz="2800" b="1" dirty="0">
                <a:solidFill>
                  <a:schemeClr val="accent3">
                    <a:lumMod val="50000"/>
                  </a:schemeClr>
                </a:solidFill>
              </a:rPr>
              <a:t>Цей твір – казка чи оповідання? Доведи свою думку. 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uk-UA" sz="2800" b="1" dirty="0">
                <a:solidFill>
                  <a:schemeClr val="accent3">
                    <a:lumMod val="50000"/>
                  </a:schemeClr>
                </a:solidFill>
              </a:rPr>
              <a:t>Яка головна думка оповідання?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03799" y="1327689"/>
            <a:ext cx="720080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В. </a:t>
            </a:r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Сухомлинський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. «</a:t>
            </a:r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Суниці </a:t>
            </a:r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для </a:t>
            </a:r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Наталі»</a:t>
            </a:r>
            <a:endParaRPr lang="uk-UA" sz="32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39703" y="5229994"/>
            <a:ext cx="7776864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ru-RU" sz="3200" b="1" dirty="0" err="1">
                <a:solidFill>
                  <a:srgbClr val="002060"/>
                </a:solidFill>
              </a:rPr>
              <a:t>Вчися</a:t>
            </a:r>
            <a:r>
              <a:rPr lang="ru-RU" sz="3200" b="1" dirty="0">
                <a:solidFill>
                  <a:srgbClr val="002060"/>
                </a:solidFill>
              </a:rPr>
              <a:t> доброму — </a:t>
            </a:r>
            <a:r>
              <a:rPr lang="ru-RU" sz="3200" b="1" dirty="0" err="1">
                <a:solidFill>
                  <a:srgbClr val="002060"/>
                </a:solidFill>
              </a:rPr>
              <a:t>погане</a:t>
            </a:r>
            <a:r>
              <a:rPr lang="ru-RU" sz="3200" b="1" dirty="0">
                <a:solidFill>
                  <a:srgbClr val="002060"/>
                </a:solidFill>
              </a:rPr>
              <a:t> на ум не </a:t>
            </a:r>
            <a:r>
              <a:rPr lang="ru-RU" sz="3200" b="1" dirty="0" err="1">
                <a:solidFill>
                  <a:srgbClr val="002060"/>
                </a:solidFill>
              </a:rPr>
              <a:t>піде</a:t>
            </a:r>
            <a:r>
              <a:rPr lang="ru-RU" sz="3200" b="1" dirty="0" smtClean="0">
                <a:solidFill>
                  <a:srgbClr val="002060"/>
                </a:solidFill>
              </a:rPr>
              <a:t>.</a:t>
            </a:r>
          </a:p>
          <a:p>
            <a:pPr fontAlgn="base"/>
            <a:r>
              <a:rPr lang="ru-RU" sz="3200" b="1" dirty="0">
                <a:solidFill>
                  <a:srgbClr val="002060"/>
                </a:solidFill>
              </a:rPr>
              <a:t>Добра справа сама себе хвалить</a:t>
            </a:r>
            <a:r>
              <a:rPr lang="ru-RU" sz="3200" b="1" dirty="0" smtClean="0">
                <a:solidFill>
                  <a:srgbClr val="002060"/>
                </a:solidFill>
              </a:rPr>
              <a:t>.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83419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113011" y="1413570"/>
            <a:ext cx="5328592" cy="23088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Квітка ця на сонце схожа,</a:t>
            </a:r>
            <a:br>
              <a:rPr lang="uk-UA" sz="3600" b="1" dirty="0">
                <a:solidFill>
                  <a:schemeClr val="bg1"/>
                </a:solidFill>
              </a:rPr>
            </a:br>
            <a:r>
              <a:rPr lang="uk-UA" sz="3600" b="1" dirty="0">
                <a:solidFill>
                  <a:schemeClr val="bg1"/>
                </a:solidFill>
              </a:rPr>
              <a:t>На олію вона гожа,</a:t>
            </a:r>
            <a:br>
              <a:rPr lang="uk-UA" sz="3600" b="1" dirty="0">
                <a:solidFill>
                  <a:schemeClr val="bg1"/>
                </a:solidFill>
              </a:rPr>
            </a:br>
            <a:r>
              <a:rPr lang="uk-UA" sz="3600" b="1" dirty="0">
                <a:solidFill>
                  <a:schemeClr val="bg1"/>
                </a:solidFill>
              </a:rPr>
              <a:t>Жовті пелюсточки має,</a:t>
            </a:r>
            <a:br>
              <a:rPr lang="uk-UA" sz="3600" b="1" dirty="0">
                <a:solidFill>
                  <a:schemeClr val="bg1"/>
                </a:solidFill>
              </a:rPr>
            </a:br>
            <a:r>
              <a:rPr lang="uk-UA" sz="3600" b="1" dirty="0">
                <a:solidFill>
                  <a:schemeClr val="bg1"/>
                </a:solidFill>
              </a:rPr>
              <a:t>Їх до сонця повертає.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99743" y="3776109"/>
            <a:ext cx="2975828" cy="5849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Соняшник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3011" y="512316"/>
            <a:ext cx="9937104" cy="6999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Відгадайте загадку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D:\Картинки до тестів\Рослини\Соняшн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505" y="1413570"/>
            <a:ext cx="4445609" cy="296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164467" y="4505491"/>
            <a:ext cx="5280084" cy="5849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Склади портрет соняшника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06785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79463" y="583041"/>
            <a:ext cx="10104812" cy="8117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47" y="1484759"/>
            <a:ext cx="3456384" cy="345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07855" y="1484759"/>
            <a:ext cx="6576420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Сьогодні на уроці ми з вами </a:t>
            </a:r>
            <a:r>
              <a:rPr lang="uk-UA" sz="3600" b="1" dirty="0" smtClean="0">
                <a:solidFill>
                  <a:schemeClr val="bg1"/>
                </a:solidFill>
              </a:rPr>
              <a:t>вчитимемось помічати незвичайне в звичайному. Познайомимось з віршем українського поета Дмитра Павличка «Соняшник».   </a:t>
            </a:r>
            <a:endParaRPr lang="uk-UA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3737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455" y="528877"/>
            <a:ext cx="10225136" cy="81268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Познайомтесь з поетом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11511" y="1560323"/>
            <a:ext cx="6048672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Дмитро Васильович Павличко – </a:t>
            </a:r>
            <a:endParaRPr lang="uk-UA" sz="3200" b="1" dirty="0" smtClean="0">
              <a:solidFill>
                <a:srgbClr val="FFFF00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український </a:t>
            </a:r>
            <a:r>
              <a:rPr lang="uk-UA" sz="3200" b="1" dirty="0">
                <a:solidFill>
                  <a:schemeClr val="bg1"/>
                </a:solidFill>
              </a:rPr>
              <a:t>поет, перекладач, </a:t>
            </a:r>
            <a:endParaRPr lang="uk-UA" sz="32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літературний </a:t>
            </a:r>
            <a:r>
              <a:rPr lang="uk-UA" sz="3200" b="1" dirty="0">
                <a:solidFill>
                  <a:schemeClr val="bg1"/>
                </a:solidFill>
              </a:rPr>
              <a:t>критик.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7" name="Picture 10" descr="Павличко Дмитро Васильови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96287" y="1532750"/>
            <a:ext cx="2937163" cy="452722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Золоторогий олень / Павличко Д. / Купити книги за гуртовими цінами на  BookOp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17" r="7222"/>
          <a:stretch/>
        </p:blipFill>
        <p:spPr bwMode="auto">
          <a:xfrm>
            <a:off x="3312767" y="3205916"/>
            <a:ext cx="2246159" cy="303219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Купити книгу Найкраще місце на землі (Дмитро Павличко) - 978-966-01-0483-9  | Інтернет-магазин Yakaboo.u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1" r="1437"/>
          <a:stretch/>
        </p:blipFill>
        <p:spPr bwMode="auto">
          <a:xfrm rot="20728543">
            <a:off x="694978" y="3343007"/>
            <a:ext cx="2335268" cy="319712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Зернина. Збірка віршів. Дмитро Павличко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3824">
            <a:off x="5760477" y="3351194"/>
            <a:ext cx="2374962" cy="318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47322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3415" y="477465"/>
            <a:ext cx="10163038" cy="6772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Аналізуємо </a:t>
            </a:r>
            <a:r>
              <a:rPr lang="ru-RU" sz="4000" b="1" dirty="0" err="1"/>
              <a:t>ілюстрацію</a:t>
            </a:r>
            <a:r>
              <a:rPr lang="ru-RU" sz="4000" b="1" dirty="0"/>
              <a:t> до вірша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3415" y="2061642"/>
            <a:ext cx="6910824" cy="31085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Прочитайте автора і назву вірша. Про </a:t>
            </a:r>
            <a:r>
              <a:rPr lang="uk-UA" sz="2800" b="1" dirty="0">
                <a:solidFill>
                  <a:schemeClr val="bg1"/>
                </a:solidFill>
              </a:rPr>
              <a:t>що ми можемо дізнатися за його назвою?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/>
              <a:t>Кого </a:t>
            </a:r>
            <a:r>
              <a:rPr lang="ru-RU" sz="2800" b="1" dirty="0" err="1"/>
              <a:t>ви</a:t>
            </a:r>
            <a:r>
              <a:rPr lang="ru-RU" sz="2800" b="1" dirty="0"/>
              <a:t> </a:t>
            </a:r>
            <a:r>
              <a:rPr lang="ru-RU" sz="2800" b="1" dirty="0" err="1"/>
              <a:t>бачите</a:t>
            </a:r>
            <a:r>
              <a:rPr lang="ru-RU" sz="2800" b="1" dirty="0"/>
              <a:t> на </a:t>
            </a:r>
            <a:r>
              <a:rPr lang="ru-RU" sz="2800" b="1" dirty="0" err="1" smtClean="0"/>
              <a:t>малюнку</a:t>
            </a:r>
            <a:r>
              <a:rPr lang="ru-RU" sz="2800" b="1" dirty="0" smtClean="0"/>
              <a:t> до вірша?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/>
              <a:t>Яка між ними може бути </a:t>
            </a:r>
            <a:r>
              <a:rPr lang="ru-RU" sz="2800" b="1" dirty="0" err="1"/>
              <a:t>розмова</a:t>
            </a:r>
            <a:r>
              <a:rPr lang="ru-RU" sz="2800" b="1" dirty="0"/>
              <a:t>? Про </a:t>
            </a:r>
            <a:r>
              <a:rPr lang="ru-RU" sz="2800" b="1" dirty="0" smtClean="0"/>
              <a:t>що</a:t>
            </a:r>
            <a:r>
              <a:rPr lang="uk-UA" sz="2800" b="1" dirty="0" smtClean="0">
                <a:solidFill>
                  <a:schemeClr val="bg1"/>
                </a:solidFill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/>
              <a:t>Яку </a:t>
            </a:r>
            <a:r>
              <a:rPr lang="ru-RU" sz="2800" b="1" dirty="0" err="1"/>
              <a:t>особливість</a:t>
            </a:r>
            <a:r>
              <a:rPr lang="ru-RU" sz="2800" b="1" dirty="0"/>
              <a:t> має </a:t>
            </a:r>
            <a:r>
              <a:rPr lang="ru-RU" sz="2800" b="1" dirty="0" err="1"/>
              <a:t>Соняшник</a:t>
            </a:r>
            <a:r>
              <a:rPr lang="ru-RU" sz="2800" b="1" dirty="0"/>
              <a:t>?</a:t>
            </a:r>
            <a:endParaRPr lang="ru-RU" sz="2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8255" y="1344270"/>
            <a:ext cx="3108197" cy="47041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27535" y="1344271"/>
            <a:ext cx="576064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Дмитро Павличко «Соняшник»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36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48481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9462" y="477466"/>
            <a:ext cx="10297145" cy="7018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Прочитайте слова, правильно </a:t>
            </a:r>
            <a:r>
              <a:rPr lang="uk-UA" sz="4000" b="1" dirty="0" err="1">
                <a:solidFill>
                  <a:schemeClr val="bg1"/>
                </a:solidFill>
              </a:rPr>
              <a:t>ставте</a:t>
            </a:r>
            <a:r>
              <a:rPr lang="uk-UA" sz="4000" b="1" dirty="0">
                <a:solidFill>
                  <a:schemeClr val="bg1"/>
                </a:solidFill>
              </a:rPr>
              <a:t> наголос.</a:t>
            </a:r>
          </a:p>
        </p:txBody>
      </p:sp>
      <p:sp>
        <p:nvSpPr>
          <p:cNvPr id="11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4399842" y="1274272"/>
            <a:ext cx="3204357" cy="407743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жартув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ла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посвіт</a:t>
            </a:r>
            <a:r>
              <a:rPr lang="uk-UA" sz="3600" b="1" dirty="0">
                <a:solidFill>
                  <a:srgbClr val="FFFF00"/>
                </a:solidFill>
              </a:rPr>
              <a:t>и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золот</a:t>
            </a:r>
            <a:r>
              <a:rPr lang="uk-UA" sz="3600" b="1" dirty="0">
                <a:solidFill>
                  <a:srgbClr val="FFFF00"/>
                </a:solidFill>
              </a:rPr>
              <a:t>и</a:t>
            </a:r>
            <a:r>
              <a:rPr lang="uk-UA" sz="3600" b="1" dirty="0">
                <a:solidFill>
                  <a:schemeClr val="bg1"/>
                </a:solidFill>
              </a:rPr>
              <a:t>сті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дрібн</a:t>
            </a:r>
            <a:r>
              <a:rPr lang="uk-UA" sz="3600" b="1" dirty="0">
                <a:solidFill>
                  <a:srgbClr val="FFFF00"/>
                </a:solidFill>
              </a:rPr>
              <a:t>и</a:t>
            </a:r>
            <a:r>
              <a:rPr lang="uk-UA" sz="3600" b="1" dirty="0">
                <a:solidFill>
                  <a:schemeClr val="bg1"/>
                </a:solidFill>
              </a:rPr>
              <a:t>ці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перевест</a:t>
            </a:r>
            <a:r>
              <a:rPr lang="uk-UA" sz="3600" b="1" dirty="0">
                <a:solidFill>
                  <a:srgbClr val="FFFF00"/>
                </a:solidFill>
              </a:rPr>
              <a:t>и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перепоч</a:t>
            </a:r>
            <a:r>
              <a:rPr lang="uk-UA" sz="3600" b="1" dirty="0">
                <a:solidFill>
                  <a:srgbClr val="FFFF00"/>
                </a:solidFill>
              </a:rPr>
              <a:t>и</a:t>
            </a:r>
            <a:r>
              <a:rPr lang="uk-UA" sz="3600" b="1" dirty="0">
                <a:solidFill>
                  <a:schemeClr val="bg1"/>
                </a:solidFill>
              </a:rPr>
              <a:t>нь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навкруг</a:t>
            </a:r>
            <a:r>
              <a:rPr lang="uk-UA" sz="3600" b="1" dirty="0">
                <a:solidFill>
                  <a:srgbClr val="FFFF00"/>
                </a:solidFill>
              </a:rPr>
              <a:t>и</a:t>
            </a:r>
          </a:p>
        </p:txBody>
      </p:sp>
      <p:pic>
        <p:nvPicPr>
          <p:cNvPr id="20" name="Picture 2" descr="C:\Documents and Settings\zhenya\Рабочий стол\Картинки в 3 класс\01\Рис 01-9 девочка с книго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2" y="1337993"/>
            <a:ext cx="3255767" cy="401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7771679" y="1269554"/>
            <a:ext cx="3456384" cy="407743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здивув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вся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засор</a:t>
            </a:r>
            <a:r>
              <a:rPr lang="uk-UA" sz="3600" b="1" dirty="0">
                <a:solidFill>
                  <a:srgbClr val="FFFF00"/>
                </a:solidFill>
              </a:rPr>
              <a:t>о</a:t>
            </a:r>
            <a:r>
              <a:rPr lang="uk-UA" sz="3600" b="1" dirty="0">
                <a:solidFill>
                  <a:schemeClr val="bg1"/>
                </a:solidFill>
              </a:rPr>
              <a:t>млено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поогляд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вся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див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чит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є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перегорт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є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влив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є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79462" y="5518026"/>
            <a:ext cx="1022907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/>
              <a:t>Пам’ятайте</a:t>
            </a:r>
            <a:r>
              <a:rPr lang="ru-RU" sz="3600" b="1" dirty="0"/>
              <a:t>, хто більше читає, той більше </a:t>
            </a:r>
            <a:r>
              <a:rPr lang="ru-RU" sz="3600" b="1" dirty="0" err="1"/>
              <a:t>знає</a:t>
            </a:r>
            <a:r>
              <a:rPr lang="ru-RU" sz="3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943697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67495" y="549474"/>
            <a:ext cx="9649072" cy="6626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Дмитро </a:t>
            </a:r>
            <a:r>
              <a:rPr lang="uk-UA" sz="4000" b="1" dirty="0">
                <a:solidFill>
                  <a:schemeClr val="bg1"/>
                </a:solidFill>
              </a:rPr>
              <a:t>Павличко «Соняшник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36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3 клас\02 ЧИТАННЯ\1 Савченко уроки\2 Без слова немає мови\№020-Д. Павличко. Соняшник\2025-10-06_1824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007" y="1331863"/>
            <a:ext cx="5224264" cy="516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7495" y="1367081"/>
            <a:ext cx="3384376" cy="512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077126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1682</TotalTime>
  <Words>603</Words>
  <Application>Microsoft Office PowerPoint</Application>
  <PresentationFormat>Произвольный</PresentationFormat>
  <Paragraphs>115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132</cp:revision>
  <dcterms:created xsi:type="dcterms:W3CDTF">2025-08-27T14:01:18Z</dcterms:created>
  <dcterms:modified xsi:type="dcterms:W3CDTF">2025-10-08T17:50:21Z</dcterms:modified>
</cp:coreProperties>
</file>