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450" r:id="rId3"/>
    <p:sldId id="398" r:id="rId4"/>
    <p:sldId id="436" r:id="rId5"/>
    <p:sldId id="465" r:id="rId6"/>
    <p:sldId id="461" r:id="rId7"/>
    <p:sldId id="466" r:id="rId8"/>
    <p:sldId id="467" r:id="rId9"/>
    <p:sldId id="468" r:id="rId10"/>
    <p:sldId id="452" r:id="rId11"/>
    <p:sldId id="339" r:id="rId12"/>
    <p:sldId id="320" r:id="rId13"/>
    <p:sldId id="424" r:id="rId14"/>
    <p:sldId id="302" r:id="rId15"/>
    <p:sldId id="45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Чому відбувається колообіг води в природі?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21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51" y="2997746"/>
            <a:ext cx="2552917" cy="29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431" y="494642"/>
            <a:ext cx="10449655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431" y="1297144"/>
            <a:ext cx="10449656" cy="14125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Якщо названий об’єкт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вода в твердому стані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– присідаємо по 3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рази; якщо в рідкому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– робимо повороти тулубом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вліво-вправо; якщо в газоподібному – нахили тулубом ліворуч-праворуч по 3 р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1771856" y="2890604"/>
            <a:ext cx="1634111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Сніг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4939903" y="5075151"/>
            <a:ext cx="1729593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Дощ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4723879" y="2929721"/>
            <a:ext cx="170826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Ріка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7604199" y="2878509"/>
            <a:ext cx="2244610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Озеро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7214336" y="5056708"/>
            <a:ext cx="3024336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Туман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483519" y="4941962"/>
            <a:ext cx="2906786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Айсберг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4232354" y="3874926"/>
            <a:ext cx="367380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Льодовики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>
            <a:off x="978061" y="3867602"/>
            <a:ext cx="253948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хмари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" name="Блок-схема: сохраненные данные 23"/>
          <p:cNvSpPr/>
          <p:nvPr/>
        </p:nvSpPr>
        <p:spPr>
          <a:xfrm>
            <a:off x="8887745" y="3847933"/>
            <a:ext cx="239945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Океан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6746015" y="5387588"/>
            <a:ext cx="4503119" cy="947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якому </a:t>
            </a:r>
            <a:r>
              <a:rPr lang="ru-RU" sz="2800" b="1" dirty="0" err="1"/>
              <a:t>стані</a:t>
            </a:r>
            <a:r>
              <a:rPr lang="ru-RU" sz="2800" b="1" dirty="0"/>
              <a:t> вода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подобається</a:t>
            </a:r>
            <a:r>
              <a:rPr lang="ru-RU" sz="2800" b="1" dirty="0"/>
              <a:t> </a:t>
            </a:r>
            <a:r>
              <a:rPr lang="ru-RU" sz="2800" b="1" dirty="0" err="1"/>
              <a:t>най</a:t>
            </a:r>
            <a:r>
              <a:rPr lang="ru-RU" sz="2800" b="1" dirty="0"/>
              <a:t> більше?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82" y="1269554"/>
            <a:ext cx="3060340" cy="306034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45028" y="1154190"/>
            <a:ext cx="6696744" cy="636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воду </a:t>
            </a:r>
            <a:r>
              <a:rPr lang="ru-RU" sz="2800" b="1" dirty="0" smtClean="0"/>
              <a:t>називають «</a:t>
            </a:r>
            <a:r>
              <a:rPr lang="ru-RU" sz="2800" b="1" dirty="0" err="1" smtClean="0"/>
              <a:t>мандрівницею</a:t>
            </a:r>
            <a:r>
              <a:rPr lang="ru-RU" sz="2800" b="1" dirty="0"/>
              <a:t>»?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Презентація на тему &quot; Природні умови Азовського моря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20691" r="22547" b="5881"/>
          <a:stretch/>
        </p:blipFill>
        <p:spPr bwMode="auto">
          <a:xfrm>
            <a:off x="747845" y="1790926"/>
            <a:ext cx="6173978" cy="48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83156" y="4329894"/>
            <a:ext cx="5217873" cy="1043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якого</a:t>
            </a:r>
            <a:r>
              <a:rPr lang="ru-RU" sz="2800" b="1" dirty="0"/>
              <a:t> моря </a:t>
            </a:r>
            <a:r>
              <a:rPr lang="ru-RU" sz="2800" b="1" dirty="0" err="1"/>
              <a:t>несе</a:t>
            </a:r>
            <a:r>
              <a:rPr lang="ru-RU" sz="2800" b="1" dirty="0"/>
              <a:t> свої води </a:t>
            </a:r>
            <a:r>
              <a:rPr lang="ru-RU" sz="2800" b="1" dirty="0" err="1"/>
              <a:t>річка</a:t>
            </a:r>
            <a:r>
              <a:rPr lang="ru-RU" sz="2800" b="1" dirty="0"/>
              <a:t>, </a:t>
            </a:r>
            <a:r>
              <a:rPr lang="ru-RU" sz="2800" b="1" dirty="0" err="1"/>
              <a:t>поблизу</a:t>
            </a:r>
            <a:r>
              <a:rPr lang="ru-RU" sz="2800" b="1" dirty="0"/>
              <a:t> </a:t>
            </a:r>
            <a:r>
              <a:rPr lang="ru-RU" sz="2800" b="1" dirty="0" err="1"/>
              <a:t>якої</a:t>
            </a:r>
            <a:r>
              <a:rPr lang="ru-RU" sz="2800" b="1" dirty="0"/>
              <a:t> ти </a:t>
            </a:r>
            <a:r>
              <a:rPr lang="ru-RU" sz="2800" b="1" dirty="0" err="1"/>
              <a:t>живеш</a:t>
            </a:r>
            <a:r>
              <a:rPr lang="ru-RU" sz="2800" b="1" dirty="0" smtClean="0"/>
              <a:t>?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3 клас\04 ЯДС\Грущинська\2 Людина і нежива природа\№021 Чому відбувається колообіг води в природі\2025-10-14_172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33" y="289173"/>
            <a:ext cx="7359012" cy="62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641" y="477466"/>
            <a:ext cx="2775250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14453" y="4075587"/>
            <a:ext cx="165618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опади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68296" y="4725938"/>
            <a:ext cx="302433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випаровування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15767" y="5376289"/>
            <a:ext cx="2814810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просочування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D:\3 клас\04 ЯДС\Грущинська\2 Людина і нежива природа\№021 Чому відбувається колообіг води в природі\2025-10-14_16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7" y="2057246"/>
            <a:ext cx="3788317" cy="13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3 клас\04 ЯДС\Грущинська\2 Людина і нежива природа\№021 Чому відбувається колообіг води в природі\2025-10-14_17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12" y="1373814"/>
            <a:ext cx="7915014" cy="36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5539" y="435619"/>
            <a:ext cx="10127052" cy="833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26301" y="2888196"/>
            <a:ext cx="293368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Бердянськ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31521" y="5062338"/>
            <a:ext cx="7276795" cy="140117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39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21.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7855" y="3365771"/>
            <a:ext cx="1561210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Берда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6062" y="3883119"/>
            <a:ext cx="2739403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Азовського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3639" y="4261175"/>
            <a:ext cx="208823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Чорного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557586"/>
            <a:ext cx="7467589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3200" b="1" dirty="0"/>
              <a:t>Вода — </a:t>
            </a:r>
            <a:r>
              <a:rPr lang="ru-RU" sz="3200" b="1" dirty="0" err="1"/>
              <a:t>невтомна</a:t>
            </a:r>
            <a:r>
              <a:rPr lang="ru-RU" sz="3200" b="1" dirty="0"/>
              <a:t> </a:t>
            </a:r>
            <a:r>
              <a:rPr lang="ru-RU" sz="3200" b="1" dirty="0" err="1"/>
              <a:t>мандрівниця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16730" y="2925738"/>
            <a:ext cx="7440610" cy="1584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</a:t>
            </a:r>
            <a:r>
              <a:rPr lang="ru-RU" sz="3200" b="1" dirty="0"/>
              <a:t>Вода </a:t>
            </a:r>
            <a:r>
              <a:rPr lang="ru-RU" sz="3200" b="1" dirty="0" err="1"/>
              <a:t>постійно</a:t>
            </a:r>
            <a:r>
              <a:rPr lang="ru-RU" sz="3200" b="1" dirty="0"/>
              <a:t> переходить із одного стану в </a:t>
            </a:r>
            <a:r>
              <a:rPr lang="ru-RU" sz="3200" b="1" dirty="0" err="1"/>
              <a:t>інший</a:t>
            </a:r>
            <a:r>
              <a:rPr lang="ru-RU" sz="3200" b="1" dirty="0"/>
              <a:t>, </a:t>
            </a:r>
            <a:r>
              <a:rPr lang="ru-RU" sz="3200" b="1" dirty="0" err="1"/>
              <a:t>здійснюючи</a:t>
            </a:r>
            <a:r>
              <a:rPr lang="ru-RU" sz="3200" b="1" dirty="0"/>
              <a:t> </a:t>
            </a:r>
            <a:r>
              <a:rPr lang="ru-RU" sz="3200" b="1" dirty="0" err="1"/>
              <a:t>колообіг</a:t>
            </a:r>
            <a:r>
              <a:rPr lang="ru-RU" sz="3200" b="1" dirty="0"/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72835" y="508763"/>
            <a:ext cx="8130716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7269" y="1517395"/>
            <a:ext cx="2623405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5" y="1437246"/>
            <a:ext cx="2962572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630499" y="5296668"/>
            <a:ext cx="86244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Оціни свою роботу на уроці крапельками води.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557708" y="4071669"/>
            <a:ext cx="24658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764439" y="4067737"/>
            <a:ext cx="16561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24610" y="4071669"/>
            <a:ext cx="24155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388669" y="4071669"/>
            <a:ext cx="28001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впорав(ла)ся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771967" y="1408999"/>
            <a:ext cx="5248996" cy="284823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Новинки–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</a:rPr>
              <a:t>цікавинки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себе відкривай.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339" y="440770"/>
            <a:ext cx="7924977" cy="786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5530" y="440770"/>
            <a:ext cx="8130716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427735" y="1506128"/>
            <a:ext cx="2424722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16" y="1437246"/>
            <a:ext cx="3106588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5035" y="5157986"/>
            <a:ext cx="892899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485256" y="4063805"/>
            <a:ext cx="236720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25457" y="4063804"/>
            <a:ext cx="16971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743539" y="4067736"/>
            <a:ext cx="24639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453293" y="4063803"/>
            <a:ext cx="286225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577" y="1188601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76142" y="1125538"/>
            <a:ext cx="3734620" cy="1025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водойми</a:t>
            </a:r>
            <a:r>
              <a:rPr lang="ru-RU" sz="2400" b="1" dirty="0"/>
              <a:t> </a:t>
            </a:r>
            <a:r>
              <a:rPr lang="ru-RU" sz="2400" b="1" dirty="0" err="1"/>
              <a:t>входять</a:t>
            </a:r>
            <a:r>
              <a:rPr lang="ru-RU" sz="2400" b="1" dirty="0"/>
              <a:t> до складу </a:t>
            </a:r>
            <a:r>
              <a:rPr lang="ru-RU" sz="2400" b="1" dirty="0" err="1"/>
              <a:t>Світового</a:t>
            </a:r>
            <a:r>
              <a:rPr lang="ru-RU" sz="2400" b="1" dirty="0"/>
              <a:t> океану?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42330" y="1132519"/>
            <a:ext cx="4261263" cy="1018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якому </a:t>
            </a:r>
            <a:r>
              <a:rPr lang="ru-RU" sz="2400" b="1" dirty="0" err="1"/>
              <a:t>стані</a:t>
            </a:r>
            <a:r>
              <a:rPr lang="ru-RU" sz="2400" b="1" dirty="0"/>
              <a:t> </a:t>
            </a:r>
            <a:r>
              <a:rPr lang="ru-RU" sz="2400" b="1" dirty="0" err="1"/>
              <a:t>перебуває</a:t>
            </a:r>
            <a:r>
              <a:rPr lang="ru-RU" sz="2400" b="1" dirty="0"/>
              <a:t> вода, що </a:t>
            </a:r>
            <a:r>
              <a:rPr lang="ru-RU" sz="2400" b="1" dirty="0" err="1"/>
              <a:t>міститься</a:t>
            </a:r>
            <a:r>
              <a:rPr lang="ru-RU" sz="2400" b="1" dirty="0"/>
              <a:t> в </a:t>
            </a:r>
            <a:r>
              <a:rPr lang="ru-RU" sz="2400" b="1" dirty="0" err="1"/>
              <a:t>повітрі</a:t>
            </a:r>
            <a:r>
              <a:rPr lang="ru-RU" sz="2400" b="1" dirty="0"/>
              <a:t>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7863" y="2981026"/>
            <a:ext cx="3647698" cy="900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Перелічи</a:t>
            </a:r>
            <a:r>
              <a:rPr lang="ru-RU" sz="2400" b="1" dirty="0"/>
              <a:t>, що входить до складу </a:t>
            </a:r>
            <a:r>
              <a:rPr lang="ru-RU" sz="2400" b="1" dirty="0" err="1"/>
              <a:t>поверхневих</a:t>
            </a:r>
            <a:r>
              <a:rPr lang="ru-RU" sz="2400" b="1" dirty="0"/>
              <a:t> вод.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2330" y="2216614"/>
            <a:ext cx="3973231" cy="65504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Із чого складаються хмари?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7863" y="4061231"/>
            <a:ext cx="3733403" cy="900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утворюються </a:t>
            </a:r>
            <a:r>
              <a:rPr lang="ru-RU" sz="2400" b="1" dirty="0" err="1"/>
              <a:t>підземні</a:t>
            </a:r>
            <a:r>
              <a:rPr lang="ru-RU" sz="2400" b="1" dirty="0"/>
              <a:t> води?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1871" y="5157986"/>
            <a:ext cx="5328592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чому </a:t>
            </a:r>
            <a:r>
              <a:rPr lang="ru-RU" sz="2400" b="1" dirty="0" err="1"/>
              <a:t>полягає</a:t>
            </a:r>
            <a:r>
              <a:rPr lang="ru-RU" sz="2400" b="1" dirty="0"/>
              <a:t> </a:t>
            </a:r>
            <a:r>
              <a:rPr lang="ru-RU" sz="2400" b="1" dirty="0" err="1"/>
              <a:t>відмінність</a:t>
            </a:r>
            <a:r>
              <a:rPr lang="ru-RU" sz="2400" b="1" dirty="0"/>
              <a:t> між </a:t>
            </a:r>
            <a:r>
              <a:rPr lang="ru-RU" sz="2400" b="1" dirty="0" err="1"/>
              <a:t>морською</a:t>
            </a:r>
            <a:r>
              <a:rPr lang="ru-RU" sz="2400" b="1" dirty="0"/>
              <a:t> і </a:t>
            </a:r>
            <a:r>
              <a:rPr lang="ru-RU" sz="2400" b="1" dirty="0" err="1"/>
              <a:t>прісною</a:t>
            </a:r>
            <a:r>
              <a:rPr lang="ru-RU" sz="2400" b="1" dirty="0"/>
              <a:t> водою?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2216614"/>
            <a:ext cx="4499564" cy="4499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88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48" y="1188601"/>
            <a:ext cx="2686446" cy="401323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30367" y="1125538"/>
            <a:ext cx="7337455" cy="1025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</a:t>
            </a:r>
            <a:r>
              <a:rPr lang="ru-RU" sz="2400" b="1" dirty="0" err="1"/>
              <a:t>кажуть</a:t>
            </a:r>
            <a:r>
              <a:rPr lang="ru-RU" sz="2400" b="1" dirty="0"/>
              <a:t>, що вода — це </a:t>
            </a:r>
            <a:r>
              <a:rPr lang="ru-RU" sz="2400" b="1" dirty="0" err="1" smtClean="0"/>
              <a:t>найпоширеніша</a:t>
            </a:r>
            <a:r>
              <a:rPr lang="ru-RU" sz="2400" b="1" dirty="0" smtClean="0"/>
              <a:t> </a:t>
            </a:r>
            <a:r>
              <a:rPr lang="ru-RU" sz="2400" b="1" dirty="0"/>
              <a:t>речовина на Землі?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23043" y="3342070"/>
            <a:ext cx="4097018" cy="19474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можна </a:t>
            </a:r>
            <a:r>
              <a:rPr lang="ru-RU" sz="2400" b="1" dirty="0" err="1"/>
              <a:t>здійснити</a:t>
            </a:r>
            <a:r>
              <a:rPr lang="ru-RU" sz="2400" b="1" dirty="0"/>
              <a:t> </a:t>
            </a:r>
            <a:r>
              <a:rPr lang="ru-RU" sz="2400" b="1" dirty="0" err="1"/>
              <a:t>навколосвітню</a:t>
            </a:r>
            <a:r>
              <a:rPr lang="ru-RU" sz="2400" b="1" dirty="0"/>
              <a:t> </a:t>
            </a:r>
            <a:r>
              <a:rPr lang="ru-RU" sz="2400" b="1" dirty="0" err="1"/>
              <a:t>морську</a:t>
            </a:r>
            <a:r>
              <a:rPr lang="ru-RU" sz="2400" b="1" dirty="0"/>
              <a:t> </a:t>
            </a:r>
            <a:r>
              <a:rPr lang="ru-RU" sz="2400" b="1" dirty="0" err="1" smtClean="0"/>
              <a:t>подорож</a:t>
            </a:r>
            <a:r>
              <a:rPr lang="ru-RU" sz="2400" b="1" dirty="0" smtClean="0"/>
              <a:t>  </a:t>
            </a:r>
            <a:r>
              <a:rPr lang="ru-RU" sz="2400" b="1" dirty="0" err="1"/>
              <a:t>жодного</a:t>
            </a:r>
            <a:r>
              <a:rPr lang="ru-RU" sz="2400" b="1" dirty="0"/>
              <a:t> разу не ступивши на </a:t>
            </a:r>
            <a:r>
              <a:rPr lang="ru-RU" sz="2400" b="1" dirty="0" err="1"/>
              <a:t>тверду</a:t>
            </a:r>
            <a:r>
              <a:rPr lang="ru-RU" sz="2400" b="1" dirty="0"/>
              <a:t> </a:t>
            </a:r>
            <a:r>
              <a:rPr lang="ru-RU" sz="2400" b="1" dirty="0" err="1"/>
              <a:t>земну</a:t>
            </a:r>
            <a:r>
              <a:rPr lang="ru-RU" sz="2400" b="1" dirty="0"/>
              <a:t> </a:t>
            </a:r>
            <a:r>
              <a:rPr lang="ru-RU" sz="2400" b="1" dirty="0" err="1"/>
              <a:t>поверхню</a:t>
            </a:r>
            <a:r>
              <a:rPr lang="ru-RU" sz="2400" b="1" dirty="0"/>
              <a:t>? Чому?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2061" y="2150688"/>
            <a:ext cx="4079641" cy="119495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Більшу</a:t>
            </a:r>
            <a:r>
              <a:rPr lang="ru-RU" sz="2400" b="1" dirty="0"/>
              <a:t> </a:t>
            </a:r>
            <a:r>
              <a:rPr lang="ru-RU" sz="2400" b="1" dirty="0" err="1"/>
              <a:t>частину</a:t>
            </a:r>
            <a:r>
              <a:rPr lang="ru-RU" sz="2400" b="1" dirty="0"/>
              <a:t> </a:t>
            </a:r>
            <a:r>
              <a:rPr lang="ru-RU" sz="2400" b="1" dirty="0" err="1"/>
              <a:t>земної</a:t>
            </a:r>
            <a:r>
              <a:rPr lang="ru-RU" sz="2400" b="1" dirty="0"/>
              <a:t> </a:t>
            </a:r>
            <a:r>
              <a:rPr lang="ru-RU" sz="2400" b="1" dirty="0" err="1"/>
              <a:t>поверхні</a:t>
            </a:r>
            <a:r>
              <a:rPr lang="ru-RU" sz="2400" b="1" dirty="0"/>
              <a:t> </a:t>
            </a:r>
            <a:r>
              <a:rPr lang="ru-RU" sz="2400" b="1" dirty="0" err="1"/>
              <a:t>займає</a:t>
            </a:r>
            <a:r>
              <a:rPr lang="ru-RU" sz="2400" b="1" dirty="0"/>
              <a:t> </a:t>
            </a:r>
            <a:r>
              <a:rPr lang="ru-RU" sz="2400" b="1" dirty="0" err="1"/>
              <a:t>водний</a:t>
            </a:r>
            <a:r>
              <a:rPr lang="ru-RU" sz="2400" b="1" dirty="0"/>
              <a:t> </a:t>
            </a:r>
            <a:r>
              <a:rPr lang="ru-RU" sz="2400" b="1" dirty="0" err="1"/>
              <a:t>простір</a:t>
            </a:r>
            <a:r>
              <a:rPr lang="ru-RU" sz="2400" b="1" dirty="0"/>
              <a:t>. Яку </a:t>
            </a:r>
            <a:r>
              <a:rPr lang="ru-RU" sz="2400" b="1" dirty="0" err="1"/>
              <a:t>назву</a:t>
            </a:r>
            <a:r>
              <a:rPr lang="ru-RU" sz="2400" b="1" dirty="0"/>
              <a:t> він має?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1766756"/>
            <a:ext cx="3487596" cy="3487596"/>
          </a:xfrm>
          <a:prstGeom prst="ellipse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195487" y="5318182"/>
            <a:ext cx="10066862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дізнаєтесь, що називають колообігом води в природі, і зрозумієте, як він відбувається.</a:t>
            </a:r>
          </a:p>
        </p:txBody>
      </p:sp>
    </p:spTree>
    <p:extLst>
      <p:ext uri="{BB962C8B-B14F-4D97-AF65-F5344CB8AC3E}">
        <p14:creationId xmlns:p14="http://schemas.microsoft.com/office/powerpoint/2010/main" val="18249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5562" y="494644"/>
            <a:ext cx="993218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2271" y="1341562"/>
            <a:ext cx="3096344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Тіла всіх </a:t>
            </a:r>
            <a:r>
              <a:rPr lang="ru-RU" sz="2800" b="1" dirty="0" err="1"/>
              <a:t>живих</a:t>
            </a:r>
            <a:r>
              <a:rPr lang="ru-RU" sz="2800" b="1" dirty="0"/>
              <a:t> </a:t>
            </a:r>
            <a:r>
              <a:rPr lang="ru-RU" sz="2800" b="1" dirty="0" err="1"/>
              <a:t>істот</a:t>
            </a:r>
            <a:r>
              <a:rPr lang="ru-RU" sz="2800" b="1" dirty="0"/>
              <a:t> складаються з різних </a:t>
            </a:r>
            <a:r>
              <a:rPr lang="ru-RU" sz="2800" b="1" dirty="0" err="1" smtClean="0"/>
              <a:t>речовин</a:t>
            </a:r>
            <a:r>
              <a:rPr lang="ru-RU" sz="2800" b="1" dirty="0"/>
              <a:t>, але води в них </a:t>
            </a:r>
            <a:r>
              <a:rPr lang="ru-RU" sz="2800" b="1" dirty="0" err="1"/>
              <a:t>найбільше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Тобто</a:t>
            </a:r>
            <a:r>
              <a:rPr lang="ru-RU" sz="2800" b="1" dirty="0" smtClean="0"/>
              <a:t> </a:t>
            </a:r>
            <a:r>
              <a:rPr lang="ru-RU" sz="2800" b="1" dirty="0" err="1"/>
              <a:t>значна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r>
              <a:rPr lang="ru-RU" sz="2800" b="1" dirty="0"/>
              <a:t> води на </a:t>
            </a:r>
            <a:r>
              <a:rPr lang="ru-RU" sz="2800" b="1" dirty="0" err="1"/>
              <a:t>нашій</a:t>
            </a:r>
            <a:r>
              <a:rPr lang="ru-RU" sz="2800" b="1" dirty="0"/>
              <a:t> </a:t>
            </a:r>
            <a:r>
              <a:rPr lang="ru-RU" sz="2800" b="1" dirty="0" err="1"/>
              <a:t>планеті</a:t>
            </a:r>
            <a:r>
              <a:rPr lang="ru-RU" sz="2800" b="1" dirty="0"/>
              <a:t> «</a:t>
            </a:r>
            <a:r>
              <a:rPr lang="ru-RU" sz="2800" b="1" dirty="0" err="1"/>
              <a:t>заховалася</a:t>
            </a:r>
            <a:r>
              <a:rPr lang="ru-RU" sz="2800" b="1" dirty="0"/>
              <a:t>» в </a:t>
            </a:r>
            <a:r>
              <a:rPr lang="ru-RU" sz="2800" b="1" dirty="0" err="1"/>
              <a:t>живих</a:t>
            </a:r>
            <a:r>
              <a:rPr lang="ru-RU" sz="2800" b="1" dirty="0"/>
              <a:t> </a:t>
            </a:r>
            <a:r>
              <a:rPr lang="ru-RU" sz="2800" b="1" dirty="0" err="1" smtClean="0"/>
              <a:t>організмах</a:t>
            </a:r>
            <a:r>
              <a:rPr lang="ru-RU" sz="2800" b="1" dirty="0"/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9539" y="1240119"/>
            <a:ext cx="753273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Зробіть припущення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яка речовина входить до складу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організмів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: рослин, тварин і людини.</a:t>
            </a:r>
          </a:p>
        </p:txBody>
      </p:sp>
      <p:pic>
        <p:nvPicPr>
          <p:cNvPr id="1026" name="Picture 2" descr="D:\3 клас\04 ЯДС\Грущинська\2 Людина і нежива природа\№021 Чому відбувається колообіг води в природі\2025-10-14_160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2" y="2234086"/>
            <a:ext cx="7172693" cy="25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10412"/>
            <a:ext cx="1053414" cy="1049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719" y="4810148"/>
            <a:ext cx="71505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Вода </a:t>
            </a:r>
            <a:r>
              <a:rPr lang="ru-RU" sz="2800" b="1" dirty="0"/>
              <a:t>є </a:t>
            </a:r>
            <a:r>
              <a:rPr lang="ru-RU" sz="2800" b="1" dirty="0" err="1"/>
              <a:t>майже</a:t>
            </a:r>
            <a:r>
              <a:rPr lang="ru-RU" sz="2800" b="1" dirty="0"/>
              <a:t> </a:t>
            </a:r>
            <a:r>
              <a:rPr lang="ru-RU" sz="2800" b="1" dirty="0" err="1"/>
              <a:t>всюди</a:t>
            </a:r>
            <a:r>
              <a:rPr lang="ru-RU" sz="2800" b="1" dirty="0"/>
              <a:t>, й завжди вона </a:t>
            </a:r>
            <a:r>
              <a:rPr lang="ru-RU" sz="2800" b="1" dirty="0" err="1"/>
              <a:t>перебуває</a:t>
            </a:r>
            <a:r>
              <a:rPr lang="ru-RU" sz="2800" b="1" dirty="0"/>
              <a:t> в </a:t>
            </a:r>
            <a:r>
              <a:rPr lang="ru-RU" sz="2800" b="1" dirty="0" err="1"/>
              <a:t>невпинному</a:t>
            </a:r>
            <a:r>
              <a:rPr lang="ru-RU" sz="2800" b="1" dirty="0"/>
              <a:t> </a:t>
            </a:r>
            <a:r>
              <a:rPr lang="ru-RU" sz="2800" b="1" dirty="0" err="1"/>
              <a:t>русі</a:t>
            </a:r>
            <a:r>
              <a:rPr lang="ru-RU" sz="2800" b="1" dirty="0"/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557069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Рух води в природі відбувається ніби по колу.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1431" y="1125538"/>
            <a:ext cx="10557069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Випаровуючись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із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поверхні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всіх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водойм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— від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калюж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океанів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морів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вода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потрапляє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 повітря. Там вона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перетворюється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на хмари. Хмари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відносяться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вітрами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 різні боки над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Світовим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океаном і суходолом,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проливаються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дощами або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випадають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снігами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050" name="Picture 2" descr="КРУГООБІГ ВОДИ, ЙОГО ОСНОВНІ ЕЛЕМЕНТИ ТА ЗНАЧЕННЯ » Допомога учн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695197"/>
            <a:ext cx="7886718" cy="38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87054" y="2367745"/>
            <a:ext cx="324441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Якщо</a:t>
            </a:r>
            <a:r>
              <a:rPr lang="ru-RU" sz="2400" b="1" dirty="0" smtClean="0"/>
              <a:t> </a:t>
            </a:r>
            <a:r>
              <a:rPr lang="ru-RU" sz="2400" b="1" dirty="0"/>
              <a:t>опади </a:t>
            </a:r>
            <a:r>
              <a:rPr lang="ru-RU" sz="2400" b="1" dirty="0" err="1"/>
              <a:t>випадають</a:t>
            </a:r>
            <a:r>
              <a:rPr lang="ru-RU" sz="2400" b="1" dirty="0"/>
              <a:t> на </a:t>
            </a:r>
            <a:r>
              <a:rPr lang="ru-RU" sz="2400" b="1" dirty="0" err="1"/>
              <a:t>суходіл</a:t>
            </a:r>
            <a:r>
              <a:rPr lang="ru-RU" sz="2400" b="1" dirty="0"/>
              <a:t>, то вода просочиться </a:t>
            </a:r>
            <a:r>
              <a:rPr lang="ru-RU" sz="2400" b="1" dirty="0" err="1"/>
              <a:t>вглиб</a:t>
            </a:r>
            <a:r>
              <a:rPr lang="ru-RU" sz="2400" b="1" dirty="0"/>
              <a:t> землі, </a:t>
            </a:r>
            <a:r>
              <a:rPr lang="ru-RU" sz="2400" b="1" dirty="0" err="1"/>
              <a:t>приєднавшись</a:t>
            </a:r>
            <a:r>
              <a:rPr lang="ru-RU" sz="2400" b="1" dirty="0"/>
              <a:t> до потоку </a:t>
            </a:r>
            <a:r>
              <a:rPr lang="ru-RU" sz="2400" b="1" dirty="0" err="1"/>
              <a:t>підземних</a:t>
            </a:r>
            <a:r>
              <a:rPr lang="ru-RU" sz="2400" b="1" dirty="0"/>
              <a:t> </a:t>
            </a:r>
            <a:r>
              <a:rPr lang="ru-RU" sz="2400" b="1" dirty="0" smtClean="0"/>
              <a:t>вод. Через </a:t>
            </a:r>
            <a:r>
              <a:rPr lang="ru-RU" sz="2400" b="1" dirty="0" err="1"/>
              <a:t>якийсь</a:t>
            </a:r>
            <a:r>
              <a:rPr lang="ru-RU" sz="2400" b="1" dirty="0"/>
              <a:t> час вода знову </a:t>
            </a:r>
            <a:r>
              <a:rPr lang="ru-RU" sz="2400" b="1" dirty="0" err="1"/>
              <a:t>перенесеться</a:t>
            </a:r>
            <a:r>
              <a:rPr lang="ru-RU" sz="2400" b="1" dirty="0"/>
              <a:t> до </a:t>
            </a:r>
            <a:r>
              <a:rPr lang="ru-RU" sz="2400" b="1" dirty="0" err="1"/>
              <a:t>хмаринки</a:t>
            </a:r>
            <a:r>
              <a:rPr lang="ru-RU" sz="2400" b="1" dirty="0"/>
              <a:t> й знову </a:t>
            </a:r>
            <a:r>
              <a:rPr lang="ru-RU" sz="2400" b="1" dirty="0" err="1"/>
              <a:t>проллється</a:t>
            </a:r>
            <a:r>
              <a:rPr lang="ru-RU" sz="2400" b="1" dirty="0"/>
              <a:t> з неї </a:t>
            </a:r>
            <a:r>
              <a:rPr lang="ru-RU" sz="2400" b="1" dirty="0" err="1"/>
              <a:t>рясним</a:t>
            </a:r>
            <a:r>
              <a:rPr lang="ru-RU" sz="2400" b="1" dirty="0"/>
              <a:t> </a:t>
            </a:r>
            <a:r>
              <a:rPr lang="ru-RU" sz="2400" b="1" dirty="0" err="1"/>
              <a:t>дощем</a:t>
            </a:r>
            <a:r>
              <a:rPr lang="ru-RU" sz="2400" b="1" dirty="0"/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557069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Рух води в природі відбувається ніби по колу.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87" y="1146682"/>
            <a:ext cx="564159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Колообіг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води — це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безперервний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замкнутий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процес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переміщення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води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земній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Він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постійно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повторюється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таких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основних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ланок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КРУГООБІГ ВОДИ, ЙОГО ОСНОВНІ ЕЛЕМЕНТИ ТА ЗНАЧЕННЯ » Допомога учн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9" y="3473247"/>
            <a:ext cx="5589777" cy="27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27677" y="1146682"/>
            <a:ext cx="543696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випаровування</a:t>
            </a:r>
            <a:r>
              <a:rPr lang="ru-RU" sz="2800" b="1" dirty="0">
                <a:solidFill>
                  <a:schemeClr val="bg1"/>
                </a:solidFill>
              </a:rPr>
              <a:t> води;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перенесення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водяної</a:t>
            </a:r>
            <a:r>
              <a:rPr lang="ru-RU" sz="2800" b="1" dirty="0">
                <a:solidFill>
                  <a:schemeClr val="bg1"/>
                </a:solidFill>
              </a:rPr>
              <a:t> пари </a:t>
            </a:r>
            <a:r>
              <a:rPr lang="ru-RU" sz="2800" b="1" dirty="0" err="1">
                <a:solidFill>
                  <a:schemeClr val="bg1"/>
                </a:solidFill>
              </a:rPr>
              <a:t>повітряними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течіями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утворення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хмар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випадання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опадів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поверхневе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err="1">
                <a:solidFill>
                  <a:schemeClr val="bg1"/>
                </a:solidFill>
              </a:rPr>
              <a:t>підземне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стікання</a:t>
            </a:r>
            <a:r>
              <a:rPr lang="ru-RU" sz="2800" b="1" dirty="0">
                <a:solidFill>
                  <a:schemeClr val="bg1"/>
                </a:solidFill>
              </a:rPr>
              <a:t> вод суходолу до океану;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перебування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тілах</a:t>
            </a:r>
            <a:r>
              <a:rPr lang="ru-RU" sz="2800" b="1" dirty="0">
                <a:solidFill>
                  <a:schemeClr val="bg1"/>
                </a:solidFill>
              </a:rPr>
              <a:t> рослин, тварин, людей та інших організмів.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1260" y="5593806"/>
            <a:ext cx="53537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Основною </a:t>
            </a:r>
            <a:r>
              <a:rPr lang="ru-RU" sz="2800" b="1" dirty="0" err="1">
                <a:solidFill>
                  <a:schemeClr val="bg1"/>
                </a:solidFill>
              </a:rPr>
              <a:t>рушійною</a:t>
            </a:r>
            <a:r>
              <a:rPr lang="ru-RU" sz="2800" b="1" dirty="0">
                <a:solidFill>
                  <a:schemeClr val="bg1"/>
                </a:solidFill>
              </a:rPr>
              <a:t> силою цього процесу є </a:t>
            </a:r>
            <a:r>
              <a:rPr lang="ru-RU" sz="2800" b="1" dirty="0" err="1">
                <a:solidFill>
                  <a:schemeClr val="bg1"/>
                </a:solidFill>
              </a:rPr>
              <a:t>енергія</a:t>
            </a:r>
            <a:r>
              <a:rPr lang="ru-RU" sz="2800" b="1" dirty="0">
                <a:solidFill>
                  <a:schemeClr val="bg1"/>
                </a:solidFill>
              </a:rPr>
              <a:t> Сонця.</a:t>
            </a:r>
          </a:p>
        </p:txBody>
      </p:sp>
    </p:spTree>
    <p:extLst>
      <p:ext uri="{BB962C8B-B14F-4D97-AF65-F5344CB8AC3E}">
        <p14:creationId xmlns:p14="http://schemas.microsoft.com/office/powerpoint/2010/main" val="4883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557069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Доведіть</a:t>
            </a:r>
            <a:r>
              <a:rPr lang="ru-RU" sz="4000" b="1" dirty="0"/>
              <a:t>, </a:t>
            </a:r>
            <a:r>
              <a:rPr lang="ru-RU" sz="4000" b="1" dirty="0" smtClean="0"/>
              <a:t>що: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860" y="1197546"/>
            <a:ext cx="63980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а</a:t>
            </a:r>
            <a:r>
              <a:rPr lang="ru-RU" sz="2800" b="1" dirty="0"/>
              <a:t>) всі води на Землі — </a:t>
            </a:r>
            <a:r>
              <a:rPr lang="ru-RU" sz="2800" b="1" dirty="0" err="1"/>
              <a:t>взаємопов’язані</a:t>
            </a:r>
            <a:r>
              <a:rPr lang="ru-RU" sz="2800" b="1" dirty="0"/>
              <a:t>; </a:t>
            </a:r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50910" y="1989634"/>
            <a:ext cx="59943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б</a:t>
            </a:r>
            <a:r>
              <a:rPr lang="ru-RU" sz="2800" b="1" dirty="0"/>
              <a:t>) вода </a:t>
            </a:r>
            <a:r>
              <a:rPr lang="ru-RU" sz="2800" b="1" dirty="0" err="1"/>
              <a:t>міститься</a:t>
            </a:r>
            <a:r>
              <a:rPr lang="ru-RU" sz="2800" b="1" dirty="0"/>
              <a:t> в </a:t>
            </a:r>
            <a:r>
              <a:rPr lang="ru-RU" sz="2800" b="1" dirty="0" err="1"/>
              <a:t>повітрі</a:t>
            </a:r>
            <a:r>
              <a:rPr lang="ru-RU" sz="2800" b="1" dirty="0"/>
              <a:t> й у </a:t>
            </a:r>
            <a:r>
              <a:rPr lang="ru-RU" sz="2800" b="1" dirty="0" err="1"/>
              <a:t>ґрунті</a:t>
            </a:r>
            <a:r>
              <a:rPr lang="ru-RU" sz="2800" b="1" dirty="0"/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909" y="2637706"/>
            <a:ext cx="68812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в) вода </a:t>
            </a:r>
            <a:r>
              <a:rPr lang="ru-RU" sz="2800" b="1" dirty="0" err="1" smtClean="0"/>
              <a:t>міститься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тілах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живих</a:t>
            </a:r>
            <a:r>
              <a:rPr lang="ru-RU" sz="2800" b="1" dirty="0" smtClean="0"/>
              <a:t> організмів.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83" y="1307777"/>
            <a:ext cx="3932333" cy="27613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7" y="3285299"/>
            <a:ext cx="2324208" cy="201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35447" y="5244755"/>
            <a:ext cx="1481317" cy="540764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95-97 % 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3251443"/>
            <a:ext cx="2990440" cy="18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4198982"/>
            <a:ext cx="2877229" cy="184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540303" y="4221906"/>
            <a:ext cx="1481317" cy="540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+mn-lt"/>
              </a:rPr>
              <a:t> 92 -95%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348454" y="5085941"/>
            <a:ext cx="1399563" cy="540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92 -95%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90" y="4597349"/>
            <a:ext cx="2781604" cy="18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163344" y="5820874"/>
            <a:ext cx="1442279" cy="540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+mn-lt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70-80%</a:t>
            </a:r>
          </a:p>
        </p:txBody>
      </p:sp>
    </p:spTree>
    <p:extLst>
      <p:ext uri="{BB962C8B-B14F-4D97-AF65-F5344CB8AC3E}">
        <p14:creationId xmlns:p14="http://schemas.microsoft.com/office/powerpoint/2010/main" val="29640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651</Words>
  <Application>Microsoft Office PowerPoint</Application>
  <PresentationFormat>Произвольный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340</cp:revision>
  <dcterms:created xsi:type="dcterms:W3CDTF">2025-08-27T14:01:18Z</dcterms:created>
  <dcterms:modified xsi:type="dcterms:W3CDTF">2025-10-14T16:32:45Z</dcterms:modified>
</cp:coreProperties>
</file>