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426" r:id="rId3"/>
    <p:sldId id="413" r:id="rId4"/>
    <p:sldId id="262" r:id="rId5"/>
    <p:sldId id="429" r:id="rId6"/>
    <p:sldId id="404" r:id="rId7"/>
    <p:sldId id="415" r:id="rId8"/>
    <p:sldId id="416" r:id="rId9"/>
    <p:sldId id="419" r:id="rId10"/>
    <p:sldId id="420" r:id="rId11"/>
    <p:sldId id="421" r:id="rId12"/>
    <p:sldId id="423" r:id="rId13"/>
    <p:sldId id="424" r:id="rId14"/>
    <p:sldId id="292" r:id="rId15"/>
    <p:sldId id="428" r:id="rId16"/>
    <p:sldId id="379" r:id="rId17"/>
    <p:sldId id="427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81522"/>
            <a:ext cx="8928992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Розпізнаю слова, які мають кілька значень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Спостерігаю за значенням слів</a:t>
            </a:r>
            <a:endParaRPr lang="ru-RU" sz="2000" dirty="0" smtClean="0"/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21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олина нарцыссов в г.Хуст - Колоча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0"/>
          <a:stretch/>
        </p:blipFill>
        <p:spPr bwMode="auto">
          <a:xfrm>
            <a:off x="9043141" y="1254497"/>
            <a:ext cx="2820197" cy="2840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463" y="4337822"/>
            <a:ext cx="787516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МІСЯЦЬ — 1. </a:t>
            </a:r>
            <a:r>
              <a:rPr lang="uk-UA" sz="2800" b="1" dirty="0" smtClean="0"/>
              <a:t>Небесне світило</a:t>
            </a:r>
            <a:r>
              <a:rPr lang="ru-RU" sz="2800" b="1" dirty="0" smtClean="0"/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uk-UA" sz="2800" b="1" dirty="0" smtClean="0"/>
              <a:t>Проміжки часу (від 28 до 31 днів), на які поділяють рік у сучасному календарі.</a:t>
            </a:r>
            <a:endParaRPr lang="uk-UA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32581" y="5759952"/>
            <a:ext cx="7624340" cy="775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і запиши речення зі словом місяць в іншому значенні, ніж у тексті про долину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7615" y="3471070"/>
            <a:ext cx="6683195" cy="8228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 </a:t>
            </a:r>
            <a:r>
              <a:rPr lang="uk-UA" sz="2400" b="1" dirty="0" smtClean="0">
                <a:solidFill>
                  <a:srgbClr val="0070C0"/>
                </a:solidFill>
              </a:rPr>
              <a:t>за словником, у якому значенні вжито виділене </a:t>
            </a:r>
            <a:r>
              <a:rPr lang="ru-RU" sz="2400" b="1" dirty="0" smtClean="0">
                <a:solidFill>
                  <a:srgbClr val="0070C0"/>
                </a:solidFill>
              </a:rPr>
              <a:t>слово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3407" y="1324414"/>
            <a:ext cx="669775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/>
              <a:t>      На Закарпатті неподалік міста Хуст є незвичайна долина. Коли настає </a:t>
            </a:r>
            <a:r>
              <a:rPr lang="uk-UA" sz="3200" b="1" dirty="0" smtClean="0">
                <a:solidFill>
                  <a:srgbClr val="FFFF00"/>
                </a:solidFill>
              </a:rPr>
              <a:t>місяць </a:t>
            </a:r>
            <a:r>
              <a:rPr lang="uk-UA" sz="3200" b="1" dirty="0" smtClean="0"/>
              <a:t>травень, там зацвітає безліч білосніжних нарцисів</a:t>
            </a:r>
            <a:r>
              <a:rPr lang="ru-RU" sz="3200" b="1" dirty="0" smtClean="0"/>
              <a:t>. </a:t>
            </a:r>
            <a:r>
              <a:rPr lang="uk-UA" sz="3200" b="1" dirty="0" smtClean="0"/>
              <a:t> </a:t>
            </a:r>
            <a:endParaRPr lang="uk-UA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290527" y="1442530"/>
            <a:ext cx="2082048" cy="29217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32581" y="477466"/>
            <a:ext cx="10044026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повідомлення Родзинки.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Милая маленькая девочка спит на луне | Премиум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16" y="4095291"/>
            <a:ext cx="2683179" cy="2502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0662" y="494644"/>
            <a:ext cx="10010929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Прочитай легенду, яка зацікавила Читалочку.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7774" y="1342137"/>
            <a:ext cx="7548921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cs typeface="Times New Roman" panose="02020603050405020304" pitchFamily="18" charset="0"/>
              </a:rPr>
              <a:t>      Нарцис </a:t>
            </a:r>
            <a:r>
              <a:rPr lang="uk-UA" sz="3200" b="1" dirty="0">
                <a:cs typeface="Times New Roman" panose="02020603050405020304" pitchFamily="18" charset="0"/>
              </a:rPr>
              <a:t>був сином річкових божеств. Якось на полюванні він нахилився до джерела, щоб напитись, і побачив своє віддзеркалене обличчя. Власна врода так вразила юнака, що він не зміг відійти від потічка й навіки застиг над ним. Так і став чудовою квіткою… </a:t>
            </a:r>
            <a:endParaRPr lang="uk-UA" sz="3200" b="1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sz="3200" b="1" i="1" dirty="0" smtClean="0">
                <a:cs typeface="Times New Roman" panose="02020603050405020304" pitchFamily="18" charset="0"/>
              </a:rPr>
              <a:t>                            За </a:t>
            </a:r>
            <a:r>
              <a:rPr lang="uk-UA" sz="3200" b="1" i="1" dirty="0">
                <a:cs typeface="Times New Roman" panose="02020603050405020304" pitchFamily="18" charset="0"/>
              </a:rPr>
              <a:t>Зіркою </a:t>
            </a:r>
            <a:r>
              <a:rPr lang="uk-UA" sz="3200" b="1" i="1" dirty="0" err="1" smtClean="0">
                <a:cs typeface="Times New Roman" panose="02020603050405020304" pitchFamily="18" charset="0"/>
              </a:rPr>
              <a:t>Мензатюк</a:t>
            </a:r>
            <a:endParaRPr lang="uk-UA" sz="3200" b="1" i="1" dirty="0"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4" b="99611" l="27000" r="47000">
                        <a14:foregroundMark x1="35444" y1="68872" x2="35444" y2="68872"/>
                        <a14:foregroundMark x1="42667" y1="65759" x2="42667" y2="65759"/>
                      </a14:backgroundRemoval>
                    </a14:imgEffect>
                  </a14:imgLayer>
                </a14:imgProps>
              </a:ext>
            </a:extLst>
          </a:blip>
          <a:srcRect l="27778" r="52889" b="3307"/>
          <a:stretch/>
        </p:blipFill>
        <p:spPr>
          <a:xfrm>
            <a:off x="1090662" y="3789834"/>
            <a:ext cx="1952922" cy="2791549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9783" y="5482683"/>
            <a:ext cx="7416017" cy="5393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Поясни</a:t>
            </a:r>
            <a:r>
              <a:rPr lang="uk-UA" sz="2800" b="1" dirty="0" smtClean="0">
                <a:solidFill>
                  <a:srgbClr val="0070C0"/>
                </a:solidFill>
              </a:rPr>
              <a:t>, чому Нарцис перетворився на квітку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Міф &quot;Нарцис&quot; Читати Онлайн (Повністю) - Dovidka.biz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413570"/>
            <a:ext cx="3008745" cy="24492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0663" y="1341562"/>
            <a:ext cx="10010928" cy="11521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 smtClean="0">
                <a:solidFill>
                  <a:srgbClr val="0070C0"/>
                </a:solidFill>
              </a:rPr>
              <a:t>слово, вжите в різних значеннях. Вибери з довідки пояснення цих значень. </a:t>
            </a:r>
            <a:r>
              <a:rPr lang="uk-UA" sz="24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400" b="1" dirty="0" smtClean="0">
                <a:solidFill>
                  <a:srgbClr val="0070C0"/>
                </a:solidFill>
              </a:rPr>
              <a:t> з легенди речення, у якому це слово має третє значення.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7895" y="2515712"/>
            <a:ext cx="612067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Став </a:t>
            </a:r>
            <a:r>
              <a:rPr lang="ru-RU" sz="3600" b="1" dirty="0">
                <a:solidFill>
                  <a:schemeClr val="bg1"/>
                </a:solidFill>
              </a:rPr>
              <a:t>коло </a:t>
            </a:r>
            <a:r>
              <a:rPr lang="ru-RU" sz="3600" b="1" dirty="0" err="1">
                <a:solidFill>
                  <a:schemeClr val="bg1"/>
                </a:solidFill>
              </a:rPr>
              <a:t>джерела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Став </a:t>
            </a:r>
            <a:r>
              <a:rPr lang="ru-RU" sz="3600" b="1" dirty="0" err="1">
                <a:solidFill>
                  <a:schemeClr val="bg1"/>
                </a:solidFill>
              </a:rPr>
              <a:t>пити</a:t>
            </a:r>
            <a:r>
              <a:rPr lang="ru-RU" sz="3600" b="1" dirty="0">
                <a:solidFill>
                  <a:schemeClr val="bg1"/>
                </a:solidFill>
              </a:rPr>
              <a:t> воду із </a:t>
            </a:r>
            <a:r>
              <a:rPr lang="ru-RU" sz="3600" b="1" dirty="0" err="1">
                <a:solidFill>
                  <a:schemeClr val="bg1"/>
                </a:solidFill>
              </a:rPr>
              <a:t>джерела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Довідка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i="1" dirty="0">
                <a:solidFill>
                  <a:schemeClr val="bg1"/>
                </a:solidFill>
              </a:rPr>
              <a:t>1) почав; 2) </a:t>
            </a:r>
            <a:r>
              <a:rPr lang="ru-RU" sz="3200" b="1" i="1" dirty="0" err="1">
                <a:solidFill>
                  <a:schemeClr val="bg1"/>
                </a:solidFill>
              </a:rPr>
              <a:t>зупинився</a:t>
            </a:r>
            <a:r>
              <a:rPr lang="ru-RU" sz="3200" b="1" i="1" dirty="0">
                <a:solidFill>
                  <a:schemeClr val="bg1"/>
                </a:solidFill>
              </a:rPr>
              <a:t>; 3) </a:t>
            </a:r>
            <a:r>
              <a:rPr lang="ru-RU" sz="3200" b="1" i="1" dirty="0" err="1">
                <a:solidFill>
                  <a:schemeClr val="bg1"/>
                </a:solidFill>
              </a:rPr>
              <a:t>перетворився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7895" y="5302002"/>
            <a:ext cx="61753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r>
              <a:rPr lang="uk-UA" sz="3200" dirty="0" smtClean="0">
                <a:solidFill>
                  <a:schemeClr val="bg1"/>
                </a:solidFill>
              </a:rPr>
              <a:t>.  </a:t>
            </a:r>
            <a:r>
              <a:rPr lang="ru-RU" sz="3200" b="1" dirty="0" smtClean="0">
                <a:solidFill>
                  <a:schemeClr val="bg1"/>
                </a:solidFill>
              </a:rPr>
              <a:t>Так </a:t>
            </a:r>
            <a:r>
              <a:rPr lang="ru-RU" sz="3200" b="1" dirty="0">
                <a:solidFill>
                  <a:schemeClr val="bg1"/>
                </a:solidFill>
              </a:rPr>
              <a:t>і став  </a:t>
            </a:r>
            <a:r>
              <a:rPr lang="ru-RU" sz="3200" b="1" dirty="0" err="1">
                <a:solidFill>
                  <a:schemeClr val="bg1"/>
                </a:solidFill>
              </a:rPr>
              <a:t>чудовою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квіткою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0662" y="494644"/>
            <a:ext cx="10010929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Спиши подані </a:t>
            </a:r>
            <a:r>
              <a:rPr lang="uk-UA" sz="4000" b="1" dirty="0" smtClean="0">
                <a:solidFill>
                  <a:schemeClr val="bg1"/>
                </a:solidFill>
              </a:rPr>
              <a:t>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Міф &quot;Нарцис&quot; Читати Онлайн (Повністю)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49" y="2629892"/>
            <a:ext cx="3149005" cy="25634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1000911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600" b="1" dirty="0">
                <a:solidFill>
                  <a:schemeClr val="bg1"/>
                </a:solidFill>
              </a:rPr>
              <a:t>слова. </a:t>
            </a:r>
            <a:r>
              <a:rPr lang="ru-RU" sz="3600" b="1" dirty="0" smtClean="0">
                <a:solidFill>
                  <a:schemeClr val="bg1"/>
                </a:solidFill>
              </a:rPr>
              <a:t>Поясни, </a:t>
            </a:r>
            <a:r>
              <a:rPr lang="uk-UA" sz="3600" b="1" dirty="0" smtClean="0">
                <a:solidFill>
                  <a:schemeClr val="bg1"/>
                </a:solidFill>
              </a:rPr>
              <a:t>які з них мають кілька значень.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4291831" y="1917626"/>
            <a:ext cx="2316600" cy="655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забивати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16200000">
            <a:off x="5208351" y="2802294"/>
            <a:ext cx="509879" cy="325466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978357" y="1917626"/>
            <a:ext cx="1870245" cy="655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ворота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116367" y="1917626"/>
            <a:ext cx="1824667" cy="655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м'яч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4749329" y="3285778"/>
            <a:ext cx="1484846" cy="655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4749329" y="4170947"/>
            <a:ext cx="1484846" cy="655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цвяхи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Двойная стрелка влево/вправо 40"/>
          <p:cNvSpPr/>
          <p:nvPr/>
        </p:nvSpPr>
        <p:spPr>
          <a:xfrm rot="16200000">
            <a:off x="7805634" y="2801921"/>
            <a:ext cx="509879" cy="325466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870724" y="3285778"/>
            <a:ext cx="2379699" cy="655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футбольні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587627" y="4170947"/>
            <a:ext cx="3176812" cy="655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прибудинкові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15166" y="5322984"/>
            <a:ext cx="8726381" cy="69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Склади </a:t>
            </a:r>
            <a:r>
              <a:rPr lang="uk-UA" sz="2800" b="1" dirty="0">
                <a:solidFill>
                  <a:srgbClr val="0070C0"/>
                </a:solidFill>
              </a:rPr>
              <a:t>і запиши текст із цими с</a:t>
            </a:r>
            <a:r>
              <a:rPr lang="ru-RU" sz="2800" b="1" dirty="0">
                <a:solidFill>
                  <a:srgbClr val="0070C0"/>
                </a:solidFill>
              </a:rPr>
              <a:t>ловами (3–4 </a:t>
            </a:r>
            <a:r>
              <a:rPr lang="uk-UA" sz="2800" b="1" dirty="0">
                <a:solidFill>
                  <a:srgbClr val="0070C0"/>
                </a:solidFill>
              </a:rPr>
              <a:t>речення</a:t>
            </a:r>
            <a:r>
              <a:rPr lang="ru-RU" sz="2800" b="1" dirty="0">
                <a:solidFill>
                  <a:srgbClr val="0070C0"/>
                </a:solidFill>
              </a:rPr>
              <a:t>).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_Органи чуття\_free_2023-10-05-21-48-2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45" y="1917626"/>
            <a:ext cx="3285024" cy="328502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2 Значення слова\№021-Розпізнаю слова, які мають кілька значень\2025-10-02_225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9" y="1391196"/>
            <a:ext cx="9229781" cy="23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028" y="3285778"/>
            <a:ext cx="2736304" cy="273630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294699" y="2116506"/>
            <a:ext cx="2147647" cy="1821200"/>
            <a:chOff x="3900637" y="2077843"/>
            <a:chExt cx="2515658" cy="2205904"/>
          </a:xfrm>
          <a:solidFill>
            <a:srgbClr val="FF0000"/>
          </a:solidFill>
        </p:grpSpPr>
        <p:sp>
          <p:nvSpPr>
            <p:cNvPr id="10" name="Овал 9"/>
            <p:cNvSpPr/>
            <p:nvPr/>
          </p:nvSpPr>
          <p:spPr>
            <a:xfrm>
              <a:off x="3900637" y="2077843"/>
              <a:ext cx="2515658" cy="22059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195981" y="2348808"/>
              <a:ext cx="1948470" cy="15598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b="1" kern="1200" dirty="0" smtClean="0">
                  <a:solidFill>
                    <a:schemeClr val="bg1"/>
                  </a:solidFill>
                </a:rPr>
                <a:t>Слово</a:t>
              </a:r>
              <a:endParaRPr lang="ru-RU" sz="4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81965" y="3027106"/>
            <a:ext cx="2700607" cy="1703786"/>
            <a:chOff x="6551637" y="900837"/>
            <a:chExt cx="3157027" cy="1955693"/>
          </a:xfrm>
          <a:solidFill>
            <a:srgbClr val="FFC000"/>
          </a:solidFill>
        </p:grpSpPr>
        <p:sp>
          <p:nvSpPr>
            <p:cNvPr id="13" name="Овал 12"/>
            <p:cNvSpPr/>
            <p:nvPr/>
          </p:nvSpPr>
          <p:spPr>
            <a:xfrm>
              <a:off x="6551637" y="900837"/>
              <a:ext cx="3157027" cy="1955693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7013973" y="1146310"/>
              <a:ext cx="2232355" cy="154313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solidFill>
                    <a:schemeClr val="bg1"/>
                  </a:solidFill>
                </a:rPr>
                <a:t>Пряме й переносне значення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21834" y="1311187"/>
            <a:ext cx="2415056" cy="1510177"/>
            <a:chOff x="5941429" y="3533624"/>
            <a:chExt cx="3109591" cy="2092501"/>
          </a:xfrm>
        </p:grpSpPr>
        <p:sp>
          <p:nvSpPr>
            <p:cNvPr id="16" name="Овал 15"/>
            <p:cNvSpPr/>
            <p:nvPr/>
          </p:nvSpPr>
          <p:spPr>
            <a:xfrm>
              <a:off x="5941429" y="3533624"/>
              <a:ext cx="3109591" cy="209250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396818" y="3840063"/>
              <a:ext cx="2346045" cy="147962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err="1" smtClean="0">
                  <a:solidFill>
                    <a:schemeClr val="bg1"/>
                  </a:solidFill>
                </a:rPr>
                <a:t>Багатозна-чні</a:t>
              </a:r>
              <a:r>
                <a:rPr lang="uk-UA" sz="2800" b="1" kern="1200" dirty="0" smtClean="0">
                  <a:solidFill>
                    <a:schemeClr val="bg1"/>
                  </a:solidFill>
                </a:rPr>
                <a:t> слова</a:t>
              </a: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6381" y="4051957"/>
            <a:ext cx="2163312" cy="1751044"/>
            <a:chOff x="4040904" y="-29934"/>
            <a:chExt cx="2235179" cy="1984659"/>
          </a:xfrm>
          <a:solidFill>
            <a:srgbClr val="00B0F0"/>
          </a:solidFill>
        </p:grpSpPr>
        <p:sp>
          <p:nvSpPr>
            <p:cNvPr id="19" name="Овал 18"/>
            <p:cNvSpPr/>
            <p:nvPr/>
          </p:nvSpPr>
          <p:spPr>
            <a:xfrm>
              <a:off x="4040904" y="-29934"/>
              <a:ext cx="2235179" cy="1984659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4368239" y="260712"/>
              <a:ext cx="1580509" cy="140336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err="1" smtClean="0">
                  <a:solidFill>
                    <a:schemeClr val="bg1"/>
                  </a:solidFill>
                </a:rPr>
                <a:t>Порівня-ння</a:t>
              </a:r>
              <a:endParaRPr lang="ru-RU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941635" y="3027106"/>
            <a:ext cx="2659538" cy="1654573"/>
            <a:chOff x="1456842" y="3580427"/>
            <a:chExt cx="3099847" cy="2184887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1456842" y="3580427"/>
              <a:ext cx="3099847" cy="21848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1814052" y="3903863"/>
              <a:ext cx="2385424" cy="164628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bg1"/>
                  </a:solidFill>
                </a:rPr>
                <a:t>Антоніми</a:t>
              </a:r>
              <a:endParaRPr lang="uk-UA" sz="3200" b="1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795851" y="1311187"/>
            <a:ext cx="2543291" cy="1340513"/>
            <a:chOff x="985162" y="944399"/>
            <a:chExt cx="3085286" cy="2219197"/>
          </a:xfrm>
        </p:grpSpPr>
        <p:sp>
          <p:nvSpPr>
            <p:cNvPr id="25" name="Овал 24"/>
            <p:cNvSpPr/>
            <p:nvPr/>
          </p:nvSpPr>
          <p:spPr>
            <a:xfrm>
              <a:off x="985162" y="944399"/>
              <a:ext cx="3085286" cy="22191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1189435" y="1269394"/>
              <a:ext cx="2429184" cy="15692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bg1"/>
                  </a:solidFill>
                </a:rPr>
                <a:t>Синоніми</a:t>
              </a:r>
              <a:endParaRPr lang="ru-RU" sz="3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923678" y="1358274"/>
            <a:ext cx="1637915" cy="480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місяць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07139" y="4848673"/>
            <a:ext cx="2759715" cy="95432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Золоті кільця – золоті руки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99158" y="4161877"/>
            <a:ext cx="2527996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Сум – радість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190762" y="1342050"/>
            <a:ext cx="1353976" cy="1816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Сум,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журба,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туга,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смуток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63807" y="5306446"/>
            <a:ext cx="4696857" cy="48024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Сонце, як вогняне кружало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87863" y="430803"/>
            <a:ext cx="9948472" cy="7400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Пригадай, які бувають слова за значенням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Тварини\Жаб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355" y="1967777"/>
            <a:ext cx="2892745" cy="211865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9463" y="1485578"/>
            <a:ext cx="6120680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Розкажіть про результати власних навчальних досягнень, 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починаючи речення словами: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868" y="2997746"/>
            <a:ext cx="6120680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Сьогодні я дізнався(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«На уроці я навчився(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«Мені було важко...»,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«Тепер я знаю, що 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«Мене здивувало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...»</a:t>
            </a:r>
            <a:endParaRPr lang="uk-UA" sz="2800" b="1" dirty="0">
              <a:solidFill>
                <a:srgbClr val="0070C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795190" y="494645"/>
            <a:ext cx="10476119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2913" y="5157986"/>
            <a:ext cx="2785940" cy="10558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Цікаво, про що дізнаюсь далі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9206" y="5166997"/>
            <a:ext cx="3408288" cy="10558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 новими знаннями рухаюсь вперед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3569" y="5166997"/>
            <a:ext cx="2642857" cy="10558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Нові знання були нецікаві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795190" y="1344627"/>
            <a:ext cx="10476119" cy="57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02" y="2021728"/>
            <a:ext cx="3047556" cy="3050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36" y="1989634"/>
            <a:ext cx="3047556" cy="3050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68" y="2021728"/>
            <a:ext cx="3047556" cy="3050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33437" y="1310063"/>
            <a:ext cx="7603010" cy="9220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Дороги можуть бути різними. Переглянь світлини.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Яка дорога передає твій стан зараз? Поясни, чому?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8" y="2330360"/>
            <a:ext cx="3411217" cy="2003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69" y="2330360"/>
            <a:ext cx="3472295" cy="202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В Кабмине рассказали о первом украинском автобане: его начнут строить в  2022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5" y="4378858"/>
            <a:ext cx="3411219" cy="2083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092" y="4427727"/>
            <a:ext cx="3031015" cy="19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дорога развилка | Crossroads in life, Road, Pa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62" y="2356689"/>
            <a:ext cx="3137345" cy="2033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бои для рабочего стола Развилка дороги из лесу фото - Раздел обоев: Дор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69" y="4412532"/>
            <a:ext cx="3472294" cy="2049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279301" y="492810"/>
            <a:ext cx="9625121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279677" y="1520329"/>
            <a:ext cx="6264696" cy="4412102"/>
          </a:xfrm>
          <a:prstGeom prst="round2Diag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Щоб помилки хитрі, спритні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Не ховалися в рядках,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Щоб всі букви в кожнім слові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Опинились на місцях,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Будем дружно працювати,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Свою пильність розвивати.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https://fs02.vseosvita.ua/02003v2c-7b8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520329"/>
            <a:ext cx="2868175" cy="2782518"/>
          </a:xfrm>
          <a:prstGeom prst="round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30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9" name="Picture 2" descr="D:\3 клас\01 УКР МОВА\1 Пономарьова\2 Значення слова\№020-Розпізнаю і добираю антоніми\2025-10-02_222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1" y="1398024"/>
            <a:ext cx="8888909" cy="27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3738235"/>
            <a:ext cx="2642270" cy="264227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3645818"/>
            <a:ext cx="2520280" cy="252028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931791" y="2853730"/>
            <a:ext cx="1435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16167" y="285373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3519" y="3285778"/>
            <a:ext cx="1800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31913" y="3285778"/>
            <a:ext cx="14358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48254" y="3285778"/>
            <a:ext cx="14358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32279" y="3645818"/>
            <a:ext cx="14358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405458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Жартівлива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622" y="1125538"/>
            <a:ext cx="7531855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Одного дня Лесик </a:t>
            </a:r>
            <a:r>
              <a:rPr lang="ru-RU" sz="3200" b="1" dirty="0" err="1"/>
              <a:t>залишився</a:t>
            </a:r>
            <a:r>
              <a:rPr lang="ru-RU" sz="3200" b="1" dirty="0"/>
              <a:t> </a:t>
            </a:r>
            <a:r>
              <a:rPr lang="ru-RU" sz="3200" b="1" dirty="0" err="1"/>
              <a:t>вдома</a:t>
            </a:r>
            <a:r>
              <a:rPr lang="ru-RU" sz="3200" b="1" dirty="0"/>
              <a:t> сам. Нудно було, </a:t>
            </a:r>
            <a:r>
              <a:rPr lang="ru-RU" sz="3200" b="1" dirty="0" err="1"/>
              <a:t>пішов</a:t>
            </a:r>
            <a:r>
              <a:rPr lang="ru-RU" sz="3200" b="1" dirty="0"/>
              <a:t> на кухню. Сам того не </a:t>
            </a:r>
            <a:r>
              <a:rPr lang="ru-RU" sz="3200" b="1" dirty="0" err="1"/>
              <a:t>помітив</a:t>
            </a:r>
            <a:r>
              <a:rPr lang="ru-RU" sz="3200" b="1" dirty="0"/>
              <a:t>, як </a:t>
            </a:r>
            <a:r>
              <a:rPr lang="ru-RU" sz="3200" b="1" dirty="0" err="1"/>
              <a:t>зламав</a:t>
            </a:r>
            <a:r>
              <a:rPr lang="ru-RU" sz="3200" b="1" dirty="0"/>
              <a:t> спинку, </a:t>
            </a:r>
            <a:r>
              <a:rPr lang="ru-RU" sz="3200" b="1" dirty="0" err="1"/>
              <a:t>відбив</a:t>
            </a:r>
            <a:r>
              <a:rPr lang="ru-RU" sz="3200" b="1" dirty="0"/>
              <a:t> носик, </a:t>
            </a:r>
            <a:r>
              <a:rPr lang="ru-RU" sz="3200" b="1" dirty="0" err="1"/>
              <a:t>відкрутив</a:t>
            </a:r>
            <a:r>
              <a:rPr lang="ru-RU" sz="3200" b="1" dirty="0"/>
              <a:t> </a:t>
            </a:r>
            <a:r>
              <a:rPr lang="ru-RU" sz="3200" b="1" dirty="0" err="1"/>
              <a:t>вушко</a:t>
            </a:r>
            <a:r>
              <a:rPr lang="ru-RU" sz="3200" b="1" dirty="0"/>
              <a:t>. </a:t>
            </a:r>
            <a:r>
              <a:rPr lang="ru-RU" sz="3200" b="1" dirty="0" err="1"/>
              <a:t>Телефонує</a:t>
            </a:r>
            <a:r>
              <a:rPr lang="ru-RU" sz="3200" b="1" dirty="0"/>
              <a:t> </a:t>
            </a:r>
            <a:r>
              <a:rPr lang="ru-RU" sz="3200" b="1" dirty="0" err="1"/>
              <a:t>мамі</a:t>
            </a:r>
            <a:r>
              <a:rPr lang="ru-RU" sz="3200" b="1" dirty="0"/>
              <a:t>. Мама викликає </a:t>
            </a:r>
            <a:r>
              <a:rPr lang="ru-RU" sz="3200" b="1" dirty="0" err="1"/>
              <a:t>швидку</a:t>
            </a:r>
            <a:r>
              <a:rPr lang="ru-RU" sz="3200" b="1" dirty="0"/>
              <a:t> допомогу. Її </a:t>
            </a:r>
            <a:r>
              <a:rPr lang="ru-RU" sz="3200" b="1" dirty="0" err="1"/>
              <a:t>син</a:t>
            </a:r>
            <a:r>
              <a:rPr lang="ru-RU" sz="3200" b="1" dirty="0"/>
              <a:t> </a:t>
            </a:r>
            <a:r>
              <a:rPr lang="ru-RU" sz="3200" b="1" dirty="0" err="1"/>
              <a:t>зламав</a:t>
            </a:r>
            <a:r>
              <a:rPr lang="ru-RU" sz="3200" b="1" dirty="0"/>
              <a:t> спину, поранив </a:t>
            </a:r>
            <a:r>
              <a:rPr lang="ru-RU" sz="3200" b="1" dirty="0" err="1"/>
              <a:t>вухо</a:t>
            </a:r>
            <a:r>
              <a:rPr lang="ru-RU" sz="3200" b="1" dirty="0"/>
              <a:t>, побив носа.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622" y="4293890"/>
            <a:ext cx="5400600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/>
              <a:t>людини — спина, </a:t>
            </a:r>
            <a:r>
              <a:rPr lang="ru-RU" sz="3200" b="1" dirty="0" err="1"/>
              <a:t>ніс</a:t>
            </a:r>
            <a:r>
              <a:rPr lang="ru-RU" sz="3200" b="1" dirty="0"/>
              <a:t>, </a:t>
            </a:r>
            <a:r>
              <a:rPr lang="ru-RU" sz="3200" b="1" dirty="0" err="1"/>
              <a:t>вухо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 smtClean="0"/>
              <a:t>у </a:t>
            </a:r>
            <a:r>
              <a:rPr lang="ru-RU" sz="3200" b="1" dirty="0"/>
              <a:t>... — спинка; </a:t>
            </a:r>
            <a:endParaRPr lang="ru-RU" sz="3200" b="1" dirty="0" smtClean="0"/>
          </a:p>
          <a:p>
            <a:r>
              <a:rPr lang="ru-RU" sz="3200" b="1" dirty="0" smtClean="0"/>
              <a:t>у </a:t>
            </a:r>
            <a:r>
              <a:rPr lang="ru-RU" sz="3200" b="1" dirty="0"/>
              <a:t>... — носик; </a:t>
            </a:r>
            <a:endParaRPr lang="ru-RU" sz="3200" b="1" dirty="0" smtClean="0"/>
          </a:p>
          <a:p>
            <a:r>
              <a:rPr lang="ru-RU" sz="3200" b="1" dirty="0" smtClean="0"/>
              <a:t>у </a:t>
            </a:r>
            <a:r>
              <a:rPr lang="ru-RU" sz="3200" b="1" dirty="0"/>
              <a:t>... — </a:t>
            </a:r>
            <a:r>
              <a:rPr lang="ru-RU" sz="3200" b="1" dirty="0" err="1"/>
              <a:t>вушко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9873" y="1125538"/>
            <a:ext cx="265673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Що </a:t>
            </a:r>
            <a:r>
              <a:rPr lang="ru-RU" sz="3200" b="1" dirty="0">
                <a:solidFill>
                  <a:srgbClr val="0070C0"/>
                </a:solidFill>
              </a:rPr>
              <a:t>не так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Проблема розхитаної спинки дерев'яного стільця є рішення для ремонту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8971" r="58978" b="4865"/>
          <a:stretch/>
        </p:blipFill>
        <p:spPr bwMode="auto">
          <a:xfrm>
            <a:off x="8560648" y="1773610"/>
            <a:ext cx="2067887" cy="2799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t="1193" r="9018" b="7437"/>
          <a:stretch/>
        </p:blipFill>
        <p:spPr bwMode="auto">
          <a:xfrm>
            <a:off x="7964239" y="4547231"/>
            <a:ext cx="17280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t="12313" r="24939" b="15913"/>
          <a:stretch/>
        </p:blipFill>
        <p:spPr bwMode="auto">
          <a:xfrm>
            <a:off x="10196487" y="4234085"/>
            <a:ext cx="1625470" cy="226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99743" y="5475912"/>
            <a:ext cx="424847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Отже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деякі</a:t>
            </a:r>
            <a:r>
              <a:rPr lang="ru-RU" sz="2800" b="1" dirty="0" smtClean="0">
                <a:solidFill>
                  <a:srgbClr val="0070C0"/>
                </a:solidFill>
              </a:rPr>
              <a:t> слова можуть мати </a:t>
            </a:r>
            <a:r>
              <a:rPr lang="ru-RU" sz="2800" b="1" dirty="0" err="1" smtClean="0">
                <a:solidFill>
                  <a:srgbClr val="0070C0"/>
                </a:solidFill>
              </a:rPr>
              <a:t>кілька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значень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3919" y="1402139"/>
            <a:ext cx="6092574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побуваємо на Закарпатті неподалік міста Хуст у незвичайній долині…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Будемо вчитися розпізнавати слова, які мають кілька значень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13933" y="1341562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Закарпатська область покращила позиції в рейтингу інвестиційної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24" y="4524391"/>
            <a:ext cx="6006506" cy="2103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46761" b="56561"/>
          <a:stretch/>
        </p:blipFill>
        <p:spPr>
          <a:xfrm>
            <a:off x="972000" y="1240237"/>
            <a:ext cx="10296000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1491403" y="-1310852"/>
            <a:ext cx="2168537" cy="132954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19119" r="58104" b="70880"/>
          <a:stretch/>
        </p:blipFill>
        <p:spPr>
          <a:xfrm>
            <a:off x="4147432" y="3625638"/>
            <a:ext cx="432856" cy="68596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1" t="18309" r="11352" b="69950"/>
          <a:stretch/>
        </p:blipFill>
        <p:spPr>
          <a:xfrm>
            <a:off x="5196752" y="3560494"/>
            <a:ext cx="927444" cy="80540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177011" y="1404894"/>
            <a:ext cx="2823012" cy="99192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Словникове слово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876" y="1197546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1447515" y="4521349"/>
            <a:ext cx="9397045" cy="996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буквосполучення і слово. Що позначає це слово? Зроби звуковий аналіз цього </a:t>
            </a:r>
            <a:r>
              <a:rPr lang="uk-UA" sz="2400" b="1" dirty="0" smtClean="0">
                <a:solidFill>
                  <a:schemeClr val="bg1"/>
                </a:solidFill>
              </a:rPr>
              <a:t>слова. Придумай речення з цим словом.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236047" y="4064043"/>
            <a:ext cx="2622902" cy="45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</a:t>
            </a:r>
            <a:r>
              <a:rPr lang="uk-UA" sz="3600" b="1" dirty="0" smtClean="0">
                <a:solidFill>
                  <a:srgbClr val="0070C0"/>
                </a:solidFill>
              </a:rPr>
              <a:t>о – – </a:t>
            </a:r>
            <a:r>
              <a:rPr lang="uk-UA" sz="3600" b="1" dirty="0">
                <a:solidFill>
                  <a:srgbClr val="0070C0"/>
                </a:solidFill>
              </a:rPr>
              <a:t>о </a:t>
            </a:r>
            <a:r>
              <a:rPr lang="uk-UA" sz="3600" b="1" dirty="0">
                <a:solidFill>
                  <a:srgbClr val="0070C0"/>
                </a:solidFill>
              </a:rPr>
              <a:t>= – 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9" y="3346374"/>
            <a:ext cx="2656356" cy="1091532"/>
          </a:xfrm>
          <a:prstGeom prst="rect">
            <a:avLst/>
          </a:prstGeom>
        </p:spPr>
      </p:pic>
      <p:sp>
        <p:nvSpPr>
          <p:cNvPr id="58" name="Равнобедренный треугольник 57"/>
          <p:cNvSpPr/>
          <p:nvPr/>
        </p:nvSpPr>
        <p:spPr>
          <a:xfrm rot="12387090">
            <a:off x="7977178" y="3534241"/>
            <a:ext cx="45689" cy="857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6961731" y="3650933"/>
            <a:ext cx="166639" cy="413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8" descr="Download Free png Man Sealcoating Driveway Clipart &amp; Clip Art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0" y="721319"/>
            <a:ext cx="2574297" cy="26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448613" y="5590034"/>
            <a:ext cx="93531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Асфальт (гірська смола) </a:t>
            </a:r>
            <a:r>
              <a:rPr lang="uk-UA" sz="2800" b="1" dirty="0" smtClean="0"/>
              <a:t>– будівельний в'яжучий  матеріал.</a:t>
            </a:r>
            <a:endParaRPr lang="uk-UA" sz="2800" b="1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1493739" y="3429794"/>
            <a:ext cx="496685" cy="609391"/>
            <a:chOff x="7361980" y="2761106"/>
            <a:chExt cx="476250" cy="484208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7361980" y="2761106"/>
              <a:ext cx="476250" cy="484208"/>
              <a:chOff x="4379119" y="2750343"/>
              <a:chExt cx="476250" cy="484208"/>
            </a:xfrm>
          </p:grpSpPr>
          <p:sp>
            <p:nvSpPr>
              <p:cNvPr id="70" name="Полилиния 69"/>
              <p:cNvSpPr/>
              <p:nvPr/>
            </p:nvSpPr>
            <p:spPr>
              <a:xfrm>
                <a:off x="4379119" y="2750343"/>
                <a:ext cx="476250" cy="484208"/>
              </a:xfrm>
              <a:custGeom>
                <a:avLst/>
                <a:gdLst>
                  <a:gd name="connsiteX0" fmla="*/ 0 w 476250"/>
                  <a:gd name="connsiteY0" fmla="*/ 433388 h 484208"/>
                  <a:gd name="connsiteX1" fmla="*/ 23812 w 476250"/>
                  <a:gd name="connsiteY1" fmla="*/ 483394 h 484208"/>
                  <a:gd name="connsiteX2" fmla="*/ 111919 w 476250"/>
                  <a:gd name="connsiteY2" fmla="*/ 450057 h 484208"/>
                  <a:gd name="connsiteX3" fmla="*/ 273844 w 476250"/>
                  <a:gd name="connsiteY3" fmla="*/ 283369 h 484208"/>
                  <a:gd name="connsiteX4" fmla="*/ 476250 w 476250"/>
                  <a:gd name="connsiteY4" fmla="*/ 0 h 48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484208">
                    <a:moveTo>
                      <a:pt x="0" y="433388"/>
                    </a:moveTo>
                    <a:cubicBezTo>
                      <a:pt x="2579" y="457002"/>
                      <a:pt x="5159" y="480616"/>
                      <a:pt x="23812" y="483394"/>
                    </a:cubicBezTo>
                    <a:cubicBezTo>
                      <a:pt x="42465" y="486172"/>
                      <a:pt x="70247" y="483395"/>
                      <a:pt x="111919" y="450057"/>
                    </a:cubicBezTo>
                    <a:cubicBezTo>
                      <a:pt x="153591" y="416719"/>
                      <a:pt x="213122" y="358378"/>
                      <a:pt x="273844" y="283369"/>
                    </a:cubicBezTo>
                    <a:cubicBezTo>
                      <a:pt x="334566" y="208360"/>
                      <a:pt x="405408" y="104180"/>
                      <a:pt x="47625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4644567" y="2753867"/>
                <a:ext cx="210802" cy="477160"/>
              </a:xfrm>
              <a:custGeom>
                <a:avLst/>
                <a:gdLst>
                  <a:gd name="connsiteX0" fmla="*/ 210802 w 210802"/>
                  <a:gd name="connsiteY0" fmla="*/ 0 h 477160"/>
                  <a:gd name="connsiteX1" fmla="*/ 1252 w 210802"/>
                  <a:gd name="connsiteY1" fmla="*/ 447675 h 477160"/>
                  <a:gd name="connsiteX2" fmla="*/ 139364 w 210802"/>
                  <a:gd name="connsiteY2" fmla="*/ 397669 h 47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02" h="477160">
                    <a:moveTo>
                      <a:pt x="210802" y="0"/>
                    </a:moveTo>
                    <a:cubicBezTo>
                      <a:pt x="111980" y="190698"/>
                      <a:pt x="13158" y="381397"/>
                      <a:pt x="1252" y="447675"/>
                    </a:cubicBezTo>
                    <a:cubicBezTo>
                      <a:pt x="-10654" y="513953"/>
                      <a:pt x="64355" y="455811"/>
                      <a:pt x="139364" y="39766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9" name="Прямая соединительная линия 68"/>
            <p:cNvCxnSpPr/>
            <p:nvPr/>
          </p:nvCxnSpPr>
          <p:spPr>
            <a:xfrm>
              <a:off x="7558088" y="3052763"/>
              <a:ext cx="207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Дуга 7">
            <a:extLst>
              <a:ext uri="{FF2B5EF4-FFF2-40B4-BE49-F238E27FC236}">
                <a16:creationId xmlns:a16="http://schemas.microsoft.com/office/drawing/2014/main" xmlns="" id="{815C5635-A014-4E10-82E1-D1A48CB8EEB8}"/>
              </a:ext>
            </a:extLst>
          </p:cNvPr>
          <p:cNvSpPr/>
          <p:nvPr/>
        </p:nvSpPr>
        <p:spPr>
          <a:xfrm rot="17712313">
            <a:off x="1875359" y="3854189"/>
            <a:ext cx="268389" cy="143435"/>
          </a:xfrm>
          <a:custGeom>
            <a:avLst/>
            <a:gdLst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4" fmla="*/ 487818 w 975636"/>
              <a:gd name="connsiteY4" fmla="*/ 367677 h 735353"/>
              <a:gd name="connsiteX5" fmla="*/ 318249 w 975636"/>
              <a:gd name="connsiteY5" fmla="*/ 712425 h 735353"/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  <a:gd name="connsiteX4" fmla="*/ 527235 w 976048"/>
              <a:gd name="connsiteY4" fmla="*/ 388503 h 712463"/>
              <a:gd name="connsiteX5" fmla="*/ 318446 w 976048"/>
              <a:gd name="connsiteY5" fmla="*/ 712463 h 71246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048" h="712463" stroke="0" extrusionOk="0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  <a:lnTo>
                  <a:pt x="527235" y="388503"/>
                </a:lnTo>
                <a:cubicBezTo>
                  <a:pt x="470712" y="503419"/>
                  <a:pt x="374969" y="597547"/>
                  <a:pt x="318446" y="712463"/>
                </a:cubicBezTo>
                <a:close/>
              </a:path>
              <a:path w="976048" h="712463" fill="none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22">
            <a:extLst>
              <a:ext uri="{FF2B5EF4-FFF2-40B4-BE49-F238E27FC236}">
                <a16:creationId xmlns="" xmlns:a16="http://schemas.microsoft.com/office/drawing/2014/main" id="{37171B5C-8431-4FA4-9EEB-68B3AF3AD1AF}"/>
              </a:ext>
            </a:extLst>
          </p:cNvPr>
          <p:cNvSpPr/>
          <p:nvPr/>
        </p:nvSpPr>
        <p:spPr>
          <a:xfrm>
            <a:off x="4552234" y="3796854"/>
            <a:ext cx="387669" cy="242331"/>
          </a:xfrm>
          <a:custGeom>
            <a:avLst/>
            <a:gdLst>
              <a:gd name="connsiteX0" fmla="*/ 0 w 226218"/>
              <a:gd name="connsiteY0" fmla="*/ 109816 h 155060"/>
              <a:gd name="connsiteX1" fmla="*/ 28575 w 226218"/>
              <a:gd name="connsiteY1" fmla="*/ 152678 h 155060"/>
              <a:gd name="connsiteX2" fmla="*/ 126206 w 226218"/>
              <a:gd name="connsiteY2" fmla="*/ 69335 h 155060"/>
              <a:gd name="connsiteX3" fmla="*/ 171450 w 226218"/>
              <a:gd name="connsiteY3" fmla="*/ 278 h 155060"/>
              <a:gd name="connsiteX4" fmla="*/ 128587 w 226218"/>
              <a:gd name="connsiteY4" fmla="*/ 95528 h 155060"/>
              <a:gd name="connsiteX5" fmla="*/ 138112 w 226218"/>
              <a:gd name="connsiteY5" fmla="*/ 155060 h 155060"/>
              <a:gd name="connsiteX6" fmla="*/ 226218 w 226218"/>
              <a:gd name="connsiteY6" fmla="*/ 95528 h 1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18" h="155060">
                <a:moveTo>
                  <a:pt x="0" y="109816"/>
                </a:moveTo>
                <a:cubicBezTo>
                  <a:pt x="3770" y="134620"/>
                  <a:pt x="7541" y="159425"/>
                  <a:pt x="28575" y="152678"/>
                </a:cubicBezTo>
                <a:cubicBezTo>
                  <a:pt x="49609" y="145931"/>
                  <a:pt x="102394" y="94735"/>
                  <a:pt x="126206" y="69335"/>
                </a:cubicBezTo>
                <a:cubicBezTo>
                  <a:pt x="150019" y="43935"/>
                  <a:pt x="171053" y="-4087"/>
                  <a:pt x="171450" y="278"/>
                </a:cubicBezTo>
                <a:cubicBezTo>
                  <a:pt x="171847" y="4643"/>
                  <a:pt x="134143" y="69731"/>
                  <a:pt x="128587" y="95528"/>
                </a:cubicBezTo>
                <a:cubicBezTo>
                  <a:pt x="123031" y="121325"/>
                  <a:pt x="121840" y="155060"/>
                  <a:pt x="138112" y="155060"/>
                </a:cubicBezTo>
                <a:cubicBezTo>
                  <a:pt x="154384" y="155060"/>
                  <a:pt x="190301" y="125294"/>
                  <a:pt x="226218" y="955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46533" r="67792" b="45401"/>
          <a:stretch/>
        </p:blipFill>
        <p:spPr>
          <a:xfrm>
            <a:off x="2412000" y="3744000"/>
            <a:ext cx="504000" cy="684000"/>
          </a:xfrm>
          <a:prstGeom prst="rect">
            <a:avLst/>
          </a:prstGeom>
        </p:spPr>
      </p:pic>
      <p:sp>
        <p:nvSpPr>
          <p:cNvPr id="75" name="Дуга 7">
            <a:extLst>
              <a:ext uri="{FF2B5EF4-FFF2-40B4-BE49-F238E27FC236}">
                <a16:creationId xmlns:a16="http://schemas.microsoft.com/office/drawing/2014/main" xmlns="" id="{815C5635-A014-4E10-82E1-D1A48CB8EEB8}"/>
              </a:ext>
            </a:extLst>
          </p:cNvPr>
          <p:cNvSpPr/>
          <p:nvPr/>
        </p:nvSpPr>
        <p:spPr>
          <a:xfrm rot="17712313">
            <a:off x="2308810" y="3846300"/>
            <a:ext cx="268389" cy="143435"/>
          </a:xfrm>
          <a:custGeom>
            <a:avLst/>
            <a:gdLst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4" fmla="*/ 487818 w 975636"/>
              <a:gd name="connsiteY4" fmla="*/ 367677 h 735353"/>
              <a:gd name="connsiteX5" fmla="*/ 318249 w 975636"/>
              <a:gd name="connsiteY5" fmla="*/ 712425 h 735353"/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  <a:gd name="connsiteX4" fmla="*/ 527235 w 976048"/>
              <a:gd name="connsiteY4" fmla="*/ 388503 h 712463"/>
              <a:gd name="connsiteX5" fmla="*/ 318446 w 976048"/>
              <a:gd name="connsiteY5" fmla="*/ 712463 h 71246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048" h="712463" stroke="0" extrusionOk="0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  <a:lnTo>
                  <a:pt x="527235" y="388503"/>
                </a:lnTo>
                <a:cubicBezTo>
                  <a:pt x="470712" y="503419"/>
                  <a:pt x="374969" y="597547"/>
                  <a:pt x="318446" y="712463"/>
                </a:cubicBezTo>
                <a:close/>
              </a:path>
              <a:path w="976048" h="712463" fill="none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46533" r="67792" b="45401"/>
          <a:stretch/>
        </p:blipFill>
        <p:spPr>
          <a:xfrm>
            <a:off x="3068400" y="3718431"/>
            <a:ext cx="504000" cy="68400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19119" r="58104" b="70880"/>
          <a:stretch/>
        </p:blipFill>
        <p:spPr>
          <a:xfrm>
            <a:off x="3584488" y="3607930"/>
            <a:ext cx="432856" cy="6859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521351" y="3857488"/>
            <a:ext cx="138589" cy="215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46152" r="88687" b="48000"/>
          <a:stretch/>
        </p:blipFill>
        <p:spPr>
          <a:xfrm>
            <a:off x="5220000" y="3664648"/>
            <a:ext cx="432000" cy="5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58" grpId="0" animBg="1"/>
      <p:bldP spid="62" grpId="0" animBg="1"/>
      <p:bldP spid="72" grpId="0" animBg="1"/>
      <p:bldP spid="73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763439" y="1969715"/>
            <a:ext cx="2245543" cy="24415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13796" y="1958200"/>
            <a:ext cx="3986347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Здавна я служу людині, </a:t>
            </a:r>
          </a:p>
          <a:p>
            <a:r>
              <a:rPr lang="uk-UA" sz="2800" b="1" dirty="0" smtClean="0"/>
              <a:t>є у швейній я машині,</a:t>
            </a:r>
          </a:p>
          <a:p>
            <a:r>
              <a:rPr lang="uk-UA" sz="2800" b="1" dirty="0" smtClean="0"/>
              <a:t>на сосні і на ялині, </a:t>
            </a:r>
          </a:p>
          <a:p>
            <a:r>
              <a:rPr lang="uk-UA" sz="2800" b="1" dirty="0" smtClean="0"/>
              <a:t>а у когось ще й на спині.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9463" y="405458"/>
            <a:ext cx="10131560" cy="751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 Ґаджика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3796" y="3888051"/>
            <a:ext cx="135636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Голка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6223" y="1269554"/>
            <a:ext cx="8616622" cy="5808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слово-відгадку. Поясни, скільки значень має це слово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ÐÐ°ÑÑÐ¸Ð½ÐºÐ¸ Ð¿Ð¾ Ð·Ð°Ð¿ÑÐ¾ÑÑ ÐºÐ»Ð¸Ð¿Ð°ÑÑ Ð¸Ð³Ð¾Ð»ÐºÐ° ÐµÐ»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75" y="1298474"/>
            <a:ext cx="1824543" cy="11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Ð°ÑÑÐ¸Ð½ÐºÐ¸ Ð¿Ð¾ Ð·Ð°Ð¿ÑÐ¾ÑÑ ÐºÐ»Ð¸Ð¿Ð°ÑÑ Ð¸Ð³Ð¾Ð»ÐºÐ° ÐµÐ¶Ð¸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51" y="2553638"/>
            <a:ext cx="2089843" cy="21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2" y="2030436"/>
            <a:ext cx="1393631" cy="137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19160" y="4695750"/>
            <a:ext cx="928903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1. Прочитай </a:t>
            </a:r>
            <a:r>
              <a:rPr lang="uk-UA" sz="2400" b="1" dirty="0" smtClean="0">
                <a:solidFill>
                  <a:schemeClr val="bg1"/>
                </a:solidFill>
              </a:rPr>
              <a:t>слово-відгадку. Чи зрозуміло, про яку голку йдеться?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2. </a:t>
            </a:r>
            <a:r>
              <a:rPr lang="uk-UA" sz="2400" b="1" dirty="0" smtClean="0">
                <a:solidFill>
                  <a:schemeClr val="bg1"/>
                </a:solidFill>
              </a:rPr>
              <a:t>Склади три речення зі </a:t>
            </a:r>
            <a:r>
              <a:rPr lang="uk-UA" sz="2400" b="1" dirty="0">
                <a:solidFill>
                  <a:schemeClr val="bg1"/>
                </a:solidFill>
              </a:rPr>
              <a:t>словом-відгадкою, щоб  у  кожному  воно  мало  інше  значення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2923" y="3480033"/>
            <a:ext cx="1356367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Для шиття</a:t>
            </a:r>
            <a:endParaRPr lang="uk-UA" sz="28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980463" y="2289065"/>
            <a:ext cx="174000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ялинкова</a:t>
            </a:r>
            <a:endParaRPr lang="uk-UA" sz="28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455634" y="3985143"/>
            <a:ext cx="131077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/>
              <a:t>їжачка</a:t>
            </a:r>
            <a:endParaRPr lang="uk-U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462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71" y="2092609"/>
            <a:ext cx="1269191" cy="125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»Ð¸Ð¿Ð°ÑÑ Ð¸Ð³Ð¾Ð»ÐºÐ° ÐµÐ»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27" y="1418092"/>
            <a:ext cx="1800200" cy="10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ºÐ»Ð¸Ð¿Ð°ÑÑ Ð¸Ð³Ð¾Ð»ÐºÐ° ÐµÐ¶Ð¸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6446" y="206121"/>
            <a:ext cx="1842199" cy="19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0750" y="503642"/>
            <a:ext cx="9065696" cy="8379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речення </a:t>
            </a:r>
            <a:r>
              <a:rPr lang="uk-UA" sz="4000" b="1" dirty="0" smtClean="0">
                <a:solidFill>
                  <a:schemeClr val="bg1"/>
                </a:solidFill>
              </a:rPr>
              <a:t>зі </a:t>
            </a:r>
            <a:r>
              <a:rPr lang="uk-UA" sz="4000" b="1" dirty="0" smtClean="0">
                <a:solidFill>
                  <a:schemeClr val="bg1"/>
                </a:solidFill>
              </a:rPr>
              <a:t>словом-відгадкою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446" y="1485578"/>
            <a:ext cx="547332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Зелені </a:t>
            </a:r>
            <a:r>
              <a:rPr lang="uk-UA" sz="2800" b="1" dirty="0">
                <a:solidFill>
                  <a:schemeClr val="bg1"/>
                </a:solidFill>
              </a:rPr>
              <a:t>хвоїнки у ялинки і сосни – голки – це видозмінне листя.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5446" y="2565698"/>
            <a:ext cx="80656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>
                <a:solidFill>
                  <a:schemeClr val="bg1"/>
                </a:solidFill>
              </a:rPr>
              <a:t>звичайного їжака приблизно десять тисяч голок.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5446" y="3346058"/>
            <a:ext cx="9491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     Швацька голка — довгий тонкий загострений інструмент з твердого матеріалу з вушком для нитки з одного боку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3479" y="4365898"/>
            <a:ext cx="928903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</a:rPr>
              <a:t>. Прочитай записані речення. Чи зрозуміло, про яку голку йдеться в кожному з них?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3. Зроби висновок, що потрібно зробити, щоб значення слова було зрозумілим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</a:rPr>
              <a:t>Перевір себе за правилом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2581" y="477466"/>
            <a:ext cx="10044026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Пам'ятка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1205" y="1341562"/>
            <a:ext cx="871296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Існують слова, які мають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 значень</a:t>
            </a:r>
            <a:r>
              <a:rPr lang="uk-UA" sz="3600" b="1" dirty="0" smtClean="0"/>
              <a:t>. Про значення цих слів можна дізнатися зі змісту речення або тексту.</a:t>
            </a:r>
            <a:endParaRPr lang="uk-UA" sz="3600" b="1" dirty="0"/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Шляпа кло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87" y="3285778"/>
            <a:ext cx="2474551" cy="247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Цвях будівельний 2,5х55 мм купити з доставкою по всій Украї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97" y="3285778"/>
            <a:ext cx="2675176" cy="24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упить мицелий белых грибов в интернет магазине Бекк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39" y="399925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48182" y="3114062"/>
            <a:ext cx="2603166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Шляпка</a:t>
            </a:r>
            <a:endParaRPr lang="uk-UA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145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778</Words>
  <Application>Microsoft Office PowerPoint</Application>
  <PresentationFormat>Произвольный</PresentationFormat>
  <Paragraphs>129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Розпізнаю слова, які мають кілька значень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170</cp:revision>
  <dcterms:created xsi:type="dcterms:W3CDTF">2025-08-27T14:01:18Z</dcterms:created>
  <dcterms:modified xsi:type="dcterms:W3CDTF">2025-10-05T11:35:37Z</dcterms:modified>
</cp:coreProperties>
</file>