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389" r:id="rId3"/>
    <p:sldId id="407" r:id="rId4"/>
    <p:sldId id="411" r:id="rId5"/>
    <p:sldId id="412" r:id="rId6"/>
    <p:sldId id="406" r:id="rId7"/>
    <p:sldId id="330" r:id="rId8"/>
    <p:sldId id="405" r:id="rId9"/>
    <p:sldId id="394" r:id="rId10"/>
    <p:sldId id="398" r:id="rId11"/>
    <p:sldId id="395" r:id="rId12"/>
    <p:sldId id="410" r:id="rId13"/>
    <p:sldId id="300" r:id="rId14"/>
    <p:sldId id="409" r:id="rId15"/>
    <p:sldId id="403" r:id="rId16"/>
    <p:sldId id="390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la.storinka.org/%D0%B2%D0%B0%D1%81%D0%B8%D0%BB%D1%8C-%D1%81%D1%83%D1%85%D0%BE%D0%BC%D0%BB%D0%B8%D0%BD%D1%81%D1%8C%D0%BA%D0%B8%D0%B9-%D0%BA%D0%B0%D0%B7%D0%BA%D0%B8-%D0%B4%D0%BB%D1%8F-%D0%B4%D1%96%D1%82%D0%B5%D0%B9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929705"/>
            <a:ext cx="9217024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Робота з дитячою книгою.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Важко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бути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Людиною. 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Сухомлинський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«Іменинний обід»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6621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Урок 21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2" y="621481"/>
            <a:ext cx="10297145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4000" b="1" dirty="0" err="1">
                <a:solidFill>
                  <a:schemeClr val="bg1"/>
                </a:solidFill>
              </a:rPr>
              <a:t>ставте</a:t>
            </a:r>
            <a:r>
              <a:rPr lang="uk-UA" sz="4000" b="1" dirty="0">
                <a:solidFill>
                  <a:schemeClr val="bg1"/>
                </a:solidFill>
              </a:rPr>
              <a:t> 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723879" y="1531150"/>
            <a:ext cx="6120680" cy="30243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нар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дження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      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вісімдес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я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найм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нша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          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найст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рша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дриж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ть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              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святк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вий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катерт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ною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       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спр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вжньою</a:t>
            </a:r>
          </a:p>
          <a:p>
            <a:pPr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 побаж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ння         сьог</a:t>
            </a:r>
            <a:r>
              <a:rPr lang="uk-UA" sz="3600" b="1" dirty="0" smtClean="0">
                <a:solidFill>
                  <a:srgbClr val="FFFF00"/>
                </a:solidFill>
                <a:ea typeface="+mj-ea"/>
                <a:cs typeface="+mj-cs"/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  <a:ea typeface="+mj-ea"/>
                <a:cs typeface="+mj-cs"/>
              </a:rPr>
              <a:t>дні</a:t>
            </a:r>
            <a:endParaRPr lang="uk-UA" sz="36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20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1531150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369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87129" y="1106006"/>
            <a:ext cx="9638002" cy="5509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Ніни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велика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сім'я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 мати,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батько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два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брати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дві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сестри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бабуся.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Ніна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найменша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восьмий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рік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Бабуся -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найстарша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вісімдесят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два роки. 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бабусі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тремтять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руки.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Несе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ложку бабуся - ложка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дрижить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крапельки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падають 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стіл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Скоро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Ніни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день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народження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Мама сказала, що на її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іменини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у них буде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святковий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обід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обід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Ніна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нехай запросить подруг.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Ось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і настав цей день. Мама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накриває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стіл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білою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скатертиною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Ніна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подумала: це і бабуся за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стіл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сяде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А в неї ж руки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тремтять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Ніна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тихенько сказала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мамі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5487" y="477465"/>
            <a:ext cx="9763223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В. Сухомлинський «Іменинний обід»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Іменинний обід&quot;, оповідання Василя Сухомлинського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3" y="1197546"/>
            <a:ext cx="19832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0206" y="4214612"/>
            <a:ext cx="2016923" cy="19514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Що Ніна могла сказати мамі, на вашу думку?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7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1671" y="1269554"/>
            <a:ext cx="8829441" cy="5016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-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Мамо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хай бабуся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сьогодні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стіл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сідає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- Чому? -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здивувалась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мама.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- В неї руки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тремтять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Крапає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стіл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Мама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зблідла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Не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сказавши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жодного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слова, вона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зняла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зі столу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білу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скатертину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сховала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її в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шафу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Довго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сиділа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мовчки, потім сказала: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- У нас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сьогодні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бабуся хвора. Тому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іменинного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обіду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не буде.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Поздоровляю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тебе,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Ніно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з днем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народження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тобі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побажання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 будь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справжньою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людиною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5487" y="477465"/>
            <a:ext cx="9763223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В. Сухомлинський «Іменинний обід»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Іменинний обід&quot;, оповідання Василя Сухомлинського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269554"/>
            <a:ext cx="198328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6802" y="4005858"/>
            <a:ext cx="2492861" cy="237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Що мама побажала доні на день народження?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Як ви розумієте це побажання?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826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Аналіз </a:t>
            </a:r>
            <a:r>
              <a:rPr lang="ru-RU" sz="4000" b="1" dirty="0" smtClean="0"/>
              <a:t>змісту з </a:t>
            </a:r>
            <a:r>
              <a:rPr lang="ru-RU" sz="4000" b="1" dirty="0" err="1" smtClean="0"/>
              <a:t>вибірковим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читанням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" y="1305242"/>
            <a:ext cx="2539199" cy="31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9783" y="1269554"/>
            <a:ext cx="7272808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Чому Ніна не хотіла садити бабусю за стіл? Чому не буде святкового обіду?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Що образило маму? Що вона побажала доньці на день народження?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Яка тема твору? Про що він?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Яка головна думка оповідання? Що хотів сказати автор?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9543" y="5632351"/>
            <a:ext cx="2880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Так, тому що …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1471" y="4538635"/>
            <a:ext cx="100811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Вибери позицію і доведи свою думку:</a:t>
            </a:r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Ніна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зрозуміла</a:t>
            </a:r>
            <a:r>
              <a:rPr lang="ru-RU" sz="3200" b="1" dirty="0" smtClean="0"/>
              <a:t>, чому мама </a:t>
            </a:r>
            <a:r>
              <a:rPr lang="ru-RU" sz="3200" b="1" dirty="0" err="1" smtClean="0"/>
              <a:t>відмінила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іменинний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обід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8095" y="5649306"/>
            <a:ext cx="2880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Ні, тому що 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876007" y="3069753"/>
            <a:ext cx="5319221" cy="257208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Добра людина схожа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на </a:t>
            </a:r>
            <a:r>
              <a:rPr lang="uk-UA" sz="32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ясне сонечко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тому 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що вона вміє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зігріти 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й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освітити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своєю 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любов’ю,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турботою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ласкою, </a:t>
            </a:r>
            <a:r>
              <a:rPr lang="uk-UA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щирістю </a:t>
            </a:r>
            <a:r>
              <a:rPr lang="uk-UA" sz="32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 щедрістю.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63" y="1433011"/>
            <a:ext cx="4473867" cy="43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9463" y="466502"/>
            <a:ext cx="10205820" cy="8640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Розглянь зображення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76007" y="1472636"/>
            <a:ext cx="5256584" cy="10210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 чим ти можеш порівняти добру людину?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182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" y="1305242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1871" y="1629594"/>
            <a:ext cx="597666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Підготувати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переказ</a:t>
            </a:r>
            <a:r>
              <a:rPr lang="ru-RU" sz="3200" b="1" dirty="0" smtClean="0"/>
              <a:t> </a:t>
            </a:r>
            <a:r>
              <a:rPr lang="ru-RU" sz="3200" b="1" dirty="0" smtClean="0"/>
              <a:t>оповідання </a:t>
            </a:r>
            <a:r>
              <a:rPr lang="ru-RU" sz="3200" b="1" dirty="0" smtClean="0"/>
              <a:t>Василя Сухомлинського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 err="1" smtClean="0"/>
              <a:t>Суниці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Наталі</a:t>
            </a:r>
            <a:r>
              <a:rPr lang="ru-RU" sz="3200" b="1" dirty="0" smtClean="0"/>
              <a:t>» на </a:t>
            </a:r>
            <a:r>
              <a:rPr lang="ru-RU" sz="3200" b="1" dirty="0" err="1" smtClean="0"/>
              <a:t>сайті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pPr algn="ctr"/>
            <a:r>
              <a:rPr lang="ru-RU" sz="3200" dirty="0" smtClean="0">
                <a:hlinkClick r:id="rId3"/>
              </a:rPr>
              <a:t>Казки </a:t>
            </a:r>
            <a:r>
              <a:rPr lang="ru-RU" sz="3200" dirty="0">
                <a:hlinkClick r:id="rId3"/>
              </a:rPr>
              <a:t>Василя Сухомлинського - Мала </a:t>
            </a:r>
            <a:r>
              <a:rPr lang="ru-RU" sz="3200" dirty="0" err="1" smtClean="0">
                <a:hlinkClick r:id="rId3"/>
              </a:rPr>
              <a:t>Сторінка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337943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871038" y="1644341"/>
            <a:ext cx="2268665" cy="264301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2" y="1557586"/>
            <a:ext cx="2201055" cy="273630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557586"/>
            <a:ext cx="2070307" cy="27170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6" y="1643180"/>
            <a:ext cx="2217654" cy="26727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186" y="513585"/>
            <a:ext cx="10012501" cy="827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0185" y="4508901"/>
            <a:ext cx="1817107" cy="1191816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526" y="4513805"/>
            <a:ext cx="2762145" cy="1191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впорався!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 впоралась!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9769" y="4513805"/>
            <a:ext cx="1655347" cy="11918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Було важко!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2311" y="4508901"/>
            <a:ext cx="2880320" cy="11918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34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4684" y="491604"/>
            <a:ext cx="10171517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5541" y="1825677"/>
            <a:ext cx="2718497" cy="969654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451389" y="1811268"/>
            <a:ext cx="1945064" cy="984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Відчую успіх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148058" y="4829838"/>
            <a:ext cx="2195831" cy="976330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складно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540303" y="4694833"/>
            <a:ext cx="2555898" cy="11440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922504" y="1424824"/>
            <a:ext cx="2421385" cy="264883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8" y="1424824"/>
            <a:ext cx="2204843" cy="274101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23" y="3209361"/>
            <a:ext cx="2048030" cy="268779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51" y="3231249"/>
            <a:ext cx="2193791" cy="264402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9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477466"/>
            <a:ext cx="9865096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49499" y="1269554"/>
            <a:ext cx="9507028" cy="10947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3200" b="1" dirty="0"/>
              <a:t>Чекає, зустрічає, запитує, годує, читає, готує, прибирає, виряджає, піклується, стомлюється </a:t>
            </a:r>
            <a:r>
              <a:rPr lang="uk-UA" sz="3200" b="1" dirty="0" smtClean="0"/>
              <a:t>…</a:t>
            </a:r>
            <a:endParaRPr lang="ru-RU" sz="32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404399" y="1761996"/>
            <a:ext cx="1296144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мама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9499" y="2493691"/>
            <a:ext cx="7202772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uk-UA" sz="3200" b="1" dirty="0"/>
              <a:t>Іде, капає, ллє, мочить, </a:t>
            </a:r>
            <a:r>
              <a:rPr lang="uk-UA" sz="3200" b="1" dirty="0" smtClean="0"/>
              <a:t>закінчується …</a:t>
            </a:r>
            <a:endParaRPr lang="ru-RU" sz="3200" b="1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705110" y="2493690"/>
            <a:ext cx="1296144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дощ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15238" y="3933850"/>
            <a:ext cx="3348601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/>
              <a:t>Байки </a:t>
            </a:r>
            <a:r>
              <a:rPr lang="uk-UA" sz="3200" b="1" dirty="0" smtClean="0"/>
              <a:t>пише …</a:t>
            </a:r>
            <a:endParaRPr lang="ru-RU" sz="3200" b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355727" y="3933849"/>
            <a:ext cx="1656184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байкар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15238" y="3213770"/>
            <a:ext cx="3348601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/>
              <a:t>Вірші складає ...</a:t>
            </a:r>
            <a:endParaRPr lang="ru-RU" sz="3200" b="1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678899" y="3213769"/>
            <a:ext cx="1333012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поет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015238" y="4653930"/>
            <a:ext cx="3348601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/>
              <a:t>Казки </a:t>
            </a:r>
            <a:r>
              <a:rPr lang="uk-UA" sz="3200" b="1" dirty="0"/>
              <a:t>вигадує </a:t>
            </a:r>
            <a:r>
              <a:rPr lang="uk-UA" sz="3200" b="1" dirty="0" smtClean="0"/>
              <a:t>…</a:t>
            </a:r>
            <a:endParaRPr lang="ru-RU" sz="3200" b="1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15238" y="5374010"/>
            <a:ext cx="3348601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/>
              <a:t>Прозу </a:t>
            </a:r>
            <a:r>
              <a:rPr lang="uk-UA" sz="3200" b="1" dirty="0"/>
              <a:t>створює </a:t>
            </a:r>
            <a:r>
              <a:rPr lang="uk-UA" sz="3200" b="1" dirty="0" smtClean="0"/>
              <a:t>…</a:t>
            </a:r>
            <a:endParaRPr lang="ru-RU" sz="3200" b="1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678899" y="4656592"/>
            <a:ext cx="1656184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казкар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12833" y="5342944"/>
            <a:ext cx="2041890" cy="602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FF00"/>
                </a:solidFill>
              </a:rPr>
              <a:t>прозаїк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AutoShape 2" descr="Казка про казку. Олександр Пархоменко - МегаЗна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46" y="3213769"/>
            <a:ext cx="3810000" cy="32575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168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8" y="1305243"/>
            <a:ext cx="3133693" cy="38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23341" y="2493690"/>
            <a:ext cx="662473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 відреагували хлопці на чужака в мокрій одежі?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Чия поведінка була правильною?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Яка тема твору? Про що він?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Яка головна думка оповідання? Що хотів сказати автор?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6752" y="1327689"/>
            <a:ext cx="550571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Красиві слова і красиве діло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Сухомлинський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9523" y="5332039"/>
            <a:ext cx="91450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Гарні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красиві</a:t>
            </a:r>
            <a:r>
              <a:rPr lang="ru-RU" sz="3200" b="1" dirty="0">
                <a:solidFill>
                  <a:srgbClr val="002060"/>
                </a:solidFill>
              </a:rPr>
              <a:t> слова. </a:t>
            </a:r>
            <a:r>
              <a:rPr lang="ru-RU" sz="3200" b="1" dirty="0" err="1">
                <a:solidFill>
                  <a:srgbClr val="002060"/>
                </a:solidFill>
              </a:rPr>
              <a:t>Гарні</a:t>
            </a:r>
            <a:r>
              <a:rPr lang="ru-RU" sz="3200" b="1" dirty="0">
                <a:solidFill>
                  <a:srgbClr val="002060"/>
                </a:solidFill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</a:rPr>
              <a:t>красиві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діла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66006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завдання. Тест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1390150"/>
            <a:ext cx="2295277" cy="283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1631" y="1269554"/>
            <a:ext cx="9145016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1. </a:t>
            </a:r>
            <a:r>
              <a:rPr lang="ru-RU" sz="2800" b="1" dirty="0" err="1">
                <a:solidFill>
                  <a:srgbClr val="002060"/>
                </a:solidFill>
              </a:rPr>
              <a:t>Події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описані</a:t>
            </a:r>
            <a:r>
              <a:rPr lang="ru-RU" sz="2800" b="1" dirty="0">
                <a:solidFill>
                  <a:srgbClr val="002060"/>
                </a:solidFill>
              </a:rPr>
              <a:t> в оповіданні, </a:t>
            </a:r>
            <a:r>
              <a:rPr lang="ru-RU" sz="2800" b="1" dirty="0" err="1">
                <a:solidFill>
                  <a:srgbClr val="002060"/>
                </a:solidFill>
              </a:rPr>
              <a:t>відбувалися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</a:t>
            </a:r>
            <a:r>
              <a:rPr lang="ru-RU" sz="2800" b="1" dirty="0" err="1">
                <a:solidFill>
                  <a:srgbClr val="002060"/>
                </a:solidFill>
              </a:rPr>
              <a:t>літнього</a:t>
            </a:r>
            <a:r>
              <a:rPr lang="ru-RU" sz="2800" b="1" dirty="0">
                <a:solidFill>
                  <a:srgbClr val="002060"/>
                </a:solidFill>
              </a:rPr>
              <a:t> дня; б) </a:t>
            </a:r>
            <a:r>
              <a:rPr lang="ru-RU" sz="2800" b="1" dirty="0" err="1">
                <a:solidFill>
                  <a:srgbClr val="002060"/>
                </a:solidFill>
              </a:rPr>
              <a:t>осіннього</a:t>
            </a:r>
            <a:r>
              <a:rPr lang="ru-RU" sz="2800" b="1" dirty="0">
                <a:solidFill>
                  <a:srgbClr val="002060"/>
                </a:solidFill>
              </a:rPr>
              <a:t> дня; в) весняного дня.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2. </a:t>
            </a:r>
            <a:r>
              <a:rPr lang="ru-RU" sz="2800" b="1" dirty="0" err="1">
                <a:solidFill>
                  <a:srgbClr val="002060"/>
                </a:solidFill>
              </a:rPr>
              <a:t>Маленька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хатинка</a:t>
            </a:r>
            <a:r>
              <a:rPr lang="ru-RU" sz="2800" b="1" dirty="0">
                <a:solidFill>
                  <a:srgbClr val="002060"/>
                </a:solidFill>
              </a:rPr>
              <a:t> стояла: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серед поля; б) серед </a:t>
            </a:r>
            <a:r>
              <a:rPr lang="ru-RU" sz="2800" b="1" dirty="0" err="1">
                <a:solidFill>
                  <a:srgbClr val="002060"/>
                </a:solidFill>
              </a:rPr>
              <a:t>лісу</a:t>
            </a:r>
            <a:r>
              <a:rPr lang="ru-RU" sz="2800" b="1" dirty="0">
                <a:solidFill>
                  <a:srgbClr val="002060"/>
                </a:solidFill>
              </a:rPr>
              <a:t>; в) на </a:t>
            </a:r>
            <a:r>
              <a:rPr lang="ru-RU" sz="2800" b="1" dirty="0" err="1">
                <a:solidFill>
                  <a:srgbClr val="002060"/>
                </a:solidFill>
              </a:rPr>
              <a:t>узбережжі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3. </a:t>
            </a:r>
            <a:r>
              <a:rPr lang="ru-RU" sz="2800" b="1" dirty="0" err="1">
                <a:solidFill>
                  <a:srgbClr val="002060"/>
                </a:solidFill>
              </a:rPr>
              <a:t>Хлопці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сховалися</a:t>
            </a:r>
            <a:r>
              <a:rPr lang="ru-RU" sz="2800" b="1" dirty="0">
                <a:solidFill>
                  <a:srgbClr val="002060"/>
                </a:solidFill>
              </a:rPr>
              <a:t> від </a:t>
            </a:r>
            <a:r>
              <a:rPr lang="ru-RU" sz="2800" b="1" dirty="0" err="1">
                <a:solidFill>
                  <a:srgbClr val="002060"/>
                </a:solidFill>
              </a:rPr>
              <a:t>дощу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під деревом; б) у </a:t>
            </a:r>
            <a:r>
              <a:rPr lang="ru-RU" sz="2800" b="1" dirty="0" err="1">
                <a:solidFill>
                  <a:srgbClr val="002060"/>
                </a:solidFill>
              </a:rPr>
              <a:t>хатинці</a:t>
            </a:r>
            <a:r>
              <a:rPr lang="ru-RU" sz="2800" b="1" dirty="0">
                <a:solidFill>
                  <a:srgbClr val="002060"/>
                </a:solidFill>
              </a:rPr>
              <a:t>; в) у </a:t>
            </a:r>
            <a:r>
              <a:rPr lang="ru-RU" sz="2800" b="1" dirty="0" err="1">
                <a:solidFill>
                  <a:srgbClr val="002060"/>
                </a:solidFill>
              </a:rPr>
              <a:t>землянці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4. </a:t>
            </a:r>
            <a:r>
              <a:rPr lang="ru-RU" sz="2800" b="1" dirty="0" err="1">
                <a:solidFill>
                  <a:srgbClr val="002060"/>
                </a:solidFill>
              </a:rPr>
              <a:t>Незнайомий</a:t>
            </a:r>
            <a:r>
              <a:rPr lang="ru-RU" sz="2800" b="1" dirty="0">
                <a:solidFill>
                  <a:srgbClr val="002060"/>
                </a:solidFill>
              </a:rPr>
              <a:t> хлопчик: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</a:t>
            </a:r>
            <a:r>
              <a:rPr lang="ru-RU" sz="2800" b="1" dirty="0" err="1">
                <a:solidFill>
                  <a:srgbClr val="002060"/>
                </a:solidFill>
              </a:rPr>
              <a:t>змок</a:t>
            </a:r>
            <a:r>
              <a:rPr lang="ru-RU" sz="2800" b="1" dirty="0">
                <a:solidFill>
                  <a:srgbClr val="002060"/>
                </a:solidFill>
              </a:rPr>
              <a:t>; б) упав; в) </a:t>
            </a:r>
            <a:r>
              <a:rPr lang="ru-RU" sz="2800" b="1" dirty="0" err="1">
                <a:solidFill>
                  <a:srgbClr val="002060"/>
                </a:solidFill>
              </a:rPr>
              <a:t>заблукав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5. Слова </a:t>
            </a:r>
            <a:r>
              <a:rPr lang="ru-RU" sz="2800" b="1" dirty="0" err="1">
                <a:solidFill>
                  <a:srgbClr val="002060"/>
                </a:solidFill>
              </a:rPr>
              <a:t>співчуття</a:t>
            </a:r>
            <a:r>
              <a:rPr lang="ru-RU" sz="2800" b="1" dirty="0">
                <a:solidFill>
                  <a:srgbClr val="002060"/>
                </a:solidFill>
              </a:rPr>
              <a:t> сказали: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два хлопчики; б) три хлопчики; в) </a:t>
            </a:r>
            <a:r>
              <a:rPr lang="ru-RU" sz="2800" b="1" dirty="0" err="1">
                <a:solidFill>
                  <a:srgbClr val="002060"/>
                </a:solidFill>
              </a:rPr>
              <a:t>чотири</a:t>
            </a:r>
            <a:r>
              <a:rPr lang="ru-RU" sz="2800" b="1" dirty="0">
                <a:solidFill>
                  <a:srgbClr val="002060"/>
                </a:solidFill>
              </a:rPr>
              <a:t> хлопчики.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6. </a:t>
            </a:r>
            <a:r>
              <a:rPr lang="ru-RU" sz="2800" b="1" dirty="0" err="1">
                <a:solidFill>
                  <a:srgbClr val="002060"/>
                </a:solidFill>
              </a:rPr>
              <a:t>Справжню</a:t>
            </a:r>
            <a:r>
              <a:rPr lang="ru-RU" sz="2800" b="1" dirty="0">
                <a:solidFill>
                  <a:srgbClr val="002060"/>
                </a:solidFill>
              </a:rPr>
              <a:t> допомогу </a:t>
            </a:r>
            <a:r>
              <a:rPr lang="ru-RU" sz="2800" b="1" dirty="0" err="1">
                <a:solidFill>
                  <a:srgbClr val="002060"/>
                </a:solidFill>
              </a:rPr>
              <a:t>надав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а) перший хлопчик; б) </a:t>
            </a:r>
            <a:r>
              <a:rPr lang="ru-RU" sz="2800" b="1" dirty="0" err="1">
                <a:solidFill>
                  <a:srgbClr val="002060"/>
                </a:solidFill>
              </a:rPr>
              <a:t>другий</a:t>
            </a:r>
            <a:r>
              <a:rPr lang="ru-RU" sz="2800" b="1" dirty="0">
                <a:solidFill>
                  <a:srgbClr val="002060"/>
                </a:solidFill>
              </a:rPr>
              <a:t> хлопчик; в) </a:t>
            </a:r>
            <a:r>
              <a:rPr lang="ru-RU" sz="2800" b="1" dirty="0" err="1">
                <a:solidFill>
                  <a:srgbClr val="002060"/>
                </a:solidFill>
              </a:rPr>
              <a:t>третій</a:t>
            </a:r>
            <a:r>
              <a:rPr lang="ru-RU" sz="2800" b="1" dirty="0">
                <a:solidFill>
                  <a:srgbClr val="002060"/>
                </a:solidFill>
              </a:rPr>
              <a:t> хлопчик.</a:t>
            </a:r>
          </a:p>
        </p:txBody>
      </p:sp>
    </p:spTree>
    <p:extLst>
      <p:ext uri="{BB962C8B-B14F-4D97-AF65-F5344CB8AC3E}">
        <p14:creationId xmlns:p14="http://schemas.microsoft.com/office/powerpoint/2010/main" val="34876695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66502"/>
            <a:ext cx="10205820" cy="65903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Закінчи прислів’я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38912" y="1275818"/>
            <a:ext cx="4621471" cy="12178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1. За </a:t>
            </a:r>
            <a: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добро добром …</a:t>
            </a:r>
            <a:endParaRPr lang="ru-RU" sz="3600" b="1" dirty="0">
              <a:solidFill>
                <a:schemeClr val="bg1"/>
              </a:solidFill>
            </a:endParaRPr>
          </a:p>
          <a:p>
            <a:pPr algn="just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2. Добро </a:t>
            </a:r>
            <a:r>
              <a:rPr lang="ru-RU" sz="36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3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60383" y="1270900"/>
            <a:ext cx="1931257" cy="12178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платять</a:t>
            </a:r>
            <a:r>
              <a:rPr lang="ru-RU" sz="36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3600" b="1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FFFF00"/>
              </a:solidFill>
            </a:endParaRPr>
          </a:p>
          <a:p>
            <a:pPr algn="just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зло.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9463" y="1270900"/>
            <a:ext cx="3528393" cy="121787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Поясни, як ти розумієш прислів'я?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55791" y="2676536"/>
            <a:ext cx="10212177" cy="17718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Доброта – це </a:t>
            </a:r>
            <a:r>
              <a:rPr lang="ru-RU" sz="36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чуйне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дружне</a:t>
            </a:r>
            <a:r>
              <a:rPr lang="ru-RU" sz="3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ставлення </a:t>
            </a:r>
            <a:r>
              <a:rPr lang="ru-RU" sz="3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людей</a:t>
            </a:r>
            <a:r>
              <a:rPr lang="uk-UA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, тварин, рослин</a:t>
            </a:r>
            <a:r>
              <a:rPr lang="ru-RU" sz="3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Це </a:t>
            </a:r>
            <a:r>
              <a:rPr lang="ru-RU" sz="36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привітність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ласка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прихильність</a:t>
            </a:r>
            <a:r>
              <a:rPr lang="ru-RU" sz="36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макет футболка добро"/>
          <p:cNvPicPr/>
          <p:nvPr/>
        </p:nvPicPr>
        <p:blipFill>
          <a:blip r:embed="rId2" cstate="print"/>
          <a:srcRect l="11000" t="9000" r="14000" b="5000"/>
          <a:stretch>
            <a:fillRect/>
          </a:stretch>
        </p:blipFill>
        <p:spPr bwMode="auto">
          <a:xfrm>
            <a:off x="1024594" y="4220861"/>
            <a:ext cx="2763181" cy="21589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2271" y="4191072"/>
            <a:ext cx="2915698" cy="21887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6461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51198"/>
            <a:ext cx="3456384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5887" y="1487036"/>
            <a:ext cx="62163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з вами </a:t>
            </a:r>
            <a:r>
              <a:rPr lang="ru-RU" sz="3200" b="1" dirty="0" err="1" smtClean="0"/>
              <a:t>продовжимо</a:t>
            </a:r>
            <a:r>
              <a:rPr lang="ru-RU" sz="3200" b="1" dirty="0" smtClean="0"/>
              <a:t> </a:t>
            </a:r>
            <a:r>
              <a:rPr lang="ru-RU" sz="3200" b="1" dirty="0"/>
              <a:t>ознайомлення </a:t>
            </a:r>
            <a:r>
              <a:rPr lang="ru-RU" sz="3200" b="1" dirty="0" smtClean="0"/>
              <a:t>з </a:t>
            </a:r>
            <a:r>
              <a:rPr lang="ru-RU" sz="3200" b="1" dirty="0" err="1" smtClean="0"/>
              <a:t>творами</a:t>
            </a:r>
            <a:r>
              <a:rPr lang="ru-RU" sz="3200" b="1" dirty="0" smtClean="0"/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Василя Сухомлинського.</a:t>
            </a:r>
            <a:r>
              <a:rPr lang="uk-UA" sz="3200" b="1" dirty="0" smtClean="0">
                <a:solidFill>
                  <a:schemeClr val="bg1"/>
                </a:solidFill>
              </a:rPr>
              <a:t> Проаналізуємо  оповідання </a:t>
            </a:r>
            <a:r>
              <a:rPr lang="uk-UA" sz="3200" b="1" dirty="0" smtClean="0">
                <a:solidFill>
                  <a:srgbClr val="FFFF00"/>
                </a:solidFill>
              </a:rPr>
              <a:t>«Іменинний обід» </a:t>
            </a:r>
            <a:r>
              <a:rPr lang="uk-UA" sz="3200" b="1" dirty="0" smtClean="0">
                <a:solidFill>
                  <a:schemeClr val="bg1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з збірника «Важко </a:t>
            </a:r>
            <a:r>
              <a:rPr lang="uk-UA" sz="3200" b="1" dirty="0">
                <a:solidFill>
                  <a:schemeClr val="bg1"/>
                </a:solidFill>
              </a:rPr>
              <a:t>бути Людиною»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1832351"/>
            <a:ext cx="5901697" cy="33647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4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«Читання - це віконце, </a:t>
            </a:r>
            <a:br>
              <a:rPr lang="uk-UA" sz="4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через яке діти </a:t>
            </a:r>
            <a:r>
              <a:rPr lang="uk-UA" sz="4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збагачують </a:t>
            </a:r>
            <a:r>
              <a:rPr lang="uk-UA" sz="4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і пізнають світ і самих себе</a:t>
            </a:r>
            <a:r>
              <a:rPr lang="uk-UA" sz="4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859" y="1614878"/>
            <a:ext cx="3649779" cy="4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07455" y="528877"/>
            <a:ext cx="10225136" cy="8126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Згадайте </a:t>
            </a:r>
            <a:r>
              <a:rPr lang="uk-UA" sz="3600" b="1" dirty="0" smtClean="0">
                <a:solidFill>
                  <a:schemeClr val="bg1"/>
                </a:solidFill>
              </a:rPr>
              <a:t>– письменник </a:t>
            </a:r>
            <a:r>
              <a:rPr lang="uk-UA" sz="3600" b="1" dirty="0">
                <a:solidFill>
                  <a:schemeClr val="bg1"/>
                </a:solidFill>
              </a:rPr>
              <a:t>Василь Сухомлинський.</a:t>
            </a:r>
          </a:p>
        </p:txBody>
      </p:sp>
    </p:spTree>
    <p:extLst>
      <p:ext uri="{BB962C8B-B14F-4D97-AF65-F5344CB8AC3E}">
        <p14:creationId xmlns:p14="http://schemas.microsoft.com/office/powerpoint/2010/main" val="30372044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77465"/>
            <a:ext cx="9763223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В. Сухомлинський «Іменинний обід»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533" y="1269554"/>
            <a:ext cx="1015312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Прочитайте </a:t>
            </a:r>
            <a:r>
              <a:rPr lang="uk-UA" sz="3200" b="1" dirty="0" smtClean="0">
                <a:solidFill>
                  <a:schemeClr val="bg1"/>
                </a:solidFill>
              </a:rPr>
              <a:t>уважно заголовок оповідання.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smtClean="0"/>
              <a:t>Як </a:t>
            </a:r>
            <a:r>
              <a:rPr lang="ru-RU" sz="3200" b="1" dirty="0" err="1"/>
              <a:t>ви</a:t>
            </a:r>
            <a:r>
              <a:rPr lang="ru-RU" sz="3200" b="1" dirty="0"/>
              <a:t> </a:t>
            </a:r>
            <a:r>
              <a:rPr lang="ru-RU" sz="3200" b="1" dirty="0" err="1"/>
              <a:t>вважаєте</a:t>
            </a:r>
            <a:r>
              <a:rPr lang="ru-RU" sz="3200" b="1" dirty="0"/>
              <a:t>, про що </a:t>
            </a:r>
            <a:r>
              <a:rPr lang="ru-RU" sz="3200" b="1" dirty="0" err="1"/>
              <a:t>йтиметься</a:t>
            </a:r>
            <a:r>
              <a:rPr lang="ru-RU" sz="3200" b="1" dirty="0"/>
              <a:t> в </a:t>
            </a:r>
            <a:r>
              <a:rPr lang="ru-RU" sz="3200" b="1" dirty="0" smtClean="0"/>
              <a:t>цьому оповіданні?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78368" y="2561070"/>
            <a:ext cx="478239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Як </a:t>
            </a:r>
            <a:r>
              <a:rPr lang="uk-UA" sz="3200" b="1" dirty="0">
                <a:solidFill>
                  <a:srgbClr val="FFFF00"/>
                </a:solidFill>
              </a:rPr>
              <a:t>ви розумієте значення словосполучення </a:t>
            </a:r>
            <a:r>
              <a:rPr lang="uk-UA" sz="3200" b="1" dirty="0" smtClean="0">
                <a:solidFill>
                  <a:srgbClr val="FFFF00"/>
                </a:solidFill>
              </a:rPr>
              <a:t>«іменинний обід»?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Іменинний обід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7743" r="8314" b="7915"/>
          <a:stretch/>
        </p:blipFill>
        <p:spPr bwMode="auto">
          <a:xfrm>
            <a:off x="6212793" y="2565698"/>
            <a:ext cx="4938902" cy="280000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48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672</Words>
  <Application>Microsoft Office PowerPoint</Application>
  <PresentationFormat>Произвольный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Закінчи речення</vt:lpstr>
      <vt:lpstr>Презентация PowerPoint</vt:lpstr>
      <vt:lpstr>Презентация PowerPoint</vt:lpstr>
      <vt:lpstr>Закінчи прислів’я </vt:lpstr>
      <vt:lpstr>Презентация PowerPoint</vt:lpstr>
      <vt:lpstr>«Читання - це віконце,  через яке діти збагачують і пізнають світ і самих себе»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Розглянь зображення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135</cp:revision>
  <dcterms:created xsi:type="dcterms:W3CDTF">2025-08-27T14:01:18Z</dcterms:created>
  <dcterms:modified xsi:type="dcterms:W3CDTF">2025-10-08T16:51:31Z</dcterms:modified>
</cp:coreProperties>
</file>