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7" r:id="rId2"/>
    <p:sldId id="470" r:id="rId3"/>
    <p:sldId id="398" r:id="rId4"/>
    <p:sldId id="469" r:id="rId5"/>
    <p:sldId id="436" r:id="rId6"/>
    <p:sldId id="465" r:id="rId7"/>
    <p:sldId id="461" r:id="rId8"/>
    <p:sldId id="467" r:id="rId9"/>
    <p:sldId id="473" r:id="rId10"/>
    <p:sldId id="474" r:id="rId11"/>
    <p:sldId id="472" r:id="rId12"/>
    <p:sldId id="477" r:id="rId13"/>
    <p:sldId id="475" r:id="rId14"/>
    <p:sldId id="478" r:id="rId15"/>
    <p:sldId id="476" r:id="rId16"/>
    <p:sldId id="479" r:id="rId17"/>
    <p:sldId id="480" r:id="rId18"/>
    <p:sldId id="452" r:id="rId19"/>
    <p:sldId id="339" r:id="rId20"/>
    <p:sldId id="320" r:id="rId21"/>
    <p:sldId id="424" r:id="rId22"/>
    <p:sldId id="302" r:id="rId23"/>
    <p:sldId id="451" r:id="rId24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901676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Яке значення має вода для природи?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8095" y="3937375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22-23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51" y="2997746"/>
            <a:ext cx="2552917" cy="29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05458"/>
            <a:ext cx="10341045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Вплив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Світового</a:t>
            </a:r>
            <a:r>
              <a:rPr lang="ru-RU" sz="3200" b="1" dirty="0" smtClean="0">
                <a:solidFill>
                  <a:schemeClr val="bg1"/>
                </a:solidFill>
              </a:rPr>
              <a:t> океану на </a:t>
            </a:r>
            <a:r>
              <a:rPr lang="ru-RU" sz="3200" b="1" dirty="0" err="1" smtClean="0">
                <a:solidFill>
                  <a:schemeClr val="bg1"/>
                </a:solidFill>
              </a:rPr>
              <a:t>природні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процеси</a:t>
            </a:r>
            <a:r>
              <a:rPr lang="ru-RU" sz="3200" b="1" dirty="0" smtClean="0">
                <a:solidFill>
                  <a:schemeClr val="bg1"/>
                </a:solidFill>
              </a:rPr>
              <a:t> на </a:t>
            </a:r>
            <a:r>
              <a:rPr lang="ru-RU" sz="3200" b="1" dirty="0" err="1" smtClean="0">
                <a:solidFill>
                  <a:schemeClr val="bg1"/>
                </a:solidFill>
              </a:rPr>
              <a:t>планеті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51471" y="1269554"/>
            <a:ext cx="6408712" cy="200906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Учені</a:t>
            </a:r>
            <a:r>
              <a:rPr lang="ru-RU" sz="2800" b="1" dirty="0"/>
              <a:t> довели, що життя </a:t>
            </a:r>
            <a:r>
              <a:rPr lang="ru-RU" sz="2800" b="1" dirty="0" err="1"/>
              <a:t>зародилося</a:t>
            </a:r>
            <a:r>
              <a:rPr lang="ru-RU" sz="2800" b="1" dirty="0"/>
              <a:t> у </a:t>
            </a:r>
            <a:r>
              <a:rPr lang="ru-RU" sz="2800" b="1" dirty="0" err="1"/>
              <a:t>воді</a:t>
            </a:r>
            <a:r>
              <a:rPr lang="ru-RU" sz="2800" b="1" dirty="0"/>
              <a:t>, а не на </a:t>
            </a:r>
            <a:r>
              <a:rPr lang="ru-RU" sz="2800" b="1" dirty="0" err="1"/>
              <a:t>суходолі</a:t>
            </a:r>
            <a:r>
              <a:rPr lang="ru-RU" sz="2800" b="1" dirty="0"/>
              <a:t>. </a:t>
            </a:r>
            <a:r>
              <a:rPr lang="ru-RU" sz="2800" b="1" dirty="0" err="1"/>
              <a:t>Доказом</a:t>
            </a:r>
            <a:r>
              <a:rPr lang="ru-RU" sz="2800" b="1" dirty="0"/>
              <a:t> є те, що вода входить до складу всіх </a:t>
            </a:r>
            <a:r>
              <a:rPr lang="ru-RU" sz="2800" b="1" dirty="0" err="1"/>
              <a:t>живих</a:t>
            </a:r>
            <a:r>
              <a:rPr lang="ru-RU" sz="2800" b="1" dirty="0"/>
              <a:t> організмів.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195487" y="3645818"/>
            <a:ext cx="6264696" cy="153233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Складіть</a:t>
            </a:r>
            <a:r>
              <a:rPr lang="ru-RU" sz="2800" b="1" dirty="0"/>
              <a:t> розповіді про </a:t>
            </a:r>
            <a:r>
              <a:rPr lang="ru-RU" sz="2800" b="1" dirty="0" err="1"/>
              <a:t>використання</a:t>
            </a:r>
            <a:r>
              <a:rPr lang="ru-RU" sz="2800" b="1" dirty="0"/>
              <a:t> води в </a:t>
            </a:r>
            <a:r>
              <a:rPr lang="ru-RU" sz="2800" b="1" dirty="0" err="1"/>
              <a:t>побуті</a:t>
            </a:r>
            <a:r>
              <a:rPr lang="ru-RU" sz="2800" b="1" dirty="0"/>
              <a:t>. </a:t>
            </a:r>
            <a:r>
              <a:rPr lang="ru-RU" sz="2800" b="1" dirty="0" err="1"/>
              <a:t>Розпочніть</a:t>
            </a:r>
            <a:r>
              <a:rPr lang="ru-RU" sz="2800" b="1" dirty="0"/>
              <a:t> так: «Вода </a:t>
            </a:r>
            <a:r>
              <a:rPr lang="ru-RU" sz="2800" b="1" dirty="0" err="1"/>
              <a:t>потрібна</a:t>
            </a:r>
            <a:r>
              <a:rPr lang="ru-RU" sz="2800" b="1" dirty="0"/>
              <a:t> для …».</a:t>
            </a:r>
            <a:endParaRPr lang="ru-RU" sz="2800" b="1" dirty="0" smtClean="0"/>
          </a:p>
        </p:txBody>
      </p:sp>
      <p:pic>
        <p:nvPicPr>
          <p:cNvPr id="3074" name="Picture 2" descr="Значення води в природі та житті людини – РОВР у Хмельницькій област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8" r="610"/>
          <a:stretch/>
        </p:blipFill>
        <p:spPr bwMode="auto">
          <a:xfrm>
            <a:off x="7694792" y="1103658"/>
            <a:ext cx="3537208" cy="3694288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4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481">
            <a:off x="7042968" y="3603903"/>
            <a:ext cx="2071790" cy="2961556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3817">
            <a:off x="2779926" y="3719934"/>
            <a:ext cx="1720395" cy="2493653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46" y="3766937"/>
            <a:ext cx="1760978" cy="2547910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79464" y="419017"/>
            <a:ext cx="10269038" cy="7065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Вода потрібна для…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498">
            <a:off x="1546962" y="1315076"/>
            <a:ext cx="1775519" cy="2623094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181">
            <a:off x="8395461" y="1331700"/>
            <a:ext cx="1777352" cy="2505392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557">
            <a:off x="402511" y="3775816"/>
            <a:ext cx="1715700" cy="2530153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962">
            <a:off x="9457369" y="3529691"/>
            <a:ext cx="2022699" cy="2874139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30" y="1197547"/>
            <a:ext cx="1969433" cy="2614584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11" y="1197546"/>
            <a:ext cx="1980754" cy="2658920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94644"/>
            <a:ext cx="10009112" cy="7815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малюнки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9" t="15294" r="1961" b="39608"/>
          <a:stretch/>
        </p:blipFill>
        <p:spPr>
          <a:xfrm>
            <a:off x="6353235" y="1917626"/>
            <a:ext cx="2387554" cy="2379317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6" t="56513" r="30994" b="1134"/>
          <a:stretch/>
        </p:blipFill>
        <p:spPr>
          <a:xfrm>
            <a:off x="3392950" y="1881618"/>
            <a:ext cx="2542305" cy="237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18862" r="67499" b="36013"/>
          <a:stretch/>
        </p:blipFill>
        <p:spPr>
          <a:xfrm>
            <a:off x="818875" y="1917626"/>
            <a:ext cx="2200186" cy="237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027147" y="5057265"/>
            <a:ext cx="600245" cy="418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77381" y="1276220"/>
            <a:ext cx="8726381" cy="50032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Чи </a:t>
            </a:r>
            <a:r>
              <a:rPr lang="uk-UA" sz="2800" b="1" dirty="0" err="1">
                <a:solidFill>
                  <a:schemeClr val="accent3">
                    <a:lumMod val="75000"/>
                  </a:schemeClr>
                </a:solidFill>
              </a:rPr>
              <a:t>економно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 діти використовують воду?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4" t="64161" r="8218" b="2506"/>
          <a:stretch/>
        </p:blipFill>
        <p:spPr>
          <a:xfrm>
            <a:off x="6353236" y="4510133"/>
            <a:ext cx="3339196" cy="193189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2" t="18214" r="8120" b="40414"/>
          <a:stretch/>
        </p:blipFill>
        <p:spPr>
          <a:xfrm>
            <a:off x="3139703" y="4471160"/>
            <a:ext cx="2759678" cy="1962207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23638" r="63022" b="31263"/>
          <a:stretch/>
        </p:blipFill>
        <p:spPr>
          <a:xfrm>
            <a:off x="9188375" y="1845618"/>
            <a:ext cx="2232248" cy="2415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11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05458"/>
            <a:ext cx="10341045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Ставлення до води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195487" y="1125538"/>
            <a:ext cx="9793088" cy="105560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Роздивися</a:t>
            </a:r>
            <a:r>
              <a:rPr lang="ru-RU" sz="2800" b="1" dirty="0"/>
              <a:t> </a:t>
            </a:r>
            <a:r>
              <a:rPr lang="ru-RU" sz="2800" b="1" dirty="0" err="1"/>
              <a:t>діаграму</a:t>
            </a:r>
            <a:r>
              <a:rPr lang="ru-RU" sz="2800" b="1" dirty="0"/>
              <a:t>. Разом із </a:t>
            </a:r>
            <a:r>
              <a:rPr lang="ru-RU" sz="2800" b="1" dirty="0" err="1"/>
              <a:t>дорослими</a:t>
            </a:r>
            <a:r>
              <a:rPr lang="ru-RU" sz="2800" b="1" dirty="0"/>
              <a:t> </a:t>
            </a:r>
            <a:r>
              <a:rPr lang="ru-RU" sz="2800" b="1" dirty="0" err="1" smtClean="0"/>
              <a:t>вдома</a:t>
            </a:r>
            <a:r>
              <a:rPr lang="ru-RU" sz="2800" b="1" dirty="0" smtClean="0"/>
              <a:t> </a:t>
            </a:r>
            <a:r>
              <a:rPr lang="ru-RU" sz="2800" b="1" dirty="0" err="1"/>
              <a:t>спробуй</a:t>
            </a:r>
            <a:r>
              <a:rPr lang="ru-RU" sz="2800" b="1" dirty="0"/>
              <a:t> </a:t>
            </a:r>
            <a:r>
              <a:rPr lang="ru-RU" sz="2800" b="1" dirty="0" err="1"/>
              <a:t>дослідити</a:t>
            </a:r>
            <a:r>
              <a:rPr lang="ru-RU" sz="2800" b="1" dirty="0"/>
              <a:t>, на що </a:t>
            </a:r>
            <a:r>
              <a:rPr lang="ru-RU" sz="2800" b="1" dirty="0" err="1"/>
              <a:t>протягом</a:t>
            </a:r>
            <a:r>
              <a:rPr lang="ru-RU" sz="2800" b="1" dirty="0"/>
              <a:t> </a:t>
            </a:r>
            <a:r>
              <a:rPr lang="ru-RU" sz="2800" b="1" dirty="0" err="1"/>
              <a:t>доби</a:t>
            </a:r>
            <a:r>
              <a:rPr lang="ru-RU" sz="2800" b="1" dirty="0"/>
              <a:t> </a:t>
            </a:r>
            <a:r>
              <a:rPr lang="ru-RU" sz="2800" b="1" dirty="0" err="1"/>
              <a:t>витрачає</a:t>
            </a:r>
            <a:r>
              <a:rPr lang="ru-RU" sz="2800" b="1" dirty="0"/>
              <a:t> воду ваша родина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D:\3 клас\04 ЯДС\Грущинська\2 Людина і нежива природа\№022-23 Яке значення має вода для   життя людей\2025-10-19_192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14" y="2308656"/>
            <a:ext cx="920212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1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5209" y="477466"/>
            <a:ext cx="9748690" cy="7205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Поміркуй, чому </a:t>
            </a:r>
            <a:r>
              <a:rPr lang="uk-UA" sz="4000" b="1" dirty="0">
                <a:solidFill>
                  <a:schemeClr val="bg1"/>
                </a:solidFill>
              </a:rPr>
              <a:t>потрібно берегти воду?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1459" y="1341562"/>
            <a:ext cx="5678644" cy="192541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Вода – це безцінний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дар природи. Адже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без води не може прожити жоден живий організм. 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Тому ми повинні берегти воду!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84119" y="1341562"/>
            <a:ext cx="4059780" cy="10234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Запам’ятай правила </a:t>
            </a:r>
          </a:p>
          <a:p>
            <a:pPr algn="ctr"/>
            <a:r>
              <a:rPr lang="uk-UA" sz="2800" b="1" dirty="0" smtClean="0"/>
              <a:t>збереження води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3759" y="3333265"/>
            <a:ext cx="2568795" cy="13664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Вимикати воду, поки чистиш зуби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14009" y="2518282"/>
            <a:ext cx="2632628" cy="23736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При приготуванні їжі не тримати кран відкритим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3759" y="4913030"/>
            <a:ext cx="3429332" cy="11384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Слід встановити лічильник на воду</a:t>
            </a:r>
            <a:endParaRPr lang="ru-RU" sz="2800" b="1" dirty="0"/>
          </a:p>
        </p:txBody>
      </p:sp>
      <p:pic>
        <p:nvPicPr>
          <p:cNvPr id="2050" name="Picture 2" descr="D:\1 клас\3 Я досліджую світ\1 УРОКИ 2023\4 Людина і природа\№078 Чому нам потрібна вода\2024-03-20_2052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"/>
          <a:stretch/>
        </p:blipFill>
        <p:spPr bwMode="auto">
          <a:xfrm>
            <a:off x="1061459" y="3357786"/>
            <a:ext cx="2384132" cy="212449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 клас\3 Я досліджую світ\1 УРОКИ 2023\4 Людина і природа\№078 Чому нам потрібна вода\2024-03-20_205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57" y="2637706"/>
            <a:ext cx="2075098" cy="21347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05458"/>
            <a:ext cx="10341045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Поміркуйте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71711" y="1197546"/>
            <a:ext cx="5472608" cy="1055608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Чи можна без води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спекти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хліб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 Або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надрукувати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підручники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63440" y="2355939"/>
            <a:ext cx="6264696" cy="200906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Вода </a:t>
            </a:r>
            <a:r>
              <a:rPr lang="ru-RU" sz="2800" b="1" dirty="0" err="1"/>
              <a:t>необхідна</a:t>
            </a:r>
            <a:r>
              <a:rPr lang="ru-RU" sz="2800" b="1" dirty="0"/>
              <a:t> для </a:t>
            </a:r>
            <a:r>
              <a:rPr lang="ru-RU" sz="2800" b="1" dirty="0" err="1"/>
              <a:t>промисловості</a:t>
            </a:r>
            <a:r>
              <a:rPr lang="ru-RU" sz="2800" b="1" dirty="0"/>
              <a:t>. Ще більше води </a:t>
            </a:r>
            <a:r>
              <a:rPr lang="ru-RU" sz="2800" b="1" dirty="0" err="1"/>
              <a:t>потребує</a:t>
            </a:r>
            <a:r>
              <a:rPr lang="ru-RU" sz="2800" b="1" dirty="0"/>
              <a:t> </a:t>
            </a:r>
            <a:r>
              <a:rPr lang="ru-RU" sz="2800" b="1" dirty="0" err="1"/>
              <a:t>сільське</a:t>
            </a:r>
            <a:r>
              <a:rPr lang="ru-RU" sz="2800" b="1" dirty="0"/>
              <a:t> </a:t>
            </a:r>
            <a:r>
              <a:rPr lang="ru-RU" sz="2800" b="1" dirty="0" err="1"/>
              <a:t>господарство</a:t>
            </a:r>
            <a:r>
              <a:rPr lang="ru-RU" sz="2800" b="1" dirty="0"/>
              <a:t>: </a:t>
            </a:r>
            <a:r>
              <a:rPr lang="ru-RU" sz="2800" b="1" dirty="0" err="1" smtClean="0"/>
              <a:t>тваринництво</a:t>
            </a:r>
            <a:r>
              <a:rPr lang="ru-RU" sz="2800" b="1" dirty="0" smtClean="0"/>
              <a:t> </a:t>
            </a:r>
            <a:r>
              <a:rPr lang="ru-RU" sz="2800" b="1" dirty="0"/>
              <a:t>й </a:t>
            </a:r>
            <a:r>
              <a:rPr lang="ru-RU" sz="2800" b="1" dirty="0" err="1"/>
              <a:t>рослинництво</a:t>
            </a:r>
            <a:r>
              <a:rPr lang="ru-RU" sz="2800" b="1" dirty="0"/>
              <a:t>. </a:t>
            </a:r>
          </a:p>
        </p:txBody>
      </p:sp>
      <p:pic>
        <p:nvPicPr>
          <p:cNvPr id="6146" name="Picture 2" descr="Система автономного поливу і зрошення від сонця для фермерів | Теплоці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86" y="1171692"/>
            <a:ext cx="4152814" cy="2162924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Основні загрози для чистої питної води: розкриваємо 5 головних ворогів –  Путівник з відпочинку на Дністр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6" r="977"/>
          <a:stretch/>
        </p:blipFill>
        <p:spPr bwMode="auto">
          <a:xfrm>
            <a:off x="7820223" y="3431594"/>
            <a:ext cx="3155672" cy="2734504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63441" y="4507216"/>
            <a:ext cx="6264696" cy="105560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Чистою </a:t>
            </a:r>
            <a:r>
              <a:rPr lang="ru-RU" sz="2800" b="1" dirty="0" err="1"/>
              <a:t>прісною</a:t>
            </a:r>
            <a:r>
              <a:rPr lang="ru-RU" sz="2800" b="1" dirty="0"/>
              <a:t> водою </a:t>
            </a:r>
            <a:r>
              <a:rPr lang="ru-RU" sz="2800" b="1" dirty="0" err="1" smtClean="0"/>
              <a:t>напувають</a:t>
            </a:r>
            <a:r>
              <a:rPr lang="ru-RU" sz="2800" b="1" dirty="0" smtClean="0"/>
              <a:t> </a:t>
            </a:r>
            <a:r>
              <a:rPr lang="ru-RU" sz="2800" b="1" dirty="0"/>
              <a:t>тварин, </a:t>
            </a:r>
            <a:r>
              <a:rPr lang="ru-RU" sz="2800" b="1" dirty="0" err="1"/>
              <a:t>зрошують</a:t>
            </a:r>
            <a:r>
              <a:rPr lang="ru-RU" sz="2800" b="1" dirty="0"/>
              <a:t> поля.</a:t>
            </a:r>
          </a:p>
        </p:txBody>
      </p:sp>
    </p:spTree>
    <p:extLst>
      <p:ext uri="{BB962C8B-B14F-4D97-AF65-F5344CB8AC3E}">
        <p14:creationId xmlns:p14="http://schemas.microsoft.com/office/powerpoint/2010/main" val="82305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49474"/>
            <a:ext cx="10341045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Водні дороги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07455" y="1341562"/>
            <a:ext cx="5544616" cy="1532334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З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давніх-давен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міста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й села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виникали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 берегах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річок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і озер,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поблизу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джерел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питної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води.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591714" y="4247188"/>
            <a:ext cx="5656786" cy="153233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Річки</a:t>
            </a:r>
            <a:r>
              <a:rPr lang="ru-RU" sz="2800" b="1" dirty="0"/>
              <a:t>, моря й океани — це </a:t>
            </a:r>
            <a:r>
              <a:rPr lang="ru-RU" sz="2800" b="1" dirty="0" err="1"/>
              <a:t>водні</a:t>
            </a:r>
            <a:r>
              <a:rPr lang="ru-RU" sz="2800" b="1" dirty="0"/>
              <a:t> «дороги», що </a:t>
            </a:r>
            <a:r>
              <a:rPr lang="ru-RU" sz="2800" b="1" dirty="0" err="1"/>
              <a:t>з’єднують</a:t>
            </a:r>
            <a:r>
              <a:rPr lang="ru-RU" sz="2800" b="1" dirty="0"/>
              <a:t> різні </a:t>
            </a:r>
            <a:r>
              <a:rPr lang="ru-RU" sz="2800" b="1" dirty="0" err="1"/>
              <a:t>країни</a:t>
            </a:r>
            <a:r>
              <a:rPr lang="ru-RU" sz="2800" b="1" dirty="0"/>
              <a:t> світу.</a:t>
            </a:r>
            <a:endParaRPr lang="ru-RU" sz="2800" b="1" dirty="0"/>
          </a:p>
        </p:txBody>
      </p:sp>
      <p:pic>
        <p:nvPicPr>
          <p:cNvPr id="7170" name="Picture 2" descr="Дніпро — Енциклопедія Сучасної Украї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87" y="1333412"/>
            <a:ext cx="4652413" cy="2616982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сторична прогулянка Волоськи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2997746"/>
            <a:ext cx="4159138" cy="2828214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4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6084" y="589538"/>
            <a:ext cx="10341045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Відпочинок</a:t>
            </a:r>
            <a:r>
              <a:rPr lang="ru-RU" sz="4000" b="1" dirty="0" smtClean="0">
                <a:solidFill>
                  <a:schemeClr val="bg1"/>
                </a:solidFill>
              </a:rPr>
              <a:t> біля води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86408" y="1269554"/>
            <a:ext cx="6773775" cy="248578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Повсюди</a:t>
            </a:r>
            <a:r>
              <a:rPr lang="ru-RU" sz="2800" b="1" dirty="0"/>
              <a:t> </a:t>
            </a:r>
            <a:r>
              <a:rPr lang="ru-RU" sz="2800" b="1" dirty="0" err="1"/>
              <a:t>поблизу</a:t>
            </a:r>
            <a:r>
              <a:rPr lang="ru-RU" sz="2800" b="1" dirty="0"/>
              <a:t> води розташовуються </a:t>
            </a:r>
            <a:r>
              <a:rPr lang="ru-RU" sz="2800" b="1" dirty="0" err="1"/>
              <a:t>найкрасивіші</a:t>
            </a:r>
            <a:r>
              <a:rPr lang="ru-RU" sz="2800" b="1" dirty="0"/>
              <a:t> місця для </a:t>
            </a:r>
            <a:r>
              <a:rPr lang="ru-RU" sz="2800" b="1" dirty="0" err="1"/>
              <a:t>відпочинку</a:t>
            </a:r>
            <a:r>
              <a:rPr lang="ru-RU" sz="2800" b="1" dirty="0"/>
              <a:t>. На курортах люди </a:t>
            </a:r>
            <a:r>
              <a:rPr lang="ru-RU" sz="2800" b="1" dirty="0" err="1"/>
              <a:t>відновлюють</a:t>
            </a:r>
            <a:r>
              <a:rPr lang="ru-RU" sz="2800" b="1" dirty="0"/>
              <a:t> </a:t>
            </a:r>
            <a:r>
              <a:rPr lang="ru-RU" sz="2800" b="1" dirty="0" err="1"/>
              <a:t>своє</a:t>
            </a:r>
            <a:r>
              <a:rPr lang="ru-RU" sz="2800" b="1" dirty="0"/>
              <a:t> здоров’я, </a:t>
            </a:r>
            <a:r>
              <a:rPr lang="ru-RU" sz="2800" b="1" dirty="0" err="1"/>
              <a:t>набираються</a:t>
            </a:r>
            <a:r>
              <a:rPr lang="ru-RU" sz="2800" b="1" dirty="0"/>
              <a:t> </a:t>
            </a:r>
            <a:r>
              <a:rPr lang="ru-RU" sz="2800" b="1" dirty="0" err="1"/>
              <a:t>наснаги</a:t>
            </a:r>
            <a:r>
              <a:rPr lang="ru-RU" sz="2800" b="1" dirty="0"/>
              <a:t>, </a:t>
            </a:r>
            <a:r>
              <a:rPr lang="ru-RU" sz="2800" b="1" dirty="0" err="1"/>
              <a:t>милуються</a:t>
            </a:r>
            <a:r>
              <a:rPr lang="ru-RU" sz="2800" b="1" dirty="0"/>
              <a:t> красою природи.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515827" y="3780484"/>
            <a:ext cx="3976804" cy="248578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Чисті</a:t>
            </a:r>
            <a:r>
              <a:rPr lang="ru-RU" sz="2800" b="1" dirty="0"/>
              <a:t> води й </a:t>
            </a:r>
            <a:r>
              <a:rPr lang="ru-RU" sz="2800" b="1" dirty="0" err="1"/>
              <a:t>мальовничі</a:t>
            </a:r>
            <a:r>
              <a:rPr lang="ru-RU" sz="2800" b="1" dirty="0"/>
              <a:t> </a:t>
            </a:r>
            <a:r>
              <a:rPr lang="ru-RU" sz="2800" b="1" dirty="0" err="1"/>
              <a:t>краєвиди</a:t>
            </a:r>
            <a:r>
              <a:rPr lang="ru-RU" sz="2800" b="1" dirty="0"/>
              <a:t> — </a:t>
            </a:r>
            <a:r>
              <a:rPr lang="ru-RU" sz="2800" b="1" dirty="0" err="1"/>
              <a:t>вічні</a:t>
            </a:r>
            <a:r>
              <a:rPr lang="ru-RU" sz="2800" b="1" dirty="0"/>
              <a:t> </a:t>
            </a:r>
            <a:r>
              <a:rPr lang="ru-RU" sz="2800" b="1" dirty="0" err="1"/>
              <a:t>джерела</a:t>
            </a:r>
            <a:r>
              <a:rPr lang="ru-RU" sz="2800" b="1" dirty="0"/>
              <a:t> </a:t>
            </a:r>
            <a:r>
              <a:rPr lang="ru-RU" sz="2800" b="1" dirty="0" err="1"/>
              <a:t>натхнення</a:t>
            </a:r>
            <a:r>
              <a:rPr lang="ru-RU" sz="2800" b="1" dirty="0"/>
              <a:t> для </a:t>
            </a:r>
            <a:r>
              <a:rPr lang="ru-RU" sz="2800" b="1" dirty="0" err="1"/>
              <a:t>вчених</a:t>
            </a:r>
            <a:r>
              <a:rPr lang="ru-RU" sz="2800" b="1" dirty="0"/>
              <a:t>, </a:t>
            </a:r>
            <a:r>
              <a:rPr lang="ru-RU" sz="2800" b="1" dirty="0" err="1"/>
              <a:t>художників</a:t>
            </a:r>
            <a:r>
              <a:rPr lang="ru-RU" sz="2800" b="1" dirty="0"/>
              <a:t> і </a:t>
            </a:r>
            <a:r>
              <a:rPr lang="ru-RU" sz="2800" b="1" dirty="0" err="1"/>
              <a:t>поетів</a:t>
            </a:r>
            <a:r>
              <a:rPr lang="ru-RU" sz="2800" b="1" dirty="0"/>
              <a:t>.</a:t>
            </a:r>
            <a:endParaRPr lang="ru-RU" sz="2800" b="1" dirty="0"/>
          </a:p>
        </p:txBody>
      </p:sp>
      <p:pic>
        <p:nvPicPr>
          <p:cNvPr id="8194" name="Picture 2" descr="Водний відпочинок в Bukovel - Буковель Bukovel. Всесезонний курорт у серці  Карпа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4" y="3702340"/>
            <a:ext cx="6841051" cy="2642074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Де відпочити з дітьми на Азовському морі: 3 найкращих курор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19" y="1279990"/>
            <a:ext cx="3633527" cy="2422351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3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4431" y="494642"/>
            <a:ext cx="10449655" cy="7029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4431" y="1297144"/>
            <a:ext cx="10449656" cy="141257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Якщо названий об’єкт вода в твердому стані – присідаємо по 3 рази; якщо в рідкому – робимо повороти тулубом вліво-вправо; якщо в газоподібному – нахили тулубом ліворуч-праворуч по 3 р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Блок-схема: сохраненные данные 13"/>
          <p:cNvSpPr/>
          <p:nvPr/>
        </p:nvSpPr>
        <p:spPr>
          <a:xfrm>
            <a:off x="1771856" y="2890604"/>
            <a:ext cx="1634111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Сніг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Блок-схема: сохраненные данные 14"/>
          <p:cNvSpPr/>
          <p:nvPr/>
        </p:nvSpPr>
        <p:spPr>
          <a:xfrm>
            <a:off x="4939903" y="5075151"/>
            <a:ext cx="1729593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Дощ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8" name="Блок-схема: сохраненные данные 17"/>
          <p:cNvSpPr/>
          <p:nvPr/>
        </p:nvSpPr>
        <p:spPr>
          <a:xfrm>
            <a:off x="4723879" y="2929721"/>
            <a:ext cx="1708269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Ріка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9" name="Блок-схема: сохраненные данные 18"/>
          <p:cNvSpPr/>
          <p:nvPr/>
        </p:nvSpPr>
        <p:spPr>
          <a:xfrm>
            <a:off x="7604199" y="2878509"/>
            <a:ext cx="2244610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Озеро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0" name="Блок-схема: сохраненные данные 19"/>
          <p:cNvSpPr/>
          <p:nvPr/>
        </p:nvSpPr>
        <p:spPr>
          <a:xfrm>
            <a:off x="7214336" y="5056708"/>
            <a:ext cx="3024336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Туман 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Блок-схема: сохраненные данные 20"/>
          <p:cNvSpPr/>
          <p:nvPr/>
        </p:nvSpPr>
        <p:spPr>
          <a:xfrm>
            <a:off x="1483519" y="4941962"/>
            <a:ext cx="2906786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Айсберг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2" name="Блок-схема: сохраненные данные 21"/>
          <p:cNvSpPr/>
          <p:nvPr/>
        </p:nvSpPr>
        <p:spPr>
          <a:xfrm>
            <a:off x="4232354" y="3874926"/>
            <a:ext cx="3673809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Льодовики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3" name="Блок-схема: сохраненные данные 22"/>
          <p:cNvSpPr/>
          <p:nvPr/>
        </p:nvSpPr>
        <p:spPr>
          <a:xfrm>
            <a:off x="978061" y="3867602"/>
            <a:ext cx="2539489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хмари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4" name="Блок-схема: сохраненные данные 23"/>
          <p:cNvSpPr/>
          <p:nvPr/>
        </p:nvSpPr>
        <p:spPr>
          <a:xfrm>
            <a:off x="8887745" y="3847933"/>
            <a:ext cx="2399459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Океан 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7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129520" y="3429794"/>
            <a:ext cx="6264695" cy="9474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 </a:t>
            </a:r>
            <a:r>
              <a:rPr lang="ru-RU" sz="2800" b="1" dirty="0" err="1"/>
              <a:t>можливе</a:t>
            </a:r>
            <a:r>
              <a:rPr lang="ru-RU" sz="2800" b="1" dirty="0"/>
              <a:t> життя на </a:t>
            </a:r>
            <a:r>
              <a:rPr lang="ru-RU" sz="2800" b="1" dirty="0" err="1"/>
              <a:t>нашій</a:t>
            </a:r>
            <a:r>
              <a:rPr lang="ru-RU" sz="2800" b="1" dirty="0"/>
              <a:t> </a:t>
            </a:r>
            <a:r>
              <a:rPr lang="ru-RU" sz="2800" b="1" dirty="0" err="1"/>
              <a:t>планеті</a:t>
            </a:r>
            <a:r>
              <a:rPr lang="ru-RU" sz="2800" b="1" dirty="0"/>
              <a:t> без </a:t>
            </a:r>
            <a:r>
              <a:rPr lang="ru-RU" sz="2800" b="1" dirty="0" err="1"/>
              <a:t>водної</a:t>
            </a:r>
            <a:r>
              <a:rPr lang="ru-RU" sz="2800" b="1" dirty="0"/>
              <a:t> </a:t>
            </a:r>
            <a:r>
              <a:rPr lang="ru-RU" sz="2800" b="1" dirty="0" err="1"/>
              <a:t>оболонки</a:t>
            </a:r>
            <a:r>
              <a:rPr lang="ru-RU" sz="2800" b="1" dirty="0"/>
              <a:t> Землі?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8221" y="459659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46" y="1269554"/>
            <a:ext cx="3384376" cy="33843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22480" y="1269554"/>
            <a:ext cx="6478777" cy="6361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Де </a:t>
            </a:r>
            <a:r>
              <a:rPr lang="ru-RU" sz="2800" b="1" dirty="0" err="1"/>
              <a:t>брати</a:t>
            </a:r>
            <a:r>
              <a:rPr lang="ru-RU" sz="2800" b="1" dirty="0"/>
              <a:t> </a:t>
            </a:r>
            <a:r>
              <a:rPr lang="ru-RU" sz="2800" b="1" dirty="0" err="1"/>
              <a:t>прісну</a:t>
            </a:r>
            <a:r>
              <a:rPr lang="ru-RU" sz="2800" b="1" dirty="0"/>
              <a:t> воду?</a:t>
            </a:r>
            <a:endParaRPr lang="ru-RU" sz="28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53414" y="1989634"/>
            <a:ext cx="6478776" cy="1368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Поясніть</a:t>
            </a:r>
            <a:r>
              <a:rPr lang="ru-RU" sz="2800" b="1" dirty="0"/>
              <a:t>, як ви </a:t>
            </a:r>
            <a:r>
              <a:rPr lang="ru-RU" sz="2800" b="1" dirty="0" err="1"/>
              <a:t>розумієте</a:t>
            </a:r>
            <a:r>
              <a:rPr lang="ru-RU" sz="2800" b="1" dirty="0"/>
              <a:t> </a:t>
            </a:r>
            <a:r>
              <a:rPr lang="ru-RU" sz="2800" b="1" dirty="0" err="1"/>
              <a:t>такий</a:t>
            </a:r>
            <a:r>
              <a:rPr lang="ru-RU" sz="2800" b="1" dirty="0"/>
              <a:t> </a:t>
            </a:r>
            <a:r>
              <a:rPr lang="ru-RU" sz="2800" b="1" dirty="0" err="1"/>
              <a:t>вислів</a:t>
            </a:r>
            <a:r>
              <a:rPr lang="ru-RU" sz="2800" b="1" dirty="0"/>
              <a:t>: «</a:t>
            </a:r>
            <a:r>
              <a:rPr lang="ru-RU" sz="2800" b="1" dirty="0" err="1"/>
              <a:t>Найпереконливішим</a:t>
            </a:r>
            <a:r>
              <a:rPr lang="ru-RU" sz="2800" b="1" dirty="0"/>
              <a:t> </a:t>
            </a:r>
            <a:r>
              <a:rPr lang="ru-RU" sz="2800" b="1" dirty="0" err="1"/>
              <a:t>доказом</a:t>
            </a:r>
            <a:r>
              <a:rPr lang="ru-RU" sz="2800" b="1" dirty="0"/>
              <a:t> значення води є </a:t>
            </a:r>
            <a:r>
              <a:rPr lang="ru-RU" sz="2800" b="1" dirty="0" err="1"/>
              <a:t>спрага</a:t>
            </a:r>
            <a:r>
              <a:rPr lang="ru-RU" sz="2800" b="1" dirty="0"/>
              <a:t>».</a:t>
            </a:r>
            <a:endParaRPr lang="uk-UA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80346" y="4869626"/>
            <a:ext cx="385630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Склади </a:t>
            </a:r>
            <a:r>
              <a:rPr lang="ru-RU" sz="2800" b="1" dirty="0" err="1"/>
              <a:t>хмаринку</a:t>
            </a:r>
            <a:r>
              <a:rPr lang="ru-RU" sz="2800" b="1" dirty="0"/>
              <a:t> думок «Вода».</a:t>
            </a:r>
          </a:p>
        </p:txBody>
      </p:sp>
      <p:sp>
        <p:nvSpPr>
          <p:cNvPr id="10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160454" y="4388033"/>
            <a:ext cx="6264695" cy="9474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люди </a:t>
            </a:r>
            <a:r>
              <a:rPr lang="ru-RU" sz="2800" b="1" dirty="0" err="1"/>
              <a:t>використовують</a:t>
            </a:r>
            <a:r>
              <a:rPr lang="ru-RU" sz="2800" b="1" dirty="0"/>
              <a:t> </a:t>
            </a:r>
            <a:r>
              <a:rPr lang="ru-RU" sz="2800" b="1" dirty="0" err="1"/>
              <a:t>прісну</a:t>
            </a:r>
            <a:r>
              <a:rPr lang="ru-RU" sz="2800" b="1" dirty="0"/>
              <a:t> воду в </a:t>
            </a:r>
            <a:r>
              <a:rPr lang="ru-RU" sz="2800" b="1" dirty="0" err="1"/>
              <a:t>побуті</a:t>
            </a:r>
            <a:r>
              <a:rPr lang="ru-RU" sz="2800" b="1" dirty="0"/>
              <a:t>?</a:t>
            </a:r>
            <a:endParaRPr lang="ru-RU" sz="2800" b="1" dirty="0"/>
          </a:p>
        </p:txBody>
      </p:sp>
      <p:sp>
        <p:nvSpPr>
          <p:cNvPr id="14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226821" y="5346680"/>
            <a:ext cx="6264695" cy="94744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Поясни, чому </a:t>
            </a:r>
            <a:r>
              <a:rPr lang="ru-RU" sz="2800" b="1" dirty="0" err="1"/>
              <a:t>кажуть</a:t>
            </a:r>
            <a:r>
              <a:rPr lang="ru-RU" sz="2800" b="1" dirty="0"/>
              <a:t>: «Вода — великий </a:t>
            </a:r>
            <a:r>
              <a:rPr lang="ru-RU" sz="2800" b="1" dirty="0" err="1"/>
              <a:t>санітар</a:t>
            </a:r>
            <a:r>
              <a:rPr lang="ru-RU" sz="2800" b="1" dirty="0"/>
              <a:t>».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2" grpId="0" animBg="1"/>
      <p:bldP spid="10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like.net/uploads/posts/2019-02/1550818654_5.jpg">
            <a:extLst>
              <a:ext uri="{FF2B5EF4-FFF2-40B4-BE49-F238E27FC236}">
                <a16:creationId xmlns:a16="http://schemas.microsoft.com/office/drawing/2014/main" xmlns="" id="{EAC6DAC7-420B-48D0-820C-077F86B0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02" y="1963082"/>
            <a:ext cx="9489295" cy="44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7255" y="477466"/>
            <a:ext cx="9933327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844289" y="1341562"/>
            <a:ext cx="7935183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Визнач свій настрій на початку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уроку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72D227CC-6DA9-4502-B1BF-A4F21499C5B7}"/>
              </a:ext>
            </a:extLst>
          </p:cNvPr>
          <p:cNvSpPr/>
          <p:nvPr/>
        </p:nvSpPr>
        <p:spPr>
          <a:xfrm>
            <a:off x="9960550" y="4916445"/>
            <a:ext cx="1350960" cy="61770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300" b="1" dirty="0">
                <a:solidFill>
                  <a:schemeClr val="accent3">
                    <a:lumMod val="75000"/>
                  </a:schemeClr>
                </a:solidFill>
              </a:rPr>
              <a:t>Грізно</a:t>
            </a:r>
            <a:endParaRPr lang="uk-UA" sz="3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FB04FFEB-BC6F-4927-8E53-0C218728D15B}"/>
              </a:ext>
            </a:extLst>
          </p:cNvPr>
          <p:cNvSpPr/>
          <p:nvPr/>
        </p:nvSpPr>
        <p:spPr>
          <a:xfrm>
            <a:off x="619423" y="3800665"/>
            <a:ext cx="1777872" cy="61770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300" b="1" dirty="0" err="1">
                <a:solidFill>
                  <a:schemeClr val="accent3">
                    <a:lumMod val="75000"/>
                  </a:schemeClr>
                </a:solidFill>
              </a:rPr>
              <a:t>Сонячно</a:t>
            </a:r>
            <a:endParaRPr lang="uk-UA" sz="3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EB168C5-7F9C-41E9-82AF-B731CD82AED5}"/>
              </a:ext>
            </a:extLst>
          </p:cNvPr>
          <p:cNvSpPr/>
          <p:nvPr/>
        </p:nvSpPr>
        <p:spPr>
          <a:xfrm>
            <a:off x="6308055" y="3841222"/>
            <a:ext cx="1633603" cy="61770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300" b="1" dirty="0" err="1">
                <a:solidFill>
                  <a:schemeClr val="accent3">
                    <a:lumMod val="75000"/>
                  </a:schemeClr>
                </a:solidFill>
              </a:rPr>
              <a:t>Хмарно</a:t>
            </a:r>
            <a:r>
              <a:rPr lang="uk-UA" sz="33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endParaRPr lang="uk-UA" sz="3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273F7EF-3756-4D77-9E63-6079339D10B8}"/>
              </a:ext>
            </a:extLst>
          </p:cNvPr>
          <p:cNvSpPr/>
          <p:nvPr/>
        </p:nvSpPr>
        <p:spPr>
          <a:xfrm>
            <a:off x="9361028" y="3715276"/>
            <a:ext cx="1843572" cy="61770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300" b="1" dirty="0">
                <a:solidFill>
                  <a:schemeClr val="accent3">
                    <a:lumMod val="75000"/>
                  </a:schemeClr>
                </a:solidFill>
              </a:rPr>
              <a:t>Похмуро </a:t>
            </a:r>
            <a:endParaRPr lang="uk-UA" sz="3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9022339F-1807-4D4E-9FEA-24F76C929254}"/>
              </a:ext>
            </a:extLst>
          </p:cNvPr>
          <p:cNvSpPr/>
          <p:nvPr/>
        </p:nvSpPr>
        <p:spPr>
          <a:xfrm>
            <a:off x="259383" y="5380994"/>
            <a:ext cx="1728192" cy="61770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300" b="1" dirty="0">
                <a:solidFill>
                  <a:schemeClr val="accent3">
                    <a:lumMod val="75000"/>
                  </a:schemeClr>
                </a:solidFill>
              </a:rPr>
              <a:t>Дощить </a:t>
            </a:r>
            <a:endParaRPr lang="uk-UA" sz="3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82A8E8EA-3A01-4708-A3AC-2BA0D3E68FE5}"/>
              </a:ext>
            </a:extLst>
          </p:cNvPr>
          <p:cNvSpPr/>
          <p:nvPr/>
        </p:nvSpPr>
        <p:spPr>
          <a:xfrm>
            <a:off x="4291831" y="4581922"/>
            <a:ext cx="1656184" cy="61770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300" b="1" dirty="0">
                <a:solidFill>
                  <a:schemeClr val="accent3">
                    <a:lumMod val="75000"/>
                  </a:schemeClr>
                </a:solidFill>
              </a:rPr>
              <a:t>Сніжно </a:t>
            </a:r>
          </a:p>
        </p:txBody>
      </p:sp>
    </p:spTree>
    <p:extLst>
      <p:ext uri="{BB962C8B-B14F-4D97-AF65-F5344CB8AC3E}">
        <p14:creationId xmlns:p14="http://schemas.microsoft.com/office/powerpoint/2010/main" val="418209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3 клас\04 ЯДС\Грущинська\2 Людина і нежива природа\№022-23 Яке значення має вода для   життя людей\2025-10-19_201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67" y="424855"/>
            <a:ext cx="7980974" cy="60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979462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29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5447" y="477466"/>
            <a:ext cx="2573134" cy="1368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4219823" y="1989634"/>
            <a:ext cx="6624736" cy="3600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507855" y="2385678"/>
            <a:ext cx="7056784" cy="3600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507944" y="3141762"/>
            <a:ext cx="7056784" cy="360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508033" y="3897846"/>
            <a:ext cx="7056784" cy="3600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625013" y="4653930"/>
            <a:ext cx="7056784" cy="3600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537600" y="5374010"/>
            <a:ext cx="7056784" cy="360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537600" y="6094090"/>
            <a:ext cx="7056784" cy="360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3 клас\04 ЯДС\Грущинська\2 Людина і нежива природа\№022-23 Яке значення має вода для   життя людей\2025-10-19_201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36" y="405458"/>
            <a:ext cx="70199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3 клас\04 ЯДС\Грущинська\2 Людина і нежива природа\№022-23 Яке значення має вода для   життя людей\2025-10-19_201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36" y="2459383"/>
            <a:ext cx="7029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112347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29-30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495" y="2187607"/>
            <a:ext cx="3680344" cy="2970379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40-41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22-23.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5447" y="477466"/>
            <a:ext cx="2573134" cy="1368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</p:spTree>
    <p:extLst>
      <p:ext uri="{BB962C8B-B14F-4D97-AF65-F5344CB8AC3E}">
        <p14:creationId xmlns:p14="http://schemas.microsoft.com/office/powerpoint/2010/main" val="426177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43709" y="1557586"/>
            <a:ext cx="7467589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ru-RU" sz="3200" b="1" dirty="0"/>
              <a:t>Де є вода, там </a:t>
            </a:r>
            <a:r>
              <a:rPr lang="ru-RU" sz="3200" b="1" dirty="0" err="1"/>
              <a:t>існує</a:t>
            </a:r>
            <a:r>
              <a:rPr lang="ru-RU" sz="3200" b="1" dirty="0"/>
              <a:t> життя.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7634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91" y="1413570"/>
            <a:ext cx="1598954" cy="362206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237927" y="2637706"/>
            <a:ext cx="7440610" cy="1368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2. </a:t>
            </a:r>
            <a:r>
              <a:rPr lang="ru-RU" sz="3200" b="1" dirty="0"/>
              <a:t>Завдяки </a:t>
            </a:r>
            <a:r>
              <a:rPr lang="ru-RU" sz="3200" b="1" dirty="0" err="1"/>
              <a:t>Світовому</a:t>
            </a:r>
            <a:r>
              <a:rPr lang="ru-RU" sz="3200" b="1" dirty="0"/>
              <a:t> океану </a:t>
            </a:r>
            <a:r>
              <a:rPr lang="ru-RU" sz="3200" b="1" dirty="0" err="1"/>
              <a:t>формуються</a:t>
            </a:r>
            <a:r>
              <a:rPr lang="ru-RU" sz="3200" b="1" dirty="0"/>
              <a:t> на Землі </a:t>
            </a:r>
            <a:r>
              <a:rPr lang="ru-RU" sz="3200" b="1" dirty="0" err="1"/>
              <a:t>клімат</a:t>
            </a:r>
            <a:r>
              <a:rPr lang="ru-RU" sz="3200" b="1" dirty="0"/>
              <a:t> і погода.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9212" y="4869954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75617" y="4185878"/>
            <a:ext cx="7440610" cy="1368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r>
              <a:rPr lang="ru-RU" sz="3200" b="1" dirty="0"/>
              <a:t>. Вода має </a:t>
            </a:r>
            <a:r>
              <a:rPr lang="ru-RU" sz="3200" b="1" dirty="0" err="1"/>
              <a:t>провідне</a:t>
            </a:r>
            <a:r>
              <a:rPr lang="ru-RU" sz="3200" b="1" dirty="0"/>
              <a:t> значення в житті і </a:t>
            </a:r>
            <a:r>
              <a:rPr lang="ru-RU" sz="3200" b="1" dirty="0" err="1"/>
              <a:t>побуті</a:t>
            </a:r>
            <a:r>
              <a:rPr lang="ru-RU" sz="3200" b="1" dirty="0"/>
              <a:t> людей.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793538" y="508763"/>
            <a:ext cx="10529060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93537" y="1525528"/>
            <a:ext cx="2158594" cy="2412559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307269" y="1517395"/>
            <a:ext cx="2623405" cy="242069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5" y="1437246"/>
            <a:ext cx="2962572" cy="251183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358374" y="5296668"/>
            <a:ext cx="9330315" cy="64698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Оціни свою роботу на уроці крапельками води.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3557708" y="4071669"/>
            <a:ext cx="246582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C6D81AE-5CFB-4C25-A3D2-05B1D10F4D90}"/>
              </a:ext>
            </a:extLst>
          </p:cNvPr>
          <p:cNvSpPr txBox="1"/>
          <p:nvPr/>
        </p:nvSpPr>
        <p:spPr>
          <a:xfrm>
            <a:off x="9764439" y="4067737"/>
            <a:ext cx="165618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Цікаві знання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924610" y="4071669"/>
            <a:ext cx="241552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Отримав(ла) задоволення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25457" y="1408999"/>
            <a:ext cx="1697141" cy="25290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CF7A4D3-CAF4-43F6-9D4A-86A306BE94A3}"/>
              </a:ext>
            </a:extLst>
          </p:cNvPr>
          <p:cNvSpPr txBox="1"/>
          <p:nvPr/>
        </p:nvSpPr>
        <p:spPr>
          <a:xfrm>
            <a:off x="6388669" y="4071669"/>
            <a:ext cx="280018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Я впорав(ла)ся із завданнями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0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777" y="2277666"/>
            <a:ext cx="6973662" cy="626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80296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701602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80296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95997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3 клас\10 ПІДРУЧНИКИ\4 ЯДС Грущинська\Зошит 1 част\2 Людина і нежива природи І сем\Календар спостережен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477"/>
          <a:stretch/>
        </p:blipFill>
        <p:spPr bwMode="auto">
          <a:xfrm>
            <a:off x="1655191" y="3069754"/>
            <a:ext cx="1013155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4"/>
            <a:ext cx="10153128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Вправа «Мікрофон»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31" y="1289080"/>
            <a:ext cx="10279837" cy="48050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1. </a:t>
            </a:r>
            <a:r>
              <a:rPr lang="ru-RU" sz="2800" b="1" dirty="0"/>
              <a:t>Які океани </a:t>
            </a:r>
            <a:r>
              <a:rPr lang="ru-RU" sz="2800" b="1" dirty="0" err="1"/>
              <a:t>входять</a:t>
            </a:r>
            <a:r>
              <a:rPr lang="ru-RU" sz="2800" b="1" dirty="0"/>
              <a:t> до складу </a:t>
            </a:r>
            <a:r>
              <a:rPr lang="ru-RU" sz="2800" b="1" dirty="0" err="1"/>
              <a:t>Світового</a:t>
            </a:r>
            <a:r>
              <a:rPr lang="ru-RU" sz="2800" b="1" dirty="0"/>
              <a:t> океану? </a:t>
            </a:r>
            <a:endParaRPr lang="ru-RU" sz="2800" b="1" dirty="0" smtClean="0"/>
          </a:p>
          <a:p>
            <a:r>
              <a:rPr lang="ru-RU" sz="2800" b="1" dirty="0" smtClean="0"/>
              <a:t>2. </a:t>
            </a:r>
            <a:r>
              <a:rPr lang="ru-RU" sz="2800" b="1" dirty="0"/>
              <a:t>До </a:t>
            </a:r>
            <a:r>
              <a:rPr lang="ru-RU" sz="2800" b="1" dirty="0" err="1"/>
              <a:t>якого</a:t>
            </a:r>
            <a:r>
              <a:rPr lang="ru-RU" sz="2800" b="1" dirty="0"/>
              <a:t> моря </a:t>
            </a:r>
            <a:r>
              <a:rPr lang="ru-RU" sz="2800" b="1" dirty="0" err="1"/>
              <a:t>несе</a:t>
            </a:r>
            <a:r>
              <a:rPr lang="ru-RU" sz="2800" b="1" dirty="0"/>
              <a:t> свої води </a:t>
            </a:r>
            <a:r>
              <a:rPr lang="ru-RU" sz="2800" b="1" dirty="0" err="1"/>
              <a:t>річка</a:t>
            </a:r>
            <a:r>
              <a:rPr lang="ru-RU" sz="2800" b="1" dirty="0"/>
              <a:t>, </a:t>
            </a:r>
            <a:r>
              <a:rPr lang="ru-RU" sz="2800" b="1" dirty="0" err="1" smtClean="0"/>
              <a:t>поблизу</a:t>
            </a:r>
            <a:r>
              <a:rPr lang="ru-RU" sz="2800" b="1" dirty="0" smtClean="0"/>
              <a:t> </a:t>
            </a:r>
          </a:p>
          <a:p>
            <a:r>
              <a:rPr lang="ru-RU" sz="2800" b="1" dirty="0" err="1" smtClean="0"/>
              <a:t>якої</a:t>
            </a:r>
            <a:r>
              <a:rPr lang="ru-RU" sz="2800" b="1" dirty="0" smtClean="0"/>
              <a:t> </a:t>
            </a:r>
            <a:r>
              <a:rPr lang="ru-RU" sz="2800" b="1" dirty="0"/>
              <a:t>ви живете? </a:t>
            </a:r>
            <a:endParaRPr lang="ru-RU" sz="2800" b="1" dirty="0" smtClean="0"/>
          </a:p>
          <a:p>
            <a:r>
              <a:rPr lang="ru-RU" sz="2800" b="1" dirty="0" smtClean="0"/>
              <a:t>3</a:t>
            </a:r>
            <a:r>
              <a:rPr lang="ru-RU" sz="2800" b="1" dirty="0" smtClean="0"/>
              <a:t>. </a:t>
            </a:r>
            <a:r>
              <a:rPr lang="ru-RU" sz="2800" b="1" dirty="0"/>
              <a:t>В якому </a:t>
            </a:r>
            <a:r>
              <a:rPr lang="ru-RU" sz="2800" b="1" dirty="0" err="1"/>
              <a:t>стані</a:t>
            </a:r>
            <a:r>
              <a:rPr lang="ru-RU" sz="2800" b="1" dirty="0"/>
              <a:t> </a:t>
            </a:r>
            <a:r>
              <a:rPr lang="ru-RU" sz="2800" b="1" dirty="0" err="1"/>
              <a:t>перебуває</a:t>
            </a:r>
            <a:r>
              <a:rPr lang="ru-RU" sz="2800" b="1" dirty="0"/>
              <a:t> вода в </a:t>
            </a:r>
            <a:r>
              <a:rPr lang="ru-RU" sz="2800" b="1" dirty="0" err="1"/>
              <a:t>хмарах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r>
              <a:rPr lang="ru-RU" sz="2800" b="1" dirty="0" smtClean="0"/>
              <a:t>4. </a:t>
            </a:r>
            <a:r>
              <a:rPr lang="ru-RU" sz="2800" b="1" dirty="0"/>
              <a:t>Де на Землі є </a:t>
            </a:r>
            <a:r>
              <a:rPr lang="ru-RU" sz="2800" b="1" dirty="0" err="1"/>
              <a:t>льодовики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r>
              <a:rPr lang="ru-RU" sz="2800" b="1" dirty="0" smtClean="0"/>
              <a:t>5</a:t>
            </a:r>
            <a:r>
              <a:rPr lang="ru-RU" sz="2800" b="1" dirty="0" smtClean="0"/>
              <a:t>. </a:t>
            </a:r>
            <a:r>
              <a:rPr lang="ru-RU" sz="2800" b="1" dirty="0"/>
              <a:t>Чому воду називають </a:t>
            </a:r>
            <a:r>
              <a:rPr lang="ru-RU" sz="2800" b="1" dirty="0" err="1"/>
              <a:t>мандрівницею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r>
              <a:rPr lang="ru-RU" sz="2800" b="1" dirty="0" smtClean="0"/>
              <a:t>6. </a:t>
            </a:r>
            <a:r>
              <a:rPr lang="ru-RU" sz="2800" b="1" dirty="0"/>
              <a:t>Що </a:t>
            </a:r>
            <a:r>
              <a:rPr lang="ru-RU" sz="2800" b="1" dirty="0" err="1"/>
              <a:t>спричиняє</a:t>
            </a:r>
            <a:r>
              <a:rPr lang="ru-RU" sz="2800" b="1" dirty="0"/>
              <a:t> </a:t>
            </a:r>
            <a:r>
              <a:rPr lang="ru-RU" sz="2800" b="1" dirty="0" err="1"/>
              <a:t>рухи</a:t>
            </a:r>
            <a:r>
              <a:rPr lang="ru-RU" sz="2800" b="1" dirty="0"/>
              <a:t> води на Землі? </a:t>
            </a:r>
            <a:endParaRPr lang="ru-RU" sz="2800" b="1" dirty="0" smtClean="0"/>
          </a:p>
          <a:p>
            <a:r>
              <a:rPr lang="uk-UA" sz="2800" b="1" dirty="0" smtClean="0"/>
              <a:t>7. </a:t>
            </a:r>
            <a:r>
              <a:rPr lang="ru-RU" sz="2800" b="1" dirty="0"/>
              <a:t>З яких </a:t>
            </a:r>
            <a:r>
              <a:rPr lang="ru-RU" sz="2800" b="1" dirty="0" err="1"/>
              <a:t>основних</a:t>
            </a:r>
            <a:r>
              <a:rPr lang="ru-RU" sz="2800" b="1" dirty="0"/>
              <a:t> ланок </a:t>
            </a:r>
            <a:r>
              <a:rPr lang="ru-RU" sz="2800" b="1" dirty="0" err="1"/>
              <a:t>складається</a:t>
            </a:r>
            <a:r>
              <a:rPr lang="ru-RU" sz="2800" b="1" dirty="0"/>
              <a:t> колообіг води в природі? </a:t>
            </a:r>
            <a:endParaRPr lang="ru-RU" sz="2800" b="1" dirty="0" smtClean="0"/>
          </a:p>
          <a:p>
            <a:r>
              <a:rPr lang="uk-UA" sz="2800" b="1" dirty="0" smtClean="0"/>
              <a:t>8. </a:t>
            </a:r>
            <a:r>
              <a:rPr lang="ru-RU" sz="2800" b="1" dirty="0"/>
              <a:t>Що таке </a:t>
            </a:r>
            <a:r>
              <a:rPr lang="ru-RU" sz="2800" b="1" dirty="0" err="1"/>
              <a:t>випаровування</a:t>
            </a:r>
            <a:r>
              <a:rPr lang="ru-RU" sz="2800" b="1" dirty="0" smtClean="0"/>
              <a:t>?</a:t>
            </a:r>
          </a:p>
          <a:p>
            <a:r>
              <a:rPr lang="ru-RU" sz="2800" b="1" dirty="0" smtClean="0"/>
              <a:t> 9. Чому </a:t>
            </a:r>
            <a:r>
              <a:rPr lang="ru-RU" sz="2800" b="1" dirty="0"/>
              <a:t>без </a:t>
            </a:r>
            <a:r>
              <a:rPr lang="ru-RU" sz="2800" b="1" dirty="0" err="1"/>
              <a:t>випаровування</a:t>
            </a:r>
            <a:r>
              <a:rPr lang="ru-RU" sz="2800" b="1" dirty="0"/>
              <a:t> </a:t>
            </a:r>
            <a:r>
              <a:rPr lang="ru-RU" sz="2800" b="1" dirty="0" err="1"/>
              <a:t>розірвався</a:t>
            </a:r>
            <a:r>
              <a:rPr lang="ru-RU" sz="2800" b="1" dirty="0"/>
              <a:t> б </a:t>
            </a:r>
            <a:r>
              <a:rPr lang="ru-RU" sz="2800" b="1" dirty="0" err="1"/>
              <a:t>неперервний</a:t>
            </a:r>
            <a:r>
              <a:rPr lang="ru-RU" sz="2800" b="1" dirty="0"/>
              <a:t> </a:t>
            </a:r>
            <a:r>
              <a:rPr lang="ru-RU" sz="2800" b="1" dirty="0" err="1"/>
              <a:t>рух</a:t>
            </a:r>
            <a:r>
              <a:rPr lang="ru-RU" sz="2800" b="1" dirty="0"/>
              <a:t> води в природі?</a:t>
            </a:r>
            <a:endParaRPr lang="ru-RU" sz="2800" b="1" dirty="0" smtClean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7022" r="11369" b="10940"/>
          <a:stretch/>
        </p:blipFill>
        <p:spPr>
          <a:xfrm>
            <a:off x="9836447" y="1701602"/>
            <a:ext cx="2016000" cy="241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23878" y="5617036"/>
            <a:ext cx="698929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Випаровування</a:t>
            </a:r>
            <a:r>
              <a:rPr lang="ru-RU" sz="2800" b="1" dirty="0"/>
              <a:t>;</a:t>
            </a:r>
            <a:r>
              <a:rPr lang="ru-RU" sz="2800" b="1" dirty="0" smtClean="0"/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утворення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хмар</a:t>
            </a:r>
            <a:r>
              <a:rPr lang="ru-RU" sz="2800" b="1" dirty="0">
                <a:solidFill>
                  <a:schemeClr val="bg1"/>
                </a:solidFill>
              </a:rPr>
              <a:t>; </a:t>
            </a:r>
            <a:endParaRPr lang="ru-RU" sz="2800" b="1" dirty="0" smtClean="0"/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випадання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опадів</a:t>
            </a:r>
            <a:r>
              <a:rPr lang="ru-RU" sz="2800" b="1" dirty="0">
                <a:solidFill>
                  <a:schemeClr val="bg1"/>
                </a:solidFill>
              </a:rPr>
              <a:t>; </a:t>
            </a:r>
            <a:r>
              <a:rPr lang="ru-RU" sz="2800" b="1" dirty="0" err="1" smtClean="0">
                <a:solidFill>
                  <a:schemeClr val="bg1"/>
                </a:solidFill>
              </a:rPr>
              <a:t>стікання</a:t>
            </a:r>
            <a:r>
              <a:rPr lang="ru-RU" sz="2800" b="1" dirty="0" smtClean="0">
                <a:solidFill>
                  <a:schemeClr val="bg1"/>
                </a:solidFill>
              </a:rPr>
              <a:t> вод до океану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67" y="1350448"/>
            <a:ext cx="4682274" cy="468227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6223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438" y="2061642"/>
            <a:ext cx="2563772" cy="38299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979463" y="1197546"/>
            <a:ext cx="10081120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Розкажіть</a:t>
            </a:r>
            <a:r>
              <a:rPr lang="ru-RU" sz="2800" b="1" dirty="0"/>
              <a:t>, як </a:t>
            </a:r>
            <a:r>
              <a:rPr lang="ru-RU" sz="2800" b="1" dirty="0" err="1"/>
              <a:t>здійснюється</a:t>
            </a:r>
            <a:r>
              <a:rPr lang="ru-RU" sz="2800" b="1" dirty="0"/>
              <a:t> колообіг води у </a:t>
            </a:r>
            <a:r>
              <a:rPr lang="ru-RU" sz="2800" b="1" dirty="0" err="1"/>
              <a:t>вашій</a:t>
            </a:r>
            <a:r>
              <a:rPr lang="ru-RU" sz="2800" b="1" dirty="0"/>
              <a:t> </a:t>
            </a:r>
            <a:r>
              <a:rPr lang="ru-RU" sz="2800" b="1" dirty="0" err="1"/>
              <a:t>місцевості</a:t>
            </a:r>
            <a:r>
              <a:rPr lang="ru-RU" sz="2800" b="1" dirty="0"/>
              <a:t>.</a:t>
            </a:r>
            <a:endParaRPr lang="ru-RU" sz="2800" b="1" dirty="0"/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2" descr="КРУГООБІГ ВОДИ, ЙОГО ОСНОВНІ ЕЛЕМЕНТИ ТА ЗНАЧЕННЯ » Допомога учня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080805"/>
            <a:ext cx="7886718" cy="3897149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0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648" y="1188601"/>
            <a:ext cx="2686446" cy="401323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80084" y="1125538"/>
            <a:ext cx="7085721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Яка речовина </a:t>
            </a:r>
            <a:r>
              <a:rPr lang="ru-RU" sz="2400" b="1" dirty="0" err="1" smtClean="0"/>
              <a:t>найпоширеніша</a:t>
            </a:r>
            <a:r>
              <a:rPr lang="ru-RU" sz="2400" b="1" dirty="0" smtClean="0"/>
              <a:t> </a:t>
            </a:r>
            <a:r>
              <a:rPr lang="ru-RU" sz="2400" b="1" dirty="0" smtClean="0"/>
              <a:t>на </a:t>
            </a:r>
            <a:r>
              <a:rPr lang="ru-RU" sz="2400" b="1" dirty="0"/>
              <a:t>Землі?</a:t>
            </a: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45929" y="2637706"/>
            <a:ext cx="7215094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Якої</a:t>
            </a:r>
            <a:r>
              <a:rPr lang="ru-RU" sz="2400" b="1" dirty="0"/>
              <a:t> </a:t>
            </a:r>
            <a:r>
              <a:rPr lang="ru-RU" sz="2400" b="1" dirty="0" err="1"/>
              <a:t>речовини</a:t>
            </a:r>
            <a:r>
              <a:rPr lang="ru-RU" sz="2400" b="1" dirty="0"/>
              <a:t> </a:t>
            </a:r>
            <a:r>
              <a:rPr lang="ru-RU" sz="2400" b="1" dirty="0" err="1"/>
              <a:t>найбільше</a:t>
            </a:r>
            <a:r>
              <a:rPr lang="ru-RU" sz="2400" b="1" dirty="0"/>
              <a:t> в </a:t>
            </a:r>
            <a:r>
              <a:rPr lang="ru-RU" sz="2400" b="1" dirty="0" err="1"/>
              <a:t>тілах</a:t>
            </a:r>
            <a:r>
              <a:rPr lang="ru-RU" sz="2400" b="1" dirty="0"/>
              <a:t> </a:t>
            </a:r>
            <a:r>
              <a:rPr lang="ru-RU" sz="2400" b="1" dirty="0" err="1"/>
              <a:t>живих</a:t>
            </a:r>
            <a:r>
              <a:rPr lang="ru-RU" sz="2400" b="1" dirty="0"/>
              <a:t> організмів?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80085" y="1917626"/>
            <a:ext cx="7100327" cy="576064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Якої</a:t>
            </a:r>
            <a:r>
              <a:rPr lang="ru-RU" sz="2400" b="1" dirty="0"/>
              <a:t> води на Землі більше: </a:t>
            </a:r>
            <a:r>
              <a:rPr lang="ru-RU" sz="2400" b="1" dirty="0" err="1"/>
              <a:t>солоної</a:t>
            </a:r>
            <a:r>
              <a:rPr lang="ru-RU" sz="2400" b="1" dirty="0"/>
              <a:t> чи </a:t>
            </a:r>
            <a:r>
              <a:rPr lang="ru-RU" sz="2400" b="1" dirty="0" err="1"/>
              <a:t>прісної</a:t>
            </a:r>
            <a:r>
              <a:rPr lang="ru-RU" sz="2400" b="1" dirty="0"/>
              <a:t>?</a:t>
            </a:r>
            <a:endParaRPr lang="ru-RU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55169" y="4674034"/>
            <a:ext cx="7337455" cy="105560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ми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з’ясуємо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яке значення має вода для природи й життя людей.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Picture 2" descr="D:\3 клас\04 ЯДС\Грущинська\2 Людина і нежива природа\№021 Чому відбувається колообіг води в природі\2025-10-14_160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67" y="3296742"/>
            <a:ext cx="3807334" cy="1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080085" y="3365501"/>
            <a:ext cx="3355911" cy="1177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Уявіть</a:t>
            </a:r>
            <a:r>
              <a:rPr lang="ru-RU" sz="2400" b="1" dirty="0"/>
              <a:t>, що </a:t>
            </a:r>
            <a:r>
              <a:rPr lang="ru-RU" sz="2400" b="1" dirty="0" err="1"/>
              <a:t>відбулось</a:t>
            </a:r>
            <a:r>
              <a:rPr lang="ru-RU" sz="2400" b="1" dirty="0"/>
              <a:t> би на Землі, коли б </a:t>
            </a:r>
            <a:r>
              <a:rPr lang="ru-RU" sz="2400" b="1" dirty="0" err="1"/>
              <a:t>зникли</a:t>
            </a:r>
            <a:r>
              <a:rPr lang="ru-RU" sz="2400" b="1" dirty="0"/>
              <a:t> океани.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66242" y="3365501"/>
            <a:ext cx="3801580" cy="1177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 </a:t>
            </a:r>
            <a:r>
              <a:rPr lang="ru-RU" sz="2400" b="1" dirty="0" err="1"/>
              <a:t>якби</a:t>
            </a:r>
            <a:r>
              <a:rPr lang="ru-RU" sz="2400" b="1" dirty="0"/>
              <a:t> не стало </a:t>
            </a:r>
            <a:r>
              <a:rPr lang="ru-RU" sz="2400" b="1" dirty="0" err="1"/>
              <a:t>прісної</a:t>
            </a:r>
            <a:r>
              <a:rPr lang="ru-RU" sz="2400" b="1" dirty="0"/>
              <a:t> води? Чи </a:t>
            </a:r>
            <a:r>
              <a:rPr lang="ru-RU" sz="2400" b="1" dirty="0" err="1"/>
              <a:t>можливим</a:t>
            </a:r>
            <a:r>
              <a:rPr lang="ru-RU" sz="2400" b="1" dirty="0"/>
              <a:t> було б життя?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2492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20" grpId="0" animBg="1"/>
      <p:bldP spid="16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719" y="508603"/>
            <a:ext cx="10173290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зображення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6948" y="1247689"/>
            <a:ext cx="981483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Розкажіть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, які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водойми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є у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вашому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краї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Дослідіть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звідки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постачають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питну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воду до ваших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помешкань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10412"/>
            <a:ext cx="1053414" cy="1049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2333" y="4509914"/>
            <a:ext cx="1053491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Найбільшими</a:t>
            </a:r>
            <a:r>
              <a:rPr lang="ru-RU" sz="2400" b="1" dirty="0"/>
              <a:t> </a:t>
            </a:r>
            <a:r>
              <a:rPr lang="ru-RU" sz="2400" b="1" dirty="0" err="1"/>
              <a:t>річками</a:t>
            </a:r>
            <a:r>
              <a:rPr lang="ru-RU" sz="2400" b="1" dirty="0"/>
              <a:t> на материках </a:t>
            </a:r>
            <a:r>
              <a:rPr lang="ru-RU" sz="2400" b="1" dirty="0" smtClean="0"/>
              <a:t>є </a:t>
            </a:r>
            <a:r>
              <a:rPr lang="ru-RU" sz="2400" b="1" dirty="0"/>
              <a:t>Амазонка, </a:t>
            </a:r>
            <a:r>
              <a:rPr lang="ru-RU" sz="2400" b="1" dirty="0" err="1"/>
              <a:t>Ніл</a:t>
            </a:r>
            <a:r>
              <a:rPr lang="ru-RU" sz="2400" b="1" dirty="0"/>
              <a:t>, </a:t>
            </a:r>
            <a:r>
              <a:rPr lang="ru-RU" sz="2400" b="1" dirty="0" err="1"/>
              <a:t>Янцзи</a:t>
            </a:r>
            <a:r>
              <a:rPr lang="ru-RU" sz="2400" b="1" dirty="0"/>
              <a:t>, </a:t>
            </a:r>
            <a:r>
              <a:rPr lang="ru-RU" sz="2400" b="1" dirty="0" err="1"/>
              <a:t>Міссісіпі</a:t>
            </a:r>
            <a:r>
              <a:rPr lang="ru-RU" sz="2400" b="1" dirty="0"/>
              <a:t>, Дунай. </a:t>
            </a:r>
            <a:r>
              <a:rPr lang="ru-RU" sz="2400" b="1" dirty="0" err="1"/>
              <a:t>Найбільшою</a:t>
            </a:r>
            <a:r>
              <a:rPr lang="ru-RU" sz="2400" b="1" dirty="0"/>
              <a:t> </a:t>
            </a:r>
            <a:r>
              <a:rPr lang="ru-RU" sz="2400" b="1" dirty="0" err="1"/>
              <a:t>річкою</a:t>
            </a:r>
            <a:r>
              <a:rPr lang="ru-RU" sz="2400" b="1" dirty="0"/>
              <a:t> в Україні є </a:t>
            </a:r>
            <a:r>
              <a:rPr lang="ru-RU" sz="2400" b="1" dirty="0" err="1"/>
              <a:t>Дніпро</a:t>
            </a:r>
            <a:r>
              <a:rPr lang="ru-RU" sz="2400" b="1" dirty="0"/>
              <a:t>. Два моря </a:t>
            </a:r>
            <a:r>
              <a:rPr lang="ru-RU" sz="2400" b="1" dirty="0" err="1"/>
              <a:t>нашої</a:t>
            </a:r>
            <a:r>
              <a:rPr lang="ru-RU" sz="2400" b="1" dirty="0"/>
              <a:t> </a:t>
            </a:r>
            <a:r>
              <a:rPr lang="ru-RU" sz="2400" b="1" dirty="0" err="1"/>
              <a:t>Батьківщини</a:t>
            </a:r>
            <a:r>
              <a:rPr lang="ru-RU" sz="2400" b="1" dirty="0"/>
              <a:t> — </a:t>
            </a:r>
            <a:r>
              <a:rPr lang="ru-RU" sz="2400" b="1" dirty="0" err="1"/>
              <a:t>Чорне</a:t>
            </a:r>
            <a:r>
              <a:rPr lang="ru-RU" sz="2400" b="1" dirty="0"/>
              <a:t> та </a:t>
            </a:r>
            <a:r>
              <a:rPr lang="ru-RU" sz="2400" b="1" dirty="0" err="1"/>
              <a:t>Азовське</a:t>
            </a:r>
            <a:r>
              <a:rPr lang="ru-RU" sz="2400" b="1" dirty="0"/>
              <a:t> — також </a:t>
            </a:r>
            <a:r>
              <a:rPr lang="ru-RU" sz="2400" b="1" dirty="0" err="1"/>
              <a:t>входять</a:t>
            </a:r>
            <a:r>
              <a:rPr lang="ru-RU" sz="2400" b="1" dirty="0"/>
              <a:t> до «</a:t>
            </a:r>
            <a:r>
              <a:rPr lang="ru-RU" sz="2400" b="1" dirty="0" err="1"/>
              <a:t>родини</a:t>
            </a:r>
            <a:r>
              <a:rPr lang="ru-RU" sz="2400" b="1" dirty="0"/>
              <a:t>» великого, </a:t>
            </a:r>
            <a:r>
              <a:rPr lang="ru-RU" sz="2400" b="1" dirty="0" err="1"/>
              <a:t>єдиного</a:t>
            </a:r>
            <a:r>
              <a:rPr lang="ru-RU" sz="2400" b="1" dirty="0"/>
              <a:t> і </a:t>
            </a:r>
            <a:r>
              <a:rPr lang="ru-RU" sz="2400" b="1" dirty="0" err="1"/>
              <a:t>цілісного</a:t>
            </a:r>
            <a:r>
              <a:rPr lang="ru-RU" sz="2400" b="1" dirty="0"/>
              <a:t> </a:t>
            </a:r>
            <a:r>
              <a:rPr lang="ru-RU" sz="2400" b="1" dirty="0" err="1"/>
              <a:t>Світового</a:t>
            </a:r>
            <a:r>
              <a:rPr lang="ru-RU" sz="2400" b="1" dirty="0"/>
              <a:t> океану.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D:\3 клас\04 ЯДС\Грущинська\2 Людина і нежива природа\№022-23 Яке значення має вода для   життя людей\2025-10-19_181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19" y="2071116"/>
            <a:ext cx="1017329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0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05458"/>
            <a:ext cx="10341045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Вплив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Світового</a:t>
            </a:r>
            <a:r>
              <a:rPr lang="ru-RU" sz="3200" b="1" dirty="0" smtClean="0">
                <a:solidFill>
                  <a:schemeClr val="bg1"/>
                </a:solidFill>
              </a:rPr>
              <a:t> океану на </a:t>
            </a:r>
            <a:r>
              <a:rPr lang="ru-RU" sz="3200" b="1" dirty="0" err="1" smtClean="0">
                <a:solidFill>
                  <a:schemeClr val="bg1"/>
                </a:solidFill>
              </a:rPr>
              <a:t>природні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процеси</a:t>
            </a:r>
            <a:r>
              <a:rPr lang="ru-RU" sz="3200" b="1" dirty="0" smtClean="0">
                <a:solidFill>
                  <a:schemeClr val="bg1"/>
                </a:solidFill>
              </a:rPr>
              <a:t> на </a:t>
            </a:r>
            <a:r>
              <a:rPr lang="ru-RU" sz="3200" b="1" dirty="0" err="1" smtClean="0">
                <a:solidFill>
                  <a:schemeClr val="bg1"/>
                </a:solidFill>
              </a:rPr>
              <a:t>планеті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0708" y="1130762"/>
            <a:ext cx="5309199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Немає</a:t>
            </a:r>
            <a:r>
              <a:rPr lang="ru-RU" sz="2400" b="1" dirty="0"/>
              <a:t> на </a:t>
            </a:r>
            <a:r>
              <a:rPr lang="ru-RU" sz="2400" b="1" dirty="0" err="1"/>
              <a:t>нашій</a:t>
            </a:r>
            <a:r>
              <a:rPr lang="ru-RU" sz="2400" b="1" dirty="0"/>
              <a:t> </a:t>
            </a:r>
            <a:r>
              <a:rPr lang="ru-RU" sz="2400" b="1" dirty="0" err="1"/>
              <a:t>планеті</a:t>
            </a:r>
            <a:r>
              <a:rPr lang="ru-RU" sz="2400" b="1" dirty="0"/>
              <a:t> </a:t>
            </a:r>
            <a:r>
              <a:rPr lang="ru-RU" sz="2400" b="1" dirty="0" err="1"/>
              <a:t>природних</a:t>
            </a:r>
            <a:r>
              <a:rPr lang="ru-RU" sz="2400" b="1" dirty="0"/>
              <a:t> </a:t>
            </a:r>
            <a:r>
              <a:rPr lang="ru-RU" sz="2400" b="1" dirty="0" err="1"/>
              <a:t>процесів</a:t>
            </a:r>
            <a:r>
              <a:rPr lang="ru-RU" sz="2400" b="1" dirty="0"/>
              <a:t>, на які б не </a:t>
            </a:r>
            <a:r>
              <a:rPr lang="ru-RU" sz="2400" b="1" dirty="0" err="1"/>
              <a:t>впливав</a:t>
            </a:r>
            <a:r>
              <a:rPr lang="ru-RU" sz="2400" b="1" dirty="0"/>
              <a:t> </a:t>
            </a:r>
            <a:r>
              <a:rPr lang="ru-RU" sz="2400" b="1" dirty="0" err="1"/>
              <a:t>Світовий</a:t>
            </a:r>
            <a:r>
              <a:rPr lang="ru-RU" sz="2400" b="1" dirty="0"/>
              <a:t> океан. Життя на Землі залежить від </a:t>
            </a:r>
            <a:r>
              <a:rPr lang="ru-RU" sz="2400" b="1" dirty="0" err="1"/>
              <a:t>нього</a:t>
            </a:r>
            <a:r>
              <a:rPr lang="ru-RU" sz="2400" b="1" dirty="0"/>
              <a:t>. В </a:t>
            </a:r>
            <a:r>
              <a:rPr lang="ru-RU" sz="2400" b="1" dirty="0" err="1"/>
              <a:t>океані</a:t>
            </a:r>
            <a:r>
              <a:rPr lang="ru-RU" sz="2400" b="1" dirty="0"/>
              <a:t> </a:t>
            </a:r>
            <a:r>
              <a:rPr lang="ru-RU" sz="2400" b="1" dirty="0" err="1"/>
              <a:t>утворюється</a:t>
            </a:r>
            <a:r>
              <a:rPr lang="ru-RU" sz="2400" b="1" dirty="0"/>
              <a:t> більше </a:t>
            </a:r>
            <a:r>
              <a:rPr lang="ru-RU" sz="2400" b="1" dirty="0" err="1"/>
              <a:t>половини</a:t>
            </a:r>
            <a:r>
              <a:rPr lang="ru-RU" sz="2400" b="1" dirty="0"/>
              <a:t> всього </a:t>
            </a:r>
            <a:r>
              <a:rPr lang="ru-RU" sz="2400" b="1" dirty="0" err="1"/>
              <a:t>кисню</a:t>
            </a:r>
            <a:r>
              <a:rPr lang="ru-RU" sz="2400" b="1" dirty="0"/>
              <a:t>, </a:t>
            </a:r>
            <a:r>
              <a:rPr lang="ru-RU" sz="2400" b="1" dirty="0" err="1"/>
              <a:t>необхідного</a:t>
            </a:r>
            <a:r>
              <a:rPr lang="ru-RU" sz="2400" b="1" dirty="0"/>
              <a:t> живим </a:t>
            </a:r>
            <a:r>
              <a:rPr lang="ru-RU" sz="2400" b="1" dirty="0" err="1"/>
              <a:t>істотам</a:t>
            </a:r>
            <a:r>
              <a:rPr lang="ru-RU" sz="2400" b="1" dirty="0"/>
              <a:t> для </a:t>
            </a:r>
            <a:r>
              <a:rPr lang="ru-RU" sz="2400" b="1" dirty="0" err="1"/>
              <a:t>дихання</a:t>
            </a:r>
            <a:r>
              <a:rPr lang="ru-RU" sz="2400" b="1" dirty="0"/>
              <a:t>. Його </a:t>
            </a:r>
            <a:r>
              <a:rPr lang="ru-RU" sz="2400" b="1" dirty="0" err="1"/>
              <a:t>виробляють</a:t>
            </a:r>
            <a:r>
              <a:rPr lang="ru-RU" sz="2400" b="1" dirty="0"/>
              <a:t> </a:t>
            </a:r>
            <a:r>
              <a:rPr lang="ru-RU" sz="2400" b="1" dirty="0" err="1"/>
              <a:t>морські</a:t>
            </a:r>
            <a:r>
              <a:rPr lang="ru-RU" sz="2400" b="1" dirty="0"/>
              <a:t> </a:t>
            </a:r>
            <a:r>
              <a:rPr lang="ru-RU" sz="2400" b="1" dirty="0" err="1"/>
              <a:t>водорості</a:t>
            </a:r>
            <a:r>
              <a:rPr lang="ru-RU" sz="2400" b="1" dirty="0"/>
              <a:t>. Від </a:t>
            </a:r>
            <a:r>
              <a:rPr lang="ru-RU" sz="2400" b="1" dirty="0" err="1"/>
              <a:t>взаємодії</a:t>
            </a:r>
            <a:r>
              <a:rPr lang="ru-RU" sz="2400" b="1" dirty="0"/>
              <a:t> </a:t>
            </a:r>
            <a:r>
              <a:rPr lang="ru-RU" sz="2400" b="1" dirty="0" err="1"/>
              <a:t>Світового</a:t>
            </a:r>
            <a:r>
              <a:rPr lang="ru-RU" sz="2400" b="1" dirty="0"/>
              <a:t> океану з </a:t>
            </a:r>
            <a:r>
              <a:rPr lang="ru-RU" sz="2400" b="1" dirty="0" err="1"/>
              <a:t>повітряною</a:t>
            </a:r>
            <a:r>
              <a:rPr lang="ru-RU" sz="2400" b="1" dirty="0"/>
              <a:t> </a:t>
            </a:r>
            <a:r>
              <a:rPr lang="ru-RU" sz="2400" b="1" dirty="0" err="1"/>
              <a:t>оболонкою</a:t>
            </a:r>
            <a:r>
              <a:rPr lang="ru-RU" sz="2400" b="1" dirty="0"/>
              <a:t> залежить формування </a:t>
            </a:r>
            <a:r>
              <a:rPr lang="ru-RU" sz="2400" b="1" dirty="0" err="1"/>
              <a:t>клімату</a:t>
            </a:r>
            <a:r>
              <a:rPr lang="ru-RU" sz="2400" b="1" dirty="0"/>
              <a:t> та погоди на Землі.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2" name="Picture 4" descr="Світовий океан поділено на основні частини – Тихий, Атлантичний, Індійський  і Північний Льодовитий - Школьные Знания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08" y="1130761"/>
            <a:ext cx="5328592" cy="38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орські водорості: екологічна альтернатива для аграрії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83" y="4914668"/>
            <a:ext cx="2664296" cy="172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5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075807" y="2996827"/>
            <a:ext cx="2232248" cy="223316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405458"/>
            <a:ext cx="10341045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Вплив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Світового</a:t>
            </a:r>
            <a:r>
              <a:rPr lang="ru-RU" sz="3200" b="1" dirty="0" smtClean="0">
                <a:solidFill>
                  <a:schemeClr val="bg1"/>
                </a:solidFill>
              </a:rPr>
              <a:t> океану на </a:t>
            </a:r>
            <a:r>
              <a:rPr lang="ru-RU" sz="3200" b="1" dirty="0" err="1" smtClean="0">
                <a:solidFill>
                  <a:schemeClr val="bg1"/>
                </a:solidFill>
              </a:rPr>
              <a:t>природні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процеси</a:t>
            </a:r>
            <a:r>
              <a:rPr lang="ru-RU" sz="3200" b="1" dirty="0" smtClean="0">
                <a:solidFill>
                  <a:schemeClr val="bg1"/>
                </a:solidFill>
              </a:rPr>
              <a:t> на </a:t>
            </a:r>
            <a:r>
              <a:rPr lang="ru-RU" sz="3200" b="1" dirty="0" err="1" smtClean="0">
                <a:solidFill>
                  <a:schemeClr val="bg1"/>
                </a:solidFill>
              </a:rPr>
              <a:t>планеті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1431" y="1130762"/>
            <a:ext cx="546726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/>
              <a:t>Через те, що </a:t>
            </a:r>
            <a:r>
              <a:rPr lang="ru-RU" sz="2400" b="1" dirty="0" err="1"/>
              <a:t>Світовий</a:t>
            </a:r>
            <a:r>
              <a:rPr lang="ru-RU" sz="2400" b="1" dirty="0"/>
              <a:t> океан </a:t>
            </a:r>
            <a:r>
              <a:rPr lang="ru-RU" sz="2400" b="1" dirty="0" err="1"/>
              <a:t>займає</a:t>
            </a:r>
            <a:r>
              <a:rPr lang="ru-RU" sz="2400" b="1" dirty="0"/>
              <a:t> </a:t>
            </a:r>
            <a:r>
              <a:rPr lang="ru-RU" sz="2400" b="1" dirty="0" err="1"/>
              <a:t>більшу</a:t>
            </a:r>
            <a:r>
              <a:rPr lang="ru-RU" sz="2400" b="1" dirty="0"/>
              <a:t> </a:t>
            </a:r>
            <a:r>
              <a:rPr lang="ru-RU" sz="2400" b="1" dirty="0" err="1"/>
              <a:t>площу</a:t>
            </a:r>
            <a:r>
              <a:rPr lang="ru-RU" sz="2400" b="1" dirty="0"/>
              <a:t>, </a:t>
            </a:r>
            <a:r>
              <a:rPr lang="ru-RU" sz="2400" b="1" dirty="0" err="1"/>
              <a:t>ніж</a:t>
            </a:r>
            <a:r>
              <a:rPr lang="ru-RU" sz="2400" b="1" dirty="0"/>
              <a:t> </a:t>
            </a:r>
            <a:r>
              <a:rPr lang="ru-RU" sz="2400" b="1" dirty="0" err="1"/>
              <a:t>суходіл</a:t>
            </a:r>
            <a:r>
              <a:rPr lang="ru-RU" sz="2400" b="1" dirty="0"/>
              <a:t>, то й організмів, життя яких відбувається у </a:t>
            </a:r>
            <a:r>
              <a:rPr lang="ru-RU" sz="2400" b="1" dirty="0" err="1"/>
              <a:t>воді</a:t>
            </a:r>
            <a:r>
              <a:rPr lang="ru-RU" sz="2400" b="1" dirty="0"/>
              <a:t>, більше, </a:t>
            </a:r>
            <a:r>
              <a:rPr lang="ru-RU" sz="2400" b="1" dirty="0" err="1"/>
              <a:t>ніж</a:t>
            </a:r>
            <a:r>
              <a:rPr lang="ru-RU" sz="2400" b="1" dirty="0"/>
              <a:t> </a:t>
            </a:r>
            <a:r>
              <a:rPr lang="ru-RU" sz="2400" b="1" dirty="0" err="1"/>
              <a:t>наземних</a:t>
            </a:r>
            <a:r>
              <a:rPr lang="ru-RU" sz="2400" b="1" dirty="0"/>
              <a:t>. 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2" name="Picture 4" descr="Світовий океан поділено на основні частини – Тихий, Атлантичний, Індійський  і Північний Льодовитий - Школьные Знания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43" y="1130762"/>
            <a:ext cx="5056860" cy="36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1431" y="2764300"/>
            <a:ext cx="310506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З </a:t>
            </a:r>
            <a:r>
              <a:rPr lang="ru-RU" sz="2800" b="1" dirty="0" err="1"/>
              <a:t>кожних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десяти </a:t>
            </a:r>
            <a:r>
              <a:rPr lang="ru-RU" sz="2800" b="1" dirty="0" err="1">
                <a:solidFill>
                  <a:srgbClr val="FFFF00"/>
                </a:solidFill>
              </a:rPr>
              <a:t>живих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істот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вісім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/>
              <a:t>населяють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океани</a:t>
            </a:r>
            <a:r>
              <a:rPr lang="ru-RU" sz="2800" b="1" dirty="0"/>
              <a:t>, і лише </a:t>
            </a:r>
            <a:r>
              <a:rPr lang="ru-RU" sz="2800" b="1" dirty="0">
                <a:solidFill>
                  <a:srgbClr val="FFFF00"/>
                </a:solidFill>
              </a:rPr>
              <a:t>два — материки.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851" y="5213695"/>
            <a:ext cx="47046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Живі істоти </a:t>
            </a:r>
            <a:r>
              <a:rPr lang="ru-RU" sz="2800" b="1" dirty="0" err="1" smtClean="0"/>
              <a:t>Світового</a:t>
            </a:r>
            <a:r>
              <a:rPr lang="ru-RU" sz="2800" b="1" dirty="0" smtClean="0"/>
              <a:t> океану </a:t>
            </a:r>
          </a:p>
        </p:txBody>
      </p:sp>
      <p:sp>
        <p:nvSpPr>
          <p:cNvPr id="3" name="Пирог 2"/>
          <p:cNvSpPr/>
          <p:nvPr/>
        </p:nvSpPr>
        <p:spPr>
          <a:xfrm>
            <a:off x="4083595" y="2981752"/>
            <a:ext cx="2232248" cy="2233168"/>
          </a:xfrm>
          <a:prstGeom prst="pie">
            <a:avLst>
              <a:gd name="adj1" fmla="val 0"/>
              <a:gd name="adj2" fmla="val 18724369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7977" y="5283777"/>
            <a:ext cx="36063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Живі істоти </a:t>
            </a:r>
            <a:r>
              <a:rPr lang="ru-RU" sz="2800" b="1" dirty="0" err="1" smtClean="0"/>
              <a:t>материків</a:t>
            </a:r>
            <a:r>
              <a:rPr lang="ru-RU" sz="2800" b="1" dirty="0" smtClean="0"/>
              <a:t>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10997" y="354492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0306" y="354492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83595" y="2781722"/>
            <a:ext cx="5501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10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1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animBg="1"/>
      <p:bldP spid="10" grpId="0" animBg="1"/>
      <p:bldP spid="8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4445</TotalTime>
  <Words>899</Words>
  <Application>Microsoft Office PowerPoint</Application>
  <PresentationFormat>Произвольный</PresentationFormat>
  <Paragraphs>136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361</cp:revision>
  <dcterms:created xsi:type="dcterms:W3CDTF">2025-08-27T14:01:18Z</dcterms:created>
  <dcterms:modified xsi:type="dcterms:W3CDTF">2025-10-19T17:31:56Z</dcterms:modified>
</cp:coreProperties>
</file>