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2" r:id="rId2"/>
    <p:sldId id="429" r:id="rId3"/>
    <p:sldId id="416" r:id="rId4"/>
    <p:sldId id="405" r:id="rId5"/>
    <p:sldId id="425" r:id="rId6"/>
    <p:sldId id="330" r:id="rId7"/>
    <p:sldId id="417" r:id="rId8"/>
    <p:sldId id="398" r:id="rId9"/>
    <p:sldId id="418" r:id="rId10"/>
    <p:sldId id="430" r:id="rId11"/>
    <p:sldId id="420" r:id="rId12"/>
    <p:sldId id="421" r:id="rId13"/>
    <p:sldId id="422" r:id="rId14"/>
    <p:sldId id="427" r:id="rId15"/>
    <p:sldId id="403" r:id="rId16"/>
    <p:sldId id="424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edge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microsoft.com/office/2007/relationships/hdphoto" Target="../media/hdphoto7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929705"/>
            <a:ext cx="9217024" cy="146423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Для чого читають книжки? </a:t>
            </a:r>
          </a:p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Лідія </a:t>
            </a:r>
            <a:r>
              <a:rPr lang="uk-UA" sz="4000" b="1" dirty="0" err="1">
                <a:solidFill>
                  <a:schemeClr val="accent6">
                    <a:lumMod val="75000"/>
                  </a:schemeClr>
                </a:solidFill>
              </a:rPr>
              <a:t>Повх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 «У бібліотеці»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66621" y="3809648"/>
            <a:ext cx="3833922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</a:t>
            </a:r>
          </a:p>
          <a:p>
            <a:pPr algn="ctr"/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2.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Без слова немає мови, а без мови - книги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22</a:t>
            </a:r>
          </a:p>
        </p:txBody>
      </p:sp>
      <p:pic>
        <p:nvPicPr>
          <p:cNvPr id="1026" name="Picture 2" descr="D:\Картинки до тестів\!!! Учні\_free_2024-11-11-20-20-50_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218612"/>
            <a:ext cx="2736304" cy="273630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5598" y="524856"/>
            <a:ext cx="3036153" cy="11767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Лідія </a:t>
            </a:r>
            <a:r>
              <a:rPr lang="uk-UA" sz="4000" b="1" dirty="0" err="1" smtClean="0">
                <a:solidFill>
                  <a:schemeClr val="bg1"/>
                </a:solidFill>
              </a:rPr>
              <a:t>Повх</a:t>
            </a:r>
            <a:r>
              <a:rPr lang="uk-UA" sz="4000" b="1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 бібліотеці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3 клас\02 ЧИТАННЯ\1 Савченко уроки\2 Без слова немає мови\№022-Лідія Повх. У бібліотеці\2025-10-13_203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58" y="333450"/>
            <a:ext cx="2705100" cy="639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3 клас\02 ЧИТАННЯ\1 Савченко уроки\2 Без слова немає мови\№022-Лідія Повх. У бібліотеці\2025-10-13_193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9" y="333450"/>
            <a:ext cx="5378190" cy="581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r="-32"/>
          <a:stretch/>
        </p:blipFill>
        <p:spPr bwMode="auto">
          <a:xfrm>
            <a:off x="3634679" y="4648275"/>
            <a:ext cx="5388839" cy="208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3 клас\02 ЧИТАННЯ\1 Савченко уроки\2 Без слова немає мови\№022-Лідія Повх. У бібліотеці\2025-10-13_2042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47" y="1846570"/>
            <a:ext cx="2534654" cy="33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04307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520924"/>
            <a:ext cx="10337841" cy="6726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Лідія </a:t>
            </a:r>
            <a:r>
              <a:rPr lang="uk-UA" sz="4000" b="1" dirty="0" err="1">
                <a:solidFill>
                  <a:schemeClr val="bg1"/>
                </a:solidFill>
              </a:rPr>
              <a:t>Повх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«</a:t>
            </a:r>
            <a:r>
              <a:rPr lang="uk-UA" sz="4000" b="1" dirty="0">
                <a:solidFill>
                  <a:schemeClr val="bg1"/>
                </a:solidFill>
              </a:rPr>
              <a:t>В бібліотеці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2 ЧИТАННЯ\1 Савченко уроки\2 Без слова немає мови\№022-Лідія Повх. У бібліотеці\2025-10-13_1934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t="25292" r="345" b="831"/>
          <a:stretch/>
        </p:blipFill>
        <p:spPr bwMode="auto">
          <a:xfrm>
            <a:off x="4003799" y="1342050"/>
            <a:ext cx="7632000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Vector | A male librarian inside the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19" y="1387681"/>
            <a:ext cx="2453705" cy="296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44890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5" y="494644"/>
            <a:ext cx="10079176" cy="11349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Бесіда </a:t>
            </a:r>
            <a:r>
              <a:rPr lang="uk-UA" sz="3600" b="1" dirty="0">
                <a:solidFill>
                  <a:schemeClr val="bg1"/>
                </a:solidFill>
              </a:rPr>
              <a:t>за змістом тексту з елементами </a:t>
            </a:r>
            <a:r>
              <a:rPr lang="uk-UA" sz="3600" b="1" dirty="0" smtClean="0">
                <a:solidFill>
                  <a:schemeClr val="bg1"/>
                </a:solidFill>
              </a:rPr>
              <a:t>вибіркового </a:t>
            </a:r>
            <a:r>
              <a:rPr lang="uk-UA" sz="3600" b="1" dirty="0">
                <a:solidFill>
                  <a:schemeClr val="bg1"/>
                </a:solidFill>
              </a:rPr>
              <a:t>читання.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5611" y="1773610"/>
            <a:ext cx="9397881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FFFF00"/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</a:rPr>
              <a:t>Які книжки цікавили дітей? Скажи словами вірша.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Чим зацікавився найменший читач?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Хто допомагав дітям знайти потрібну книжку?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Якими прийомами ти користуєшся, щоб самостійно вибрати книжку?  Поділись із друзями.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5538" y="4221882"/>
            <a:ext cx="658866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Розіграйте</a:t>
            </a:r>
            <a:r>
              <a:rPr lang="ru-RU" sz="2800" b="1" dirty="0" smtClean="0">
                <a:solidFill>
                  <a:schemeClr val="bg1"/>
                </a:solidFill>
              </a:rPr>
              <a:t> за </a:t>
            </a:r>
            <a:r>
              <a:rPr lang="ru-RU" sz="2800" b="1" dirty="0" err="1" smtClean="0">
                <a:solidFill>
                  <a:schemeClr val="bg1"/>
                </a:solidFill>
              </a:rPr>
              <a:t>прочитаним</a:t>
            </a:r>
            <a:r>
              <a:rPr lang="ru-RU" sz="2800" b="1" dirty="0" smtClean="0">
                <a:solidFill>
                  <a:schemeClr val="bg1"/>
                </a:solidFill>
              </a:rPr>
              <a:t> віршем  </a:t>
            </a:r>
            <a:r>
              <a:rPr lang="ru-RU" sz="2800" b="1" dirty="0">
                <a:solidFill>
                  <a:schemeClr val="bg1"/>
                </a:solidFill>
              </a:rPr>
              <a:t>сценку  «У </a:t>
            </a:r>
            <a:r>
              <a:rPr lang="ru-RU" sz="2800" b="1" dirty="0" err="1" smtClean="0">
                <a:solidFill>
                  <a:schemeClr val="bg1"/>
                </a:solidFill>
              </a:rPr>
              <a:t>нашій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шкільній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бібліотеці</a:t>
            </a:r>
            <a:r>
              <a:rPr lang="ru-RU" sz="2800" b="1" dirty="0">
                <a:solidFill>
                  <a:schemeClr val="bg1"/>
                </a:solidFill>
              </a:rPr>
              <a:t>».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2351" y="3621903"/>
            <a:ext cx="2550507" cy="29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1951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5073" y="526650"/>
            <a:ext cx="9589486" cy="706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</a:t>
            </a:r>
            <a:r>
              <a:rPr lang="uk-UA" sz="4000" b="1" dirty="0" smtClean="0">
                <a:solidFill>
                  <a:schemeClr val="bg1"/>
                </a:solidFill>
              </a:rPr>
              <a:t>групі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0398" y="1269554"/>
            <a:ext cx="959416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      </a:t>
            </a:r>
            <a:r>
              <a:rPr lang="uk-UA" sz="2800" b="1" dirty="0">
                <a:solidFill>
                  <a:schemeClr val="bg1"/>
                </a:solidFill>
              </a:rPr>
              <a:t>Розгляньте обкладинки кількох дитячих книжок.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 </a:t>
            </a:r>
            <a:r>
              <a:rPr lang="uk-UA" sz="2800" b="1" dirty="0">
                <a:solidFill>
                  <a:schemeClr val="bg1"/>
                </a:solidFill>
              </a:rPr>
              <a:t>що можна прочитати в цих  виданнях? 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Яка  </a:t>
            </a:r>
            <a:r>
              <a:rPr lang="uk-UA" sz="2800" b="1" dirty="0">
                <a:solidFill>
                  <a:schemeClr val="bg1"/>
                </a:solidFill>
              </a:rPr>
              <a:t>з  них  вас  найбільше  зацікавила?</a:t>
            </a:r>
          </a:p>
        </p:txBody>
      </p:sp>
      <p:pic>
        <p:nvPicPr>
          <p:cNvPr id="6146" name="Picture 2" descr="Тетяна Щербаченко (Стус). &quot;Як не заблукати в Павутинні&quot; - Мала Сторінк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73" y="2781721"/>
            <a:ext cx="2964750" cy="375207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упити книгу Фонтан казок (Сашко Дерманський, , ) - 978-617-7262-65-6 |  Інтернет-магазин Yakaboo.u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97" b="6935"/>
          <a:stretch/>
        </p:blipFill>
        <p:spPr bwMode="auto">
          <a:xfrm>
            <a:off x="4574313" y="2775891"/>
            <a:ext cx="2951005" cy="375207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нижки для малечі серії &quot;Казки хіт&quot; Казки старої Європи: 20 грн. - Прочие  детские товары Киев на Olx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" b="4889"/>
          <a:stretch/>
        </p:blipFill>
        <p:spPr bwMode="auto">
          <a:xfrm>
            <a:off x="7937042" y="2781721"/>
            <a:ext cx="2923881" cy="374624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2430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0462" y="593819"/>
            <a:ext cx="9770147" cy="6403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Народна мудрість про </a:t>
            </a:r>
            <a:r>
              <a:rPr lang="uk-UA" sz="4000" b="1" dirty="0" smtClean="0">
                <a:solidFill>
                  <a:schemeClr val="bg1"/>
                </a:solidFill>
              </a:rPr>
              <a:t>книгу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91569" y="2838605"/>
            <a:ext cx="57463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  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40463" y="1374802"/>
            <a:ext cx="9770146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Книга – твій друг, без неї – як без рук.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З книгою жити – з добром дружити.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Книга для розуму, що теплий дощик для </a:t>
            </a:r>
            <a:r>
              <a:rPr lang="uk-UA" sz="3200" b="1" dirty="0" smtClean="0">
                <a:solidFill>
                  <a:schemeClr val="bg1"/>
                </a:solidFill>
              </a:rPr>
              <a:t>посівів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Золото добувай із землі, а знання з книг.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Книга вчить, як на світі </a:t>
            </a:r>
            <a:r>
              <a:rPr lang="uk-UA" sz="3200" b="1" dirty="0" err="1">
                <a:solidFill>
                  <a:schemeClr val="bg1"/>
                </a:solidFill>
              </a:rPr>
              <a:t>жить</a:t>
            </a:r>
            <a:r>
              <a:rPr lang="uk-UA" sz="3200" b="1" dirty="0">
                <a:solidFill>
                  <a:schemeClr val="bg1"/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Книга – ключ до знань. </a:t>
            </a:r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r="18132"/>
          <a:stretch/>
        </p:blipFill>
        <p:spPr bwMode="auto">
          <a:xfrm>
            <a:off x="7084637" y="3429794"/>
            <a:ext cx="4575583" cy="2736304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9138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77466"/>
            <a:ext cx="10081120" cy="727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1340830"/>
            <a:ext cx="3255767" cy="401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11911" y="1413570"/>
            <a:ext cx="54006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Підручник с.</a:t>
            </a:r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8-39. 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200" b="1" dirty="0">
                <a:solidFill>
                  <a:schemeClr val="bg1"/>
                </a:solidFill>
              </a:rPr>
              <a:t>виразно </a:t>
            </a:r>
            <a:r>
              <a:rPr lang="uk-UA" sz="3200" b="1" dirty="0" smtClean="0">
                <a:solidFill>
                  <a:schemeClr val="bg1"/>
                </a:solidFill>
              </a:rPr>
              <a:t>вірш </a:t>
            </a:r>
            <a:r>
              <a:rPr lang="uk-UA" sz="3200" b="1" dirty="0" smtClean="0">
                <a:solidFill>
                  <a:schemeClr val="bg1"/>
                </a:solidFill>
              </a:rPr>
              <a:t>батькам. 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9431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7495" y="494644"/>
            <a:ext cx="9649072" cy="7575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67495" y="1320384"/>
            <a:ext cx="9649072" cy="68442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</a:t>
            </a:r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одним із висловів звіряток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детские  картинки\3 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15718"/>
          <a:stretch/>
        </p:blipFill>
        <p:spPr bwMode="auto">
          <a:xfrm>
            <a:off x="4704673" y="2213796"/>
            <a:ext cx="1694142" cy="214402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детские  картинки\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r="12096"/>
          <a:stretch/>
        </p:blipFill>
        <p:spPr bwMode="auto">
          <a:xfrm>
            <a:off x="2799137" y="2213795"/>
            <a:ext cx="1762852" cy="212407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550607" y="4581922"/>
            <a:ext cx="2797058" cy="13681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Чекаю наступного </a:t>
            </a:r>
            <a:r>
              <a:rPr lang="uk-UA" sz="2800" b="1" dirty="0" smtClean="0"/>
              <a:t>уроку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20063" y="4581922"/>
            <a:ext cx="1903760" cy="14401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Мені </a:t>
            </a:r>
            <a:r>
              <a:rPr lang="uk-UA" sz="2800" b="1" dirty="0" err="1" smtClean="0"/>
              <a:t>допомо</a:t>
            </a:r>
            <a:r>
              <a:rPr lang="uk-UA" sz="2800" b="1" dirty="0" smtClean="0"/>
              <a:t>-гали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3702" y="4476911"/>
            <a:ext cx="2128665" cy="12350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Цікава інформація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45701" y="4476911"/>
            <a:ext cx="1972890" cy="13340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З усім </a:t>
            </a:r>
            <a:r>
              <a:rPr lang="uk-UA" sz="2800" b="1" dirty="0" smtClean="0"/>
              <a:t>впорався</a:t>
            </a:r>
          </a:p>
          <a:p>
            <a:pPr algn="ctr"/>
            <a:r>
              <a:rPr lang="uk-UA" sz="2800" b="1" dirty="0" smtClean="0"/>
              <a:t>впоралась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6024" y="4581922"/>
            <a:ext cx="1694142" cy="11240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Це було просто</a:t>
            </a:r>
            <a:endParaRPr lang="ru-RU" sz="2800" b="1" dirty="0"/>
          </a:p>
        </p:txBody>
      </p:sp>
      <p:pic>
        <p:nvPicPr>
          <p:cNvPr id="1028" name="Picture 4" descr="D:\Картинки до тестів\детские  картинки\4 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r="7976"/>
          <a:stretch/>
        </p:blipFill>
        <p:spPr bwMode="auto">
          <a:xfrm>
            <a:off x="638146" y="2203821"/>
            <a:ext cx="1950954" cy="214402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детские  картинки\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0" r="135"/>
          <a:stretch/>
        </p:blipFill>
        <p:spPr bwMode="auto">
          <a:xfrm>
            <a:off x="6539043" y="2220835"/>
            <a:ext cx="1641220" cy="215106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детские  картинки\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72" y="2220835"/>
            <a:ext cx="2995993" cy="214402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6578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9463" y="494644"/>
            <a:ext cx="10153128" cy="7575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95391" y="1330012"/>
            <a:ext cx="7245166" cy="90081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Поміркуй, в чому твоя сила. </a:t>
            </a:r>
          </a:p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Погладь себе і промов уголос свою силу 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D:\Картинки до тестів\детские  картинки\3 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15718"/>
          <a:stretch/>
        </p:blipFill>
        <p:spPr bwMode="auto">
          <a:xfrm>
            <a:off x="4704673" y="2378870"/>
            <a:ext cx="1694142" cy="214402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детские  картинки\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r="12096"/>
          <a:stretch/>
        </p:blipFill>
        <p:spPr bwMode="auto">
          <a:xfrm>
            <a:off x="2799137" y="2378870"/>
            <a:ext cx="1762852" cy="212407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895943" y="4658999"/>
            <a:ext cx="2037984" cy="5273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 </a:t>
            </a:r>
            <a:r>
              <a:rPr lang="uk-UA" sz="2800" b="1" dirty="0" smtClean="0"/>
              <a:t>розумію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40699" y="4645394"/>
            <a:ext cx="1903760" cy="533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 </a:t>
            </a:r>
            <a:r>
              <a:rPr lang="uk-UA" sz="2800" b="1" dirty="0" smtClean="0"/>
              <a:t>дарую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6140" y="4662877"/>
            <a:ext cx="1791292" cy="5856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 </a:t>
            </a:r>
            <a:r>
              <a:rPr lang="uk-UA" sz="2800" b="1" dirty="0" smtClean="0"/>
              <a:t>вмію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03887" y="4645393"/>
            <a:ext cx="1858103" cy="5700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 </a:t>
            </a:r>
            <a:r>
              <a:rPr lang="uk-UA" sz="2800" b="1" dirty="0" smtClean="0"/>
              <a:t>знаю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04673" y="4662878"/>
            <a:ext cx="1694142" cy="5634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 </a:t>
            </a:r>
            <a:r>
              <a:rPr lang="uk-UA" sz="2800" b="1" dirty="0" smtClean="0"/>
              <a:t>люблю</a:t>
            </a:r>
            <a:endParaRPr lang="ru-RU" sz="2800" b="1" dirty="0"/>
          </a:p>
        </p:txBody>
      </p:sp>
      <p:pic>
        <p:nvPicPr>
          <p:cNvPr id="1028" name="Picture 4" descr="D:\Картинки до тестів\детские  картинки\4 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r="7976"/>
          <a:stretch/>
        </p:blipFill>
        <p:spPr bwMode="auto">
          <a:xfrm>
            <a:off x="638146" y="2401923"/>
            <a:ext cx="1950954" cy="214402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детские  картинки\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0" r="135"/>
          <a:stretch/>
        </p:blipFill>
        <p:spPr bwMode="auto">
          <a:xfrm>
            <a:off x="6540700" y="2385909"/>
            <a:ext cx="1641220" cy="215106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детские  картинки\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39" y="2385909"/>
            <a:ext cx="2995993" cy="214402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27868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77466"/>
            <a:ext cx="10081120" cy="727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56764" y="1327689"/>
            <a:ext cx="661944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Дмитро Павличко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Соняшник»</a:t>
            </a:r>
            <a:endParaRPr lang="uk-UA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942" y="2068583"/>
            <a:ext cx="7513427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bg1"/>
                </a:solidFill>
              </a:rPr>
              <a:t>Який </a:t>
            </a:r>
            <a:r>
              <a:rPr lang="uk-UA" sz="3200" b="1" dirty="0">
                <a:solidFill>
                  <a:schemeClr val="bg1"/>
                </a:solidFill>
              </a:rPr>
              <a:t>уривок з тексту проілюстровано?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Які почуття дійових осіб відобразила художниця?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Чи випадково поет в одному вірші пише про Сонце — джерело світла, книжку — джерело знань, і дівчинку, яка захоплена читанням?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00"/>
          <a:stretch/>
        </p:blipFill>
        <p:spPr>
          <a:xfrm>
            <a:off x="8396287" y="1327689"/>
            <a:ext cx="2992816" cy="502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3419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07455" y="1341562"/>
            <a:ext cx="547260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Якщо хочеш розумним стати,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Потрібно багато книг читати.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Щоб знайти всі книги ці,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Шукаємо їх в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7735" y="2824865"/>
            <a:ext cx="2101456" cy="58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бібліотеці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7455" y="512316"/>
            <a:ext cx="10369152" cy="699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Відгадайте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3329" y="3717826"/>
            <a:ext cx="414325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Що таке бібліотека?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168"/>
          <a:stretch/>
        </p:blipFill>
        <p:spPr>
          <a:xfrm>
            <a:off x="5497129" y="2423210"/>
            <a:ext cx="6050125" cy="4083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3329" y="4725938"/>
            <a:ext cx="416012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Бібліотека</a:t>
            </a:r>
            <a:r>
              <a:rPr lang="uk-UA" sz="3200" b="1" dirty="0">
                <a:solidFill>
                  <a:schemeClr val="bg1"/>
                </a:solidFill>
              </a:rPr>
              <a:t> – </a:t>
            </a:r>
            <a:r>
              <a:rPr lang="uk-UA" sz="3200" b="1" dirty="0" smtClean="0">
                <a:solidFill>
                  <a:schemeClr val="bg1"/>
                </a:solidFill>
              </a:rPr>
              <a:t>це </a:t>
            </a:r>
            <a:r>
              <a:rPr lang="uk-UA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книгозбірня</a:t>
            </a:r>
            <a:r>
              <a:rPr lang="uk-UA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, книгосховище.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6785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4439" y="540069"/>
            <a:ext cx="10380160" cy="7271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 можна вибрати потрібну книгу?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6605" y="1382645"/>
            <a:ext cx="527799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uk-UA" sz="3200" b="1" dirty="0">
                <a:solidFill>
                  <a:schemeClr val="bg1"/>
                </a:solidFill>
              </a:rPr>
              <a:t>Юлій </a:t>
            </a:r>
            <a:r>
              <a:rPr lang="uk-UA" sz="3200" b="1" dirty="0" err="1">
                <a:solidFill>
                  <a:schemeClr val="bg1"/>
                </a:solidFill>
              </a:rPr>
              <a:t>Ванаг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rgbClr val="FFFF00"/>
                </a:solidFill>
              </a:rPr>
              <a:t>Книги, книги на полицях…</a:t>
            </a:r>
          </a:p>
          <a:p>
            <a:r>
              <a:rPr lang="uk-UA" sz="3200" b="1" dirty="0">
                <a:solidFill>
                  <a:srgbClr val="FFFF00"/>
                </a:solidFill>
              </a:rPr>
              <a:t>завше тихо поміж книг.</a:t>
            </a:r>
          </a:p>
          <a:p>
            <a:r>
              <a:rPr lang="uk-UA" sz="3200" b="1" dirty="0">
                <a:solidFill>
                  <a:srgbClr val="FFFF00"/>
                </a:solidFill>
              </a:rPr>
              <a:t>Та яку ти не розгорнеш – </a:t>
            </a:r>
          </a:p>
          <a:p>
            <a:r>
              <a:rPr lang="uk-UA" sz="3200" b="1" dirty="0">
                <a:solidFill>
                  <a:srgbClr val="FFFF00"/>
                </a:solidFill>
              </a:rPr>
              <a:t>щось цікаве в кожній з них.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864" t="4218" r="1992" b="13036"/>
          <a:stretch/>
        </p:blipFill>
        <p:spPr>
          <a:xfrm>
            <a:off x="824439" y="4293890"/>
            <a:ext cx="10505825" cy="194724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4098" name="Picture 2" descr="3 д библиоте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39" y="1383280"/>
            <a:ext cx="4257904" cy="283860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68780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9463" y="583041"/>
            <a:ext cx="10104812" cy="8117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484759"/>
            <a:ext cx="3456384" cy="34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33096" y="1484758"/>
            <a:ext cx="657642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ми поспілкуємось на тему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«Історії зі шкільного життя»,</a:t>
            </a:r>
          </a:p>
          <a:p>
            <a:pPr algn="ctr"/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попрацюємо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віршем  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</a:rPr>
              <a:t>Лідії </a:t>
            </a:r>
            <a:r>
              <a:rPr lang="uk-UA" sz="3200" b="1" dirty="0" err="1">
                <a:solidFill>
                  <a:srgbClr val="FFFF00"/>
                </a:solidFill>
              </a:rPr>
              <a:t>Повх</a:t>
            </a:r>
            <a:r>
              <a:rPr lang="uk-UA" sz="3200" b="1" dirty="0">
                <a:solidFill>
                  <a:srgbClr val="FFFF00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бібліотеці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Прочитаємо вірш по ролях. </a:t>
            </a: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4"/>
          <a:stretch/>
        </p:blipFill>
        <p:spPr bwMode="auto">
          <a:xfrm>
            <a:off x="4529840" y="4565278"/>
            <a:ext cx="3504199" cy="186484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У бібліотеці - Лідія Повх - AudioMa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612" y="4531746"/>
            <a:ext cx="2541508" cy="183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83737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94643"/>
            <a:ext cx="10041094" cy="703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Знайомство з </a:t>
            </a:r>
            <a:r>
              <a:rPr lang="uk-UA" sz="4000" b="1" dirty="0" smtClean="0">
                <a:solidFill>
                  <a:schemeClr val="bg1"/>
                </a:solidFill>
              </a:rPr>
              <a:t>письменницею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6592" y="1269554"/>
            <a:ext cx="5201153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 </a:t>
            </a:r>
            <a:r>
              <a:rPr lang="uk-UA" sz="3600" b="1" dirty="0" err="1">
                <a:solidFill>
                  <a:srgbClr val="FFFF00"/>
                </a:solidFill>
              </a:rPr>
              <a:t>Повх</a:t>
            </a:r>
            <a:r>
              <a:rPr lang="uk-UA" sz="36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uk-UA" sz="3600" b="1" dirty="0">
                <a:solidFill>
                  <a:srgbClr val="FFFF00"/>
                </a:solidFill>
              </a:rPr>
              <a:t>Лідія Петрівна – </a:t>
            </a:r>
            <a:r>
              <a:rPr lang="ru-RU" sz="3600" b="1" dirty="0" err="1">
                <a:solidFill>
                  <a:schemeClr val="bg1"/>
                </a:solidFill>
              </a:rPr>
              <a:t>талановита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українська </a:t>
            </a:r>
            <a:r>
              <a:rPr lang="ru-RU" sz="3600" b="1" dirty="0">
                <a:solidFill>
                  <a:schemeClr val="bg1"/>
                </a:solidFill>
              </a:rPr>
              <a:t>дитяча поетеса.</a:t>
            </a:r>
          </a:p>
        </p:txBody>
      </p:sp>
      <p:pic>
        <p:nvPicPr>
          <p:cNvPr id="5130" name="Picture 10" descr="КЛЮЧ - Лідія Повх. &quot;Наше місто превеселе&quot;, &quot;Різьбив майстер колисочк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87" y="3577878"/>
            <a:ext cx="1943045" cy="27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КЛЮЧ - Дарина Стус та Лідія Повх про таємниці народження поетичного дар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87" y="1269554"/>
            <a:ext cx="4721201" cy="35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ЛЮЧ - Лідія Повх. &quot;Наше місто превеселе&quot;, &quot;Різьбив майстер колисочку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982">
            <a:off x="4894778" y="3728108"/>
            <a:ext cx="2370089" cy="28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Йшла ворона по перону. Збірка віршів. Лідія Пов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5513">
            <a:off x="704881" y="3711867"/>
            <a:ext cx="2097150" cy="28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0967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2" y="477466"/>
            <a:ext cx="10297145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Прочитайте слова, правильно </a:t>
            </a:r>
            <a:r>
              <a:rPr lang="uk-UA" sz="4000" b="1" dirty="0" err="1">
                <a:solidFill>
                  <a:schemeClr val="bg1"/>
                </a:solidFill>
              </a:rPr>
              <a:t>ставте</a:t>
            </a:r>
            <a:r>
              <a:rPr lang="uk-UA" sz="4000" b="1" dirty="0">
                <a:solidFill>
                  <a:schemeClr val="bg1"/>
                </a:solidFill>
              </a:rPr>
              <a:t> наголос.</a:t>
            </a: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399842" y="1274272"/>
            <a:ext cx="3204357" cy="407743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лет</a:t>
            </a:r>
            <a:r>
              <a:rPr lang="uk-UA" sz="3600" b="1" dirty="0">
                <a:solidFill>
                  <a:srgbClr val="FFFF00"/>
                </a:solidFill>
              </a:rPr>
              <a:t>ю</a:t>
            </a:r>
            <a:r>
              <a:rPr lang="uk-UA" sz="3600" b="1" dirty="0">
                <a:solidFill>
                  <a:schemeClr val="bg1"/>
                </a:solidFill>
              </a:rPr>
              <a:t>чий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кораб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ль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потр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бний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нег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йно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гар</a:t>
            </a:r>
            <a:r>
              <a:rPr lang="uk-UA" sz="3600" b="1" dirty="0">
                <a:solidFill>
                  <a:srgbClr val="FFFF00"/>
                </a:solidFill>
              </a:rPr>
              <a:t>я</a:t>
            </a:r>
            <a:r>
              <a:rPr lang="uk-UA" sz="3600" b="1" dirty="0">
                <a:solidFill>
                  <a:schemeClr val="bg1"/>
                </a:solidFill>
              </a:rPr>
              <a:t>чі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зб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рник</a:t>
            </a:r>
          </a:p>
          <a:p>
            <a:pPr algn="ctr"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</a:rPr>
              <a:t>дячк</a:t>
            </a:r>
            <a:r>
              <a:rPr lang="uk-UA" sz="3600" b="1" dirty="0" err="1">
                <a:solidFill>
                  <a:srgbClr val="FFFF00"/>
                </a:solidFill>
              </a:rPr>
              <a:t>а</a:t>
            </a:r>
            <a:endParaRPr lang="uk-UA" sz="3600" b="1" dirty="0">
              <a:solidFill>
                <a:srgbClr val="FFFF00"/>
              </a:solidFill>
            </a:endParaRPr>
          </a:p>
        </p:txBody>
      </p:sp>
      <p:pic>
        <p:nvPicPr>
          <p:cNvPr id="20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337993"/>
            <a:ext cx="3255767" cy="401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771679" y="1269554"/>
            <a:ext cx="3456384" cy="407743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відв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дував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св</a:t>
            </a:r>
            <a:r>
              <a:rPr lang="uk-UA" sz="3600" b="1" dirty="0">
                <a:solidFill>
                  <a:srgbClr val="FFFF00"/>
                </a:solidFill>
              </a:rPr>
              <a:t>я</a:t>
            </a:r>
            <a:r>
              <a:rPr lang="uk-UA" sz="3600" b="1" dirty="0">
                <a:solidFill>
                  <a:schemeClr val="bg1"/>
                </a:solidFill>
              </a:rPr>
              <a:t>ті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шкільн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му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пол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ці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енциклоп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дію</a:t>
            </a:r>
          </a:p>
          <a:p>
            <a:pPr algn="ctr"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</a:rPr>
              <a:t>вм</a:t>
            </a:r>
            <a:r>
              <a:rPr lang="uk-UA" sz="3600" b="1" dirty="0" err="1">
                <a:solidFill>
                  <a:srgbClr val="FFFF00"/>
                </a:solidFill>
              </a:rPr>
              <a:t>о</a:t>
            </a:r>
            <a:r>
              <a:rPr lang="uk-UA" sz="3600" b="1" dirty="0" err="1">
                <a:solidFill>
                  <a:schemeClr val="bg1"/>
                </a:solidFill>
              </a:rPr>
              <a:t>вкла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зазвич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й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3697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5598" y="524856"/>
            <a:ext cx="3036153" cy="11767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Лідія </a:t>
            </a:r>
            <a:r>
              <a:rPr lang="uk-UA" sz="4000" b="1" dirty="0" err="1" smtClean="0">
                <a:solidFill>
                  <a:schemeClr val="bg1"/>
                </a:solidFill>
              </a:rPr>
              <a:t>Повх</a:t>
            </a:r>
            <a:r>
              <a:rPr lang="uk-UA" sz="4000" b="1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 бібліотеці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https://fscomps.fotosearch.com/printcomp.jpg?filepath=CSP/CSP994/k15695910.jpg&amp;paper_size=24x36&amp;paper_fit=fit&amp;paper_border=0.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17" b="12467"/>
          <a:stretch/>
        </p:blipFill>
        <p:spPr bwMode="auto">
          <a:xfrm>
            <a:off x="691431" y="1811104"/>
            <a:ext cx="260418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2 ЧИТАННЯ\1 Савченко уроки\2 Без слова немає мови\№022-Лідія Повх. У бібліотеці\2025-10-13_1932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9" y="333451"/>
            <a:ext cx="543153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2 ЧИТАННЯ\1 Савченко уроки\2 Без слова немає мови\№022-Лідія Повх. У бібліотеці\2025-10-13_2039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58" y="333450"/>
            <a:ext cx="2705100" cy="639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78285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1845</TotalTime>
  <Words>429</Words>
  <Application>Microsoft Office PowerPoint</Application>
  <PresentationFormat>Произвольный</PresentationFormat>
  <Paragraphs>103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143</cp:revision>
  <dcterms:created xsi:type="dcterms:W3CDTF">2025-08-27T14:01:18Z</dcterms:created>
  <dcterms:modified xsi:type="dcterms:W3CDTF">2025-10-13T18:34:12Z</dcterms:modified>
</cp:coreProperties>
</file>