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431" r:id="rId3"/>
    <p:sldId id="413" r:id="rId4"/>
    <p:sldId id="262" r:id="rId5"/>
    <p:sldId id="433" r:id="rId6"/>
    <p:sldId id="429" r:id="rId7"/>
    <p:sldId id="404" r:id="rId8"/>
    <p:sldId id="415" r:id="rId9"/>
    <p:sldId id="416" r:id="rId10"/>
    <p:sldId id="430" r:id="rId11"/>
    <p:sldId id="421" r:id="rId12"/>
    <p:sldId id="423" r:id="rId13"/>
    <p:sldId id="428" r:id="rId14"/>
    <p:sldId id="292" r:id="rId15"/>
    <p:sldId id="379" r:id="rId16"/>
    <p:sldId id="432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sh dir="u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11511" y="981522"/>
            <a:ext cx="928903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400" b="1" dirty="0">
                <a:solidFill>
                  <a:srgbClr val="0070C0"/>
                </a:solidFill>
              </a:rPr>
              <a:t>Спостерігаю за словами, які звучать однаково, але мають різні значення. 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028135" y="3598724"/>
            <a:ext cx="3256310" cy="2206990"/>
          </a:xfr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2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Спостерігаю за значенням слів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22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"/>
          <a:stretch/>
        </p:blipFill>
        <p:spPr bwMode="auto">
          <a:xfrm>
            <a:off x="1483519" y="2709714"/>
            <a:ext cx="3240360" cy="3096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94643"/>
            <a:ext cx="9933348" cy="8469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Прочитай вірш</a:t>
            </a:r>
            <a:endParaRPr lang="uk-UA" sz="4000" b="1" i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5647" y="2277666"/>
            <a:ext cx="5167109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cs typeface="Times New Roman" panose="02020603050405020304" pitchFamily="18" charset="0"/>
              </a:rPr>
              <a:t>По дорозі їхав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віз.</a:t>
            </a:r>
          </a:p>
          <a:p>
            <a:r>
              <a:rPr lang="uk-UA" sz="3600" b="1" dirty="0" smtClean="0">
                <a:cs typeface="Times New Roman" panose="02020603050405020304" pitchFamily="18" charset="0"/>
              </a:rPr>
              <a:t>Він із лісу дрова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віз</a:t>
            </a:r>
            <a:r>
              <a:rPr lang="uk-UA" sz="3600" b="1" dirty="0" smtClean="0">
                <a:cs typeface="Times New Roman" panose="02020603050405020304" pitchFamily="18" charset="0"/>
              </a:rPr>
              <a:t>. </a:t>
            </a:r>
          </a:p>
          <a:p>
            <a:r>
              <a:rPr lang="uk-UA" sz="3600" b="1" dirty="0" smtClean="0">
                <a:cs typeface="Times New Roman" panose="02020603050405020304" pitchFamily="18" charset="0"/>
              </a:rPr>
              <a:t>А на греблі через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став</a:t>
            </a:r>
          </a:p>
          <a:p>
            <a:r>
              <a:rPr lang="uk-UA" sz="3600" b="1" dirty="0" smtClean="0">
                <a:cs typeface="Times New Roman" panose="02020603050405020304" pitchFamily="18" charset="0"/>
              </a:rPr>
              <a:t>заскрипів наш віз і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став</a:t>
            </a:r>
            <a:r>
              <a:rPr lang="uk-UA" sz="3600" b="1" dirty="0" smtClean="0">
                <a:cs typeface="Times New Roman" panose="02020603050405020304" pitchFamily="18" charset="0"/>
              </a:rPr>
              <a:t>.</a:t>
            </a:r>
          </a:p>
          <a:p>
            <a:r>
              <a:rPr lang="uk-UA" sz="3600" b="1" dirty="0" smtClean="0">
                <a:cs typeface="Times New Roman" panose="02020603050405020304" pitchFamily="18" charset="0"/>
              </a:rPr>
              <a:t>Я до хати дрова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</a:t>
            </a:r>
            <a:r>
              <a:rPr lang="uk-UA" sz="3600" b="1" dirty="0" smtClean="0">
                <a:cs typeface="Times New Roman" panose="02020603050405020304" pitchFamily="18" charset="0"/>
              </a:rPr>
              <a:t>,</a:t>
            </a:r>
          </a:p>
          <a:p>
            <a:r>
              <a:rPr lang="uk-UA" sz="3600" b="1" dirty="0" smtClean="0">
                <a:cs typeface="Times New Roman" panose="02020603050405020304" pitchFamily="18" charset="0"/>
              </a:rPr>
              <a:t>і замерз у мене </a:t>
            </a:r>
            <a:r>
              <a:rPr lang="uk-UA" sz="36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ніс.</a:t>
            </a:r>
          </a:p>
          <a:p>
            <a:pPr algn="r"/>
            <a:r>
              <a:rPr lang="uk-UA" sz="3600" b="1" dirty="0" smtClean="0">
                <a:cs typeface="Times New Roman" panose="02020603050405020304" pitchFamily="18" charset="0"/>
              </a:rPr>
              <a:t>Анатолій Качан </a:t>
            </a:r>
            <a:endParaRPr lang="uk-UA" sz="3600" b="1" dirty="0"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24" b="99611" l="27000" r="47000">
                        <a14:foregroundMark x1="35444" y1="68872" x2="35444" y2="68872"/>
                        <a14:foregroundMark x1="42667" y1="65759" x2="42667" y2="65759"/>
                      </a14:backgroundRemoval>
                    </a14:imgEffect>
                  </a14:imgLayer>
                </a14:imgProps>
              </a:ext>
            </a:extLst>
          </a:blip>
          <a:srcRect l="27778" r="52889" b="3307"/>
          <a:stretch/>
        </p:blipFill>
        <p:spPr>
          <a:xfrm>
            <a:off x="527613" y="2205659"/>
            <a:ext cx="2259726" cy="323010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46733" y="2788749"/>
            <a:ext cx="64385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290589" y="3900144"/>
            <a:ext cx="86409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03740" y="5556328"/>
            <a:ext cx="59291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7916" y="1387657"/>
            <a:ext cx="7950419" cy="8180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Поясни значення виділених слів. Постав до них питання. Назви ті слова, які відповідають на питання </a:t>
            </a:r>
            <a:r>
              <a:rPr lang="uk-UA" sz="2400" b="1" i="1" dirty="0" smtClean="0">
                <a:solidFill>
                  <a:srgbClr val="002060"/>
                </a:solidFill>
              </a:rPr>
              <a:t>що?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2"/>
          <a:stretch/>
        </p:blipFill>
        <p:spPr bwMode="auto">
          <a:xfrm>
            <a:off x="7947041" y="3309947"/>
            <a:ext cx="2289720" cy="223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На Теребовлянщині чоловік загинув, впавши з підводи – Провс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185" y="1405428"/>
            <a:ext cx="2419028" cy="1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ос Изображения – скачать бесплатно на Freepi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6" t="15334" r="20525" b="13658"/>
          <a:stretch/>
        </p:blipFill>
        <p:spPr bwMode="auto">
          <a:xfrm>
            <a:off x="10255228" y="4941186"/>
            <a:ext cx="1188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7824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0662" y="494644"/>
            <a:ext cx="10010929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>
                <a:solidFill>
                  <a:schemeClr val="bg1"/>
                </a:solidFill>
              </a:rPr>
              <a:t>Прочитай </a:t>
            </a:r>
            <a:r>
              <a:rPr lang="uk-UA" sz="4000" b="1" dirty="0">
                <a:solidFill>
                  <a:schemeClr val="bg1"/>
                </a:solidFill>
              </a:rPr>
              <a:t>повідомлення Родзинки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91631" y="2380906"/>
            <a:ext cx="6178183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cs typeface="Times New Roman" panose="02020603050405020304" pitchFamily="18" charset="0"/>
              </a:rPr>
              <a:t>      </a:t>
            </a:r>
            <a:r>
              <a:rPr lang="uk-UA" sz="3200" b="1" dirty="0"/>
              <a:t>У Карпатах близько тридцяти тисяч річок і </a:t>
            </a:r>
            <a:r>
              <a:rPr lang="uk-UA" sz="3200" b="1" dirty="0">
                <a:solidFill>
                  <a:srgbClr val="FFFF00"/>
                </a:solidFill>
              </a:rPr>
              <a:t>потоків</a:t>
            </a:r>
            <a:r>
              <a:rPr lang="uk-UA" sz="3200" b="1" dirty="0"/>
              <a:t>. Найбільші серед них — Дністер і Тиса. </a:t>
            </a:r>
          </a:p>
          <a:p>
            <a:pPr algn="just"/>
            <a:r>
              <a:rPr lang="uk-UA" sz="3200" b="1" dirty="0"/>
              <a:t>      Ріки Карпат мають гірський характер. Вони спускаються по схилах гір, тому їх течія швидка й бурхлива. 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7150" y="1341562"/>
            <a:ext cx="10257952" cy="9361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Поясни значення виділеного слова. Перевір себе за словником. Розкажи, що нового ти дізнався/дізналася із цього тексту.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18" b="99133" l="1103" r="45379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10" r="54310"/>
          <a:stretch/>
        </p:blipFill>
        <p:spPr>
          <a:xfrm>
            <a:off x="403399" y="2427103"/>
            <a:ext cx="2165924" cy="3036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01421" y="5463837"/>
            <a:ext cx="550981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ПОТІК — </a:t>
            </a:r>
            <a:r>
              <a:rPr lang="ru-RU" sz="2800" b="1" dirty="0"/>
              <a:t>невелика </a:t>
            </a:r>
            <a:r>
              <a:rPr lang="uk-UA" sz="2800" b="1" dirty="0" smtClean="0"/>
              <a:t>річка, струмок зі стрімкою течією. </a:t>
            </a:r>
            <a:endParaRPr lang="uk-UA" sz="2800" b="1" dirty="0"/>
          </a:p>
        </p:txBody>
      </p:sp>
      <p:pic>
        <p:nvPicPr>
          <p:cNvPr id="13" name="Picture 2" descr="Сонник река с быстрым течением к чему снится во сн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2"/>
          <a:stretch/>
        </p:blipFill>
        <p:spPr bwMode="auto">
          <a:xfrm>
            <a:off x="8756327" y="2421682"/>
            <a:ext cx="2666696" cy="259718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2085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64312" y="1341562"/>
            <a:ext cx="7656311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Поясни, чи однакове значення мають пари виділених </a:t>
            </a:r>
            <a:r>
              <a:rPr lang="uk-UA" sz="2400" b="1" dirty="0" smtClean="0">
                <a:solidFill>
                  <a:srgbClr val="0070C0"/>
                </a:solidFill>
              </a:rPr>
              <a:t>слів. Знайди </a:t>
            </a:r>
            <a:r>
              <a:rPr lang="uk-UA" sz="2400" b="1" dirty="0">
                <a:solidFill>
                  <a:srgbClr val="0070C0"/>
                </a:solidFill>
              </a:rPr>
              <a:t>у вірші синонім до слова </a:t>
            </a:r>
            <a:r>
              <a:rPr lang="uk-UA" sz="2400" b="1" i="1" dirty="0">
                <a:solidFill>
                  <a:srgbClr val="0070C0"/>
                </a:solidFill>
              </a:rPr>
              <a:t>хвалько</a:t>
            </a:r>
            <a:r>
              <a:rPr lang="uk-UA" sz="2400" b="1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91869" y="2278241"/>
            <a:ext cx="7309722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Навесні малий </a:t>
            </a:r>
            <a:r>
              <a:rPr lang="uk-UA" sz="3200" b="1" dirty="0">
                <a:solidFill>
                  <a:srgbClr val="FFFF00"/>
                </a:solidFill>
              </a:rPr>
              <a:t>потік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/>
              <a:t>стрімголов </a:t>
            </a:r>
            <a:r>
              <a:rPr lang="uk-UA" sz="3200" b="1" dirty="0"/>
              <a:t>униз </a:t>
            </a:r>
            <a:r>
              <a:rPr lang="uk-UA" sz="3200" b="1" dirty="0">
                <a:solidFill>
                  <a:srgbClr val="FFFF00"/>
                </a:solidFill>
              </a:rPr>
              <a:t>потік</a:t>
            </a:r>
            <a:r>
              <a:rPr lang="uk-UA" sz="3200" b="1" dirty="0"/>
              <a:t>. </a:t>
            </a:r>
          </a:p>
          <a:p>
            <a:r>
              <a:rPr lang="uk-UA" sz="3200" b="1" dirty="0"/>
              <a:t>Ось  пройду</a:t>
            </a:r>
            <a:r>
              <a:rPr lang="uk-UA" sz="3200" b="1" dirty="0" smtClean="0"/>
              <a:t>, — </a:t>
            </a:r>
            <a:r>
              <a:rPr lang="uk-UA" sz="3200" b="1" dirty="0" err="1" smtClean="0"/>
              <a:t>шумить</a:t>
            </a:r>
            <a:r>
              <a:rPr lang="uk-UA" sz="3200" b="1" dirty="0"/>
              <a:t>, </a:t>
            </a:r>
            <a:r>
              <a:rPr lang="uk-UA" sz="3200" b="1" dirty="0" smtClean="0"/>
              <a:t>— між гір я</a:t>
            </a:r>
            <a:r>
              <a:rPr lang="uk-UA" sz="3200" b="1" dirty="0"/>
              <a:t>, — </a:t>
            </a:r>
          </a:p>
          <a:p>
            <a:r>
              <a:rPr lang="uk-UA" sz="3200" b="1" dirty="0"/>
              <a:t>затоплю  усе  міжгір’я. </a:t>
            </a:r>
          </a:p>
          <a:p>
            <a:r>
              <a:rPr lang="uk-UA" sz="3200" b="1" dirty="0"/>
              <a:t>Через поле і </a:t>
            </a:r>
            <a:r>
              <a:rPr lang="uk-UA" sz="3200" b="1" dirty="0">
                <a:solidFill>
                  <a:srgbClr val="FFFF00"/>
                </a:solidFill>
              </a:rPr>
              <a:t>долину</a:t>
            </a:r>
            <a:r>
              <a:rPr lang="uk-UA" sz="3200" b="1" dirty="0"/>
              <a:t> </a:t>
            </a:r>
            <a:endParaRPr lang="uk-UA" sz="3200" b="1" dirty="0" smtClean="0"/>
          </a:p>
          <a:p>
            <a:r>
              <a:rPr lang="uk-UA" sz="3200" b="1" dirty="0" smtClean="0"/>
              <a:t>до </a:t>
            </a:r>
            <a:r>
              <a:rPr lang="uk-UA" sz="3200" b="1" dirty="0"/>
              <a:t>людських осель </a:t>
            </a:r>
            <a:r>
              <a:rPr lang="uk-UA" sz="3200" b="1" dirty="0">
                <a:solidFill>
                  <a:srgbClr val="FFFF00"/>
                </a:solidFill>
              </a:rPr>
              <a:t>долину</a:t>
            </a:r>
            <a:r>
              <a:rPr lang="uk-UA" sz="3200" b="1" dirty="0"/>
              <a:t>!.. </a:t>
            </a:r>
          </a:p>
          <a:p>
            <a:r>
              <a:rPr lang="uk-UA" sz="3200" b="1" dirty="0"/>
              <a:t>Але тут усе розтало,</a:t>
            </a:r>
          </a:p>
          <a:p>
            <a:r>
              <a:rPr lang="uk-UA" sz="3200" b="1" dirty="0"/>
              <a:t>і зухвальця вмить не стало.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90662" y="494644"/>
            <a:ext cx="10010929" cy="774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Прочитай вірш </a:t>
            </a:r>
            <a:r>
              <a:rPr lang="uk-UA" sz="4000" b="1" dirty="0" smtClean="0"/>
              <a:t>Василя </a:t>
            </a:r>
            <a:r>
              <a:rPr lang="uk-UA" sz="4000" b="1" dirty="0" err="1" smtClean="0"/>
              <a:t>Плахотникова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Файл:Течение реки Юпшара. Вид в сторону озера Рица.JPG — Википед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/>
          <a:stretch/>
        </p:blipFill>
        <p:spPr bwMode="auto">
          <a:xfrm>
            <a:off x="527613" y="1269554"/>
            <a:ext cx="3110017" cy="29456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2517" y="4215188"/>
            <a:ext cx="3240208" cy="165618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Що ти знаєш про річки та потоки Карпат? </a:t>
            </a: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Склади про це текст </a:t>
            </a:r>
            <a:r>
              <a:rPr lang="ru-RU" sz="2400" b="1" dirty="0" smtClean="0">
                <a:solidFill>
                  <a:srgbClr val="0070C0"/>
                </a:solidFill>
              </a:rPr>
              <a:t>(3–4 </a:t>
            </a:r>
            <a:r>
              <a:rPr lang="uk-UA" sz="2400" b="1" dirty="0">
                <a:solidFill>
                  <a:srgbClr val="0070C0"/>
                </a:solidFill>
              </a:rPr>
              <a:t>речення</a:t>
            </a:r>
            <a:r>
              <a:rPr lang="ru-RU" sz="2400" b="1" dirty="0">
                <a:solidFill>
                  <a:srgbClr val="0070C0"/>
                </a:solidFill>
              </a:rPr>
              <a:t>).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5019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5423737" y="2698184"/>
            <a:ext cx="2540502" cy="2318162"/>
            <a:chOff x="3900637" y="2077843"/>
            <a:chExt cx="2515658" cy="2205904"/>
          </a:xfrm>
          <a:solidFill>
            <a:srgbClr val="FF0000"/>
          </a:solidFill>
        </p:grpSpPr>
        <p:sp>
          <p:nvSpPr>
            <p:cNvPr id="10" name="Овал 9"/>
            <p:cNvSpPr/>
            <p:nvPr/>
          </p:nvSpPr>
          <p:spPr>
            <a:xfrm>
              <a:off x="3900637" y="2077843"/>
              <a:ext cx="2515658" cy="220590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4195981" y="2348808"/>
              <a:ext cx="1948470" cy="15598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4000" b="1" kern="1200" dirty="0" smtClean="0">
                  <a:solidFill>
                    <a:schemeClr val="bg1"/>
                  </a:solidFill>
                </a:rPr>
                <a:t>Слово</a:t>
              </a:r>
              <a:endParaRPr lang="ru-RU" sz="4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615158" y="3646011"/>
            <a:ext cx="2700607" cy="1703786"/>
            <a:chOff x="6551637" y="900837"/>
            <a:chExt cx="3157027" cy="1955693"/>
          </a:xfrm>
          <a:solidFill>
            <a:srgbClr val="FFC000"/>
          </a:solidFill>
        </p:grpSpPr>
        <p:sp>
          <p:nvSpPr>
            <p:cNvPr id="13" name="Овал 12"/>
            <p:cNvSpPr/>
            <p:nvPr/>
          </p:nvSpPr>
          <p:spPr>
            <a:xfrm>
              <a:off x="6551637" y="900837"/>
              <a:ext cx="3157027" cy="1955693"/>
            </a:xfrm>
            <a:prstGeom prst="ellips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14" name="Овал 4"/>
            <p:cNvSpPr/>
            <p:nvPr/>
          </p:nvSpPr>
          <p:spPr>
            <a:xfrm>
              <a:off x="7013973" y="1146310"/>
              <a:ext cx="2232355" cy="154313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smtClean="0">
                  <a:solidFill>
                    <a:schemeClr val="bg1"/>
                  </a:solidFill>
                </a:rPr>
                <a:t>Пряме й переносне значення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6669" y="1338149"/>
            <a:ext cx="2415056" cy="1510177"/>
            <a:chOff x="5941429" y="3533624"/>
            <a:chExt cx="3109591" cy="2092501"/>
          </a:xfrm>
        </p:grpSpPr>
        <p:sp>
          <p:nvSpPr>
            <p:cNvPr id="16" name="Овал 15"/>
            <p:cNvSpPr/>
            <p:nvPr/>
          </p:nvSpPr>
          <p:spPr>
            <a:xfrm>
              <a:off x="5941429" y="3533624"/>
              <a:ext cx="3109591" cy="209250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Овал 4"/>
            <p:cNvSpPr/>
            <p:nvPr/>
          </p:nvSpPr>
          <p:spPr>
            <a:xfrm>
              <a:off x="6396818" y="3840063"/>
              <a:ext cx="2346045" cy="147962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800" b="1" kern="1200" dirty="0" err="1" smtClean="0">
                  <a:solidFill>
                    <a:schemeClr val="bg1"/>
                  </a:solidFill>
                </a:rPr>
                <a:t>Багатозна-чні</a:t>
              </a:r>
              <a:r>
                <a:rPr lang="uk-UA" sz="2800" b="1" kern="1200" dirty="0" smtClean="0">
                  <a:solidFill>
                    <a:schemeClr val="bg1"/>
                  </a:solidFill>
                </a:rPr>
                <a:t> слова</a:t>
              </a:r>
              <a:endParaRPr lang="ru-RU" sz="2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98606" y="3093049"/>
            <a:ext cx="2624019" cy="1397200"/>
            <a:chOff x="1456842" y="3580427"/>
            <a:chExt cx="3099847" cy="2184887"/>
          </a:xfrm>
          <a:solidFill>
            <a:srgbClr val="7030A0"/>
          </a:solidFill>
        </p:grpSpPr>
        <p:sp>
          <p:nvSpPr>
            <p:cNvPr id="22" name="Овал 21"/>
            <p:cNvSpPr/>
            <p:nvPr/>
          </p:nvSpPr>
          <p:spPr>
            <a:xfrm>
              <a:off x="1456842" y="3580427"/>
              <a:ext cx="3099847" cy="2184887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Антоніми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7404489" y="1838517"/>
            <a:ext cx="2647982" cy="1319835"/>
            <a:chOff x="985162" y="944399"/>
            <a:chExt cx="3085286" cy="2219197"/>
          </a:xfrm>
        </p:grpSpPr>
        <p:sp>
          <p:nvSpPr>
            <p:cNvPr id="25" name="Овал 24"/>
            <p:cNvSpPr/>
            <p:nvPr/>
          </p:nvSpPr>
          <p:spPr>
            <a:xfrm>
              <a:off x="985162" y="944399"/>
              <a:ext cx="3085286" cy="2219197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1189435" y="1269394"/>
              <a:ext cx="2429184" cy="15692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Синоніми</a:t>
              </a:r>
              <a:endParaRPr lang="ru-RU" sz="3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6456285" y="1196292"/>
            <a:ext cx="1637915" cy="4802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800" b="1" dirty="0" smtClean="0">
                <a:solidFill>
                  <a:schemeClr val="bg1"/>
                </a:solidFill>
              </a:rPr>
              <a:t>місяць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785023" y="5366469"/>
            <a:ext cx="2759715" cy="95432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Золоті кільця – золоті руки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5447" y="4089179"/>
            <a:ext cx="2527996" cy="5233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 – радість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190762" y="1342050"/>
            <a:ext cx="1353976" cy="18163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Сум,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журба,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туга, 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</a:rPr>
              <a:t>смуток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87863" y="430803"/>
            <a:ext cx="9948472" cy="7400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Пригадай, які бувають слова за значенням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Тварини\Жаб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8354" y="1277079"/>
            <a:ext cx="2524105" cy="1848665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4092858" y="4707219"/>
            <a:ext cx="2659538" cy="1491634"/>
            <a:chOff x="1456842" y="3580428"/>
            <a:chExt cx="3099847" cy="1969724"/>
          </a:xfrm>
          <a:solidFill>
            <a:srgbClr val="7030A0"/>
          </a:solidFill>
        </p:grpSpPr>
        <p:sp>
          <p:nvSpPr>
            <p:cNvPr id="34" name="Овал 33"/>
            <p:cNvSpPr/>
            <p:nvPr/>
          </p:nvSpPr>
          <p:spPr>
            <a:xfrm>
              <a:off x="1456842" y="3580428"/>
              <a:ext cx="3099847" cy="1969724"/>
            </a:xfrm>
            <a:prstGeom prst="ellipse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</p:sp>
        <p:sp>
          <p:nvSpPr>
            <p:cNvPr id="35" name="Овал 4"/>
            <p:cNvSpPr/>
            <p:nvPr/>
          </p:nvSpPr>
          <p:spPr>
            <a:xfrm>
              <a:off x="1814052" y="3903863"/>
              <a:ext cx="2385424" cy="164628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b="1" kern="1200" dirty="0" smtClean="0">
                  <a:solidFill>
                    <a:schemeClr val="bg1"/>
                  </a:solidFill>
                </a:rPr>
                <a:t>Омоніми</a:t>
              </a:r>
              <a:endParaRPr lang="uk-UA" sz="3200" b="1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523466" y="5299385"/>
            <a:ext cx="2527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defTabSz="2133600">
              <a:spcBef>
                <a:spcPct val="0"/>
              </a:spcBef>
            </a:pPr>
            <a:r>
              <a:rPr lang="uk-UA" sz="2800" b="1" dirty="0">
                <a:cs typeface="Times New Roman" panose="02020603050405020304" pitchFamily="18" charset="0"/>
              </a:rPr>
              <a:t>дрова </a:t>
            </a:r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ніс,</a:t>
            </a:r>
          </a:p>
          <a:p>
            <a:pPr lvl="0" algn="ctr" defTabSz="2133600">
              <a:spcBef>
                <a:spcPct val="0"/>
              </a:spcBef>
            </a:pP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у мене </a:t>
            </a:r>
            <a:r>
              <a:rPr lang="uk-UA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ніс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321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9399" y="522634"/>
            <a:ext cx="10205587" cy="7077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Пояснення домашнього завдання. </a:t>
            </a:r>
            <a:r>
              <a:rPr lang="uk-UA" sz="3600" b="1" dirty="0" smtClean="0">
                <a:solidFill>
                  <a:schemeClr val="bg1"/>
                </a:solidFill>
              </a:rPr>
              <a:t>Вправа 7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1 УКР МОВА\1 Пономарьова\2 Значення слова\№022-Спостерігаю за словами\2025-10-10_195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5" y="1341562"/>
            <a:ext cx="8593989" cy="391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4169476"/>
            <a:ext cx="2448272" cy="24482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7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463" y="477466"/>
            <a:ext cx="10127146" cy="7922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Підсумок </a:t>
            </a:r>
            <a:r>
              <a:rPr lang="uk-UA" sz="4000" b="1" dirty="0" smtClean="0">
                <a:solidFill>
                  <a:schemeClr val="bg1"/>
                </a:solidFill>
              </a:rPr>
              <a:t>уроку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91" y="1485578"/>
            <a:ext cx="3600400" cy="3600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9463" y="1485578"/>
            <a:ext cx="6120680" cy="138499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Розкажіть про результати власних навчальних досягнень, 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починаючи речення словами: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8868" y="2997746"/>
            <a:ext cx="6120680" cy="2246769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«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Сьогодні я дізнався(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«На уроці я навчився(</a:t>
            </a:r>
            <a:r>
              <a:rPr lang="uk-UA" sz="2800" b="1" dirty="0" err="1">
                <a:solidFill>
                  <a:srgbClr val="0070C0"/>
                </a:solidFill>
                <a:ea typeface="Calibri" panose="020F0502020204030204" pitchFamily="34" charset="0"/>
              </a:rPr>
              <a:t>лася</a:t>
            </a:r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)...»,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«Мені було важко...»,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«Тепер я знаю, що ...»,</a:t>
            </a:r>
          </a:p>
          <a:p>
            <a:pPr algn="ctr"/>
            <a:r>
              <a:rPr lang="uk-UA" sz="2800" b="1" dirty="0">
                <a:solidFill>
                  <a:srgbClr val="0070C0"/>
                </a:solidFill>
                <a:ea typeface="Calibri" panose="020F0502020204030204" pitchFamily="34" charset="0"/>
              </a:rPr>
              <a:t>«Мене здивувало</a:t>
            </a:r>
            <a:r>
              <a:rPr lang="uk-UA" sz="28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...»</a:t>
            </a:r>
            <a:endParaRPr lang="uk-UA" sz="2800" b="1" dirty="0">
              <a:solidFill>
                <a:srgbClr val="0070C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3006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4124" y="505531"/>
            <a:ext cx="10050319" cy="747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10753" y="4923959"/>
            <a:ext cx="227782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З усім впорав/</a:t>
            </a:r>
            <a:r>
              <a:rPr lang="uk-UA" sz="28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49283" y="4980381"/>
            <a:ext cx="198245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Все було легко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4" y="4995967"/>
            <a:ext cx="223846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Відчуваю втому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33107" y="4995967"/>
            <a:ext cx="195315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271463"/>
            <a:r>
              <a:rPr lang="uk-UA" sz="2800" b="1" dirty="0" smtClean="0">
                <a:solidFill>
                  <a:schemeClr val="bg1"/>
                </a:solidFill>
              </a:rPr>
              <a:t>Урок мене здивував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3518" y="1368558"/>
            <a:ext cx="9217025" cy="95410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Яка </a:t>
            </a:r>
            <a:r>
              <a:rPr lang="uk-UA" sz="2800" b="1" dirty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робота на уроці була для тебе найцікавішою? </a:t>
            </a:r>
            <a:r>
              <a:rPr lang="uk-UA" sz="2800" b="1" dirty="0" smtClean="0">
                <a:solidFill>
                  <a:srgbClr val="0070C0"/>
                </a:solidFill>
                <a:ea typeface="Times New Roman" pitchFamily="18" charset="0"/>
                <a:cs typeface="Times New Roman" pitchFamily="18" charset="0"/>
              </a:rPr>
              <a:t>Чому?</a:t>
            </a:r>
            <a:endParaRPr lang="uk-UA" sz="2800" b="1" dirty="0" smtClean="0">
              <a:solidFill>
                <a:srgbClr val="0070C0"/>
              </a:solidFill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ru-RU" sz="2800" b="1" dirty="0" smtClean="0">
                <a:solidFill>
                  <a:srgbClr val="0070C0"/>
                </a:solidFill>
              </a:rPr>
              <a:t>Оціни </a:t>
            </a:r>
            <a:r>
              <a:rPr lang="ru-RU" sz="2800" b="1" dirty="0">
                <a:solidFill>
                  <a:srgbClr val="0070C0"/>
                </a:solidFill>
              </a:rPr>
              <a:t>свою </a:t>
            </a:r>
            <a:r>
              <a:rPr lang="ru-RU" sz="2800" b="1" dirty="0" smtClean="0">
                <a:solidFill>
                  <a:srgbClr val="0070C0"/>
                </a:solidFill>
              </a:rPr>
              <a:t>роботу </a:t>
            </a:r>
            <a:r>
              <a:rPr lang="ru-RU" sz="2800" b="1" dirty="0">
                <a:solidFill>
                  <a:srgbClr val="0070C0"/>
                </a:solidFill>
              </a:rPr>
              <a:t>на </a:t>
            </a:r>
            <a:r>
              <a:rPr lang="ru-RU" sz="2800" b="1" dirty="0" smtClean="0">
                <a:solidFill>
                  <a:srgbClr val="0070C0"/>
                </a:solidFill>
              </a:rPr>
              <a:t>уроці </a:t>
            </a:r>
            <a:r>
              <a:rPr lang="ru-RU" sz="2800" b="1" dirty="0" err="1" smtClean="0">
                <a:solidFill>
                  <a:srgbClr val="0070C0"/>
                </a:solidFill>
              </a:rPr>
              <a:t>мавпенятками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ÐÐ°ÑÑÐ¸Ð½ÐºÐ¸ Ð¿Ð¾ Ð·Ð°Ð¿ÑÐ¾ÑÑ ÐºÐ»Ð¸Ð¿Ð°ÑÑ Ð¾Ð±ÐµÐ·ÑÑÐ½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65" y="2514667"/>
            <a:ext cx="1715710" cy="237658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446" y="2484495"/>
            <a:ext cx="1893813" cy="237567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4261" r="4123" b="1975"/>
          <a:stretch/>
        </p:blipFill>
        <p:spPr bwMode="auto">
          <a:xfrm>
            <a:off x="8710753" y="2512444"/>
            <a:ext cx="2169205" cy="230905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  <p:pic>
        <p:nvPicPr>
          <p:cNvPr id="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615" y1="30615" x2="54615" y2="30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61" y="2469700"/>
            <a:ext cx="2198368" cy="235003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5039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6806" y="647755"/>
            <a:ext cx="9821769" cy="92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979463" y="1772828"/>
            <a:ext cx="3307602" cy="353601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514630" y="1715112"/>
            <a:ext cx="4539671" cy="66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5837588" y="2511497"/>
            <a:ext cx="4539671" cy="6615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6295887" y="3294619"/>
            <a:ext cx="4539671" cy="6615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5728803" y="4080937"/>
            <a:ext cx="4539671" cy="750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9487042" y="4997344"/>
            <a:ext cx="890217" cy="88072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727969" y="4933365"/>
            <a:ext cx="4539671" cy="7509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</p:spTree>
    <p:extLst>
      <p:ext uri="{BB962C8B-B14F-4D97-AF65-F5344CB8AC3E}">
        <p14:creationId xmlns:p14="http://schemas.microsoft.com/office/powerpoint/2010/main" val="199265882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D:\3 клас\01 УКР МОВА\1 Пономарьова\2 Значення слова\№021-Розпізнаю слова, які мають кілька значень\2025-10-02_225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99" y="1391196"/>
            <a:ext cx="9229781" cy="239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44976"/>
            <a:ext cx="1055227" cy="914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chemeClr val="bg1"/>
                </a:solidFill>
              </a:rPr>
              <a:t>Стор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30</a:t>
            </a:r>
            <a:r>
              <a:rPr lang="uk-UA" sz="2800" b="1" dirty="0" smtClean="0">
                <a:solidFill>
                  <a:schemeClr val="bg1"/>
                </a:solidFill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</a:rPr>
              <a:t>№7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753659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Перевіримо 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102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3645818"/>
            <a:ext cx="2520280" cy="252028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166484" y="3357786"/>
            <a:ext cx="14358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984292" y="3717826"/>
            <a:ext cx="18002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8056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405458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Вікторина-плутанина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622" y="1125538"/>
            <a:ext cx="8608329" cy="30469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/>
              <a:t>Яким </a:t>
            </a:r>
            <a:r>
              <a:rPr lang="ru-RU" sz="3200" b="1" dirty="0" err="1"/>
              <a:t>птахом</a:t>
            </a:r>
            <a:r>
              <a:rPr lang="ru-RU" sz="3200" b="1" dirty="0"/>
              <a:t> можна </a:t>
            </a:r>
            <a:r>
              <a:rPr lang="ru-RU" sz="3200" b="1" dirty="0" err="1"/>
              <a:t>дістати</a:t>
            </a:r>
            <a:r>
              <a:rPr lang="ru-RU" sz="3200" b="1" dirty="0"/>
              <a:t> воду в </a:t>
            </a:r>
            <a:r>
              <a:rPr lang="ru-RU" sz="3200" b="1" dirty="0" err="1"/>
              <a:t>колодязі</a:t>
            </a:r>
            <a:r>
              <a:rPr lang="ru-RU" sz="3200" b="1" dirty="0"/>
              <a:t>? </a:t>
            </a:r>
            <a:endParaRPr lang="ru-RU" sz="32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/>
              <a:t>Яку </a:t>
            </a:r>
            <a:r>
              <a:rPr lang="ru-RU" sz="3200" b="1" dirty="0"/>
              <a:t>шапочку </a:t>
            </a:r>
            <a:r>
              <a:rPr lang="ru-RU" sz="3200" b="1" dirty="0" err="1"/>
              <a:t>ніколи</a:t>
            </a:r>
            <a:r>
              <a:rPr lang="ru-RU" sz="3200" b="1" dirty="0"/>
              <a:t> не одягають на голову?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/>
              <a:t>З </a:t>
            </a:r>
            <a:r>
              <a:rPr lang="ru-RU" sz="3200" b="1" dirty="0" err="1"/>
              <a:t>якого</a:t>
            </a:r>
            <a:r>
              <a:rPr lang="ru-RU" sz="3200" b="1" dirty="0"/>
              <a:t> крана води не </a:t>
            </a:r>
            <a:r>
              <a:rPr lang="ru-RU" sz="3200" b="1" dirty="0" err="1"/>
              <a:t>набереш</a:t>
            </a:r>
            <a:r>
              <a:rPr lang="ru-RU" sz="3200" b="1" dirty="0"/>
              <a:t>? </a:t>
            </a:r>
            <a:endParaRPr lang="uk-UA" sz="3200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/>
              <a:t>Яким </a:t>
            </a:r>
            <a:r>
              <a:rPr lang="ru-RU" sz="3200" b="1" dirty="0" err="1"/>
              <a:t>гребінцем</a:t>
            </a:r>
            <a:r>
              <a:rPr lang="ru-RU" sz="3200" b="1" dirty="0"/>
              <a:t> не </a:t>
            </a:r>
            <a:r>
              <a:rPr lang="ru-RU" sz="3200" b="1" dirty="0" err="1"/>
              <a:t>розчісуються</a:t>
            </a:r>
            <a:r>
              <a:rPr lang="ru-RU" sz="3200" b="1" dirty="0"/>
              <a:t>? </a:t>
            </a:r>
            <a:r>
              <a:rPr lang="ru-RU" sz="3200" b="1" dirty="0" smtClean="0"/>
              <a:t> </a:t>
            </a:r>
            <a:endParaRPr lang="uk-UA" sz="32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3200" b="1" dirty="0" smtClean="0"/>
              <a:t>Яке </a:t>
            </a:r>
            <a:r>
              <a:rPr lang="ru-RU" sz="3200" b="1" dirty="0"/>
              <a:t>сонечко можна </a:t>
            </a:r>
            <a:r>
              <a:rPr lang="ru-RU" sz="3200" b="1" dirty="0" err="1"/>
              <a:t>взяти</a:t>
            </a:r>
            <a:r>
              <a:rPr lang="ru-RU" sz="3200" b="1" dirty="0"/>
              <a:t> до рук?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0133" y="1629594"/>
            <a:ext cx="208823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Журавлем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07540" y="1557586"/>
            <a:ext cx="1840961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Шапочку гриба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8175" y="2628995"/>
            <a:ext cx="272016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З </a:t>
            </a:r>
            <a:r>
              <a:rPr lang="ru-RU" sz="3200" b="1" dirty="0" err="1" smtClean="0"/>
              <a:t>підйомного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6912" y="3231192"/>
            <a:ext cx="2041951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Півнячим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0958" y="3880138"/>
            <a:ext cx="3151418" cy="584775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Комаху</a:t>
            </a:r>
            <a:r>
              <a:rPr lang="ru-RU" sz="3200" b="1" dirty="0"/>
              <a:t> сонечко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655" y="4172526"/>
            <a:ext cx="5155367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Що </a:t>
            </a:r>
            <a:r>
              <a:rPr lang="ru-RU" sz="2800" b="1" dirty="0"/>
              <a:t>спільного і </a:t>
            </a:r>
            <a:r>
              <a:rPr lang="ru-RU" sz="2800" b="1" dirty="0" err="1"/>
              <a:t>відмінного</a:t>
            </a:r>
            <a:r>
              <a:rPr lang="ru-RU" sz="2800" b="1" dirty="0"/>
              <a:t> у словах ЖУРАВЕЛЬ і ЖУРАВЕЛЬ? ЧАЙКА і ЧАЙКА? </a:t>
            </a:r>
            <a:endParaRPr lang="uk-UA" sz="28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8107" y="5557521"/>
            <a:ext cx="4525851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err="1" smtClean="0"/>
              <a:t>Спільне</a:t>
            </a:r>
            <a:r>
              <a:rPr lang="ru-RU" sz="2800" b="1" dirty="0"/>
              <a:t>: </a:t>
            </a:r>
            <a:r>
              <a:rPr lang="ru-RU" sz="2800" b="1" dirty="0" smtClean="0"/>
              <a:t>звучать </a:t>
            </a:r>
            <a:r>
              <a:rPr lang="ru-RU" sz="2800" b="1" dirty="0" err="1"/>
              <a:t>однаково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pPr algn="just"/>
            <a:r>
              <a:rPr lang="ru-RU" sz="2800" b="1" dirty="0" err="1" smtClean="0"/>
              <a:t>різне</a:t>
            </a:r>
            <a:r>
              <a:rPr lang="ru-RU" sz="2800" b="1" dirty="0"/>
              <a:t>: </a:t>
            </a:r>
            <a:r>
              <a:rPr lang="ru-RU" sz="2800" b="1" dirty="0" err="1"/>
              <a:t>лексичне</a:t>
            </a:r>
            <a:r>
              <a:rPr lang="ru-RU" sz="2800" b="1" dirty="0"/>
              <a:t> </a:t>
            </a:r>
            <a:r>
              <a:rPr lang="ru-RU" sz="2800" b="1" dirty="0" smtClean="0"/>
              <a:t>значення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Криниця &quot;Журавель&quot;. Символ Батьківщини; здоров'я, сили, багатства,  родючості; святості і чистоти; краси, вірності; безсмертя народного духу. А  для молоді - це символ дівочої краси, вірності, але й розлуки, суму, туги,  жалю&quot;. Журав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73" y="4637007"/>
            <a:ext cx="1882493" cy="18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езентація заняття &quot;Козацька чайка&quot;. | Презентація. Позашкільна осві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75" y="4637007"/>
            <a:ext cx="3506383" cy="184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0312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Лев в клетке - 24.12.20 16:08 | Пикаб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869" y="3223378"/>
            <a:ext cx="2760489" cy="19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23479" y="2206233"/>
            <a:ext cx="5040560" cy="40318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/>
              <a:t>Їжачиха</a:t>
            </a:r>
            <a:r>
              <a:rPr lang="ru-RU" sz="3200" dirty="0"/>
              <a:t> </a:t>
            </a:r>
            <a:r>
              <a:rPr lang="ru-RU" sz="3200" dirty="0" err="1"/>
              <a:t>сину</a:t>
            </a:r>
            <a:r>
              <a:rPr lang="ru-RU" sz="3200" dirty="0"/>
              <a:t> шила </a:t>
            </a:r>
            <a:endParaRPr lang="ru-RU" sz="3200" dirty="0" smtClean="0"/>
          </a:p>
          <a:p>
            <a:r>
              <a:rPr lang="ru-RU" sz="3200" dirty="0" err="1" smtClean="0"/>
              <a:t>Чобітки</a:t>
            </a:r>
            <a:r>
              <a:rPr lang="ru-RU" sz="3200" dirty="0" smtClean="0"/>
              <a:t> </a:t>
            </a:r>
            <a:r>
              <a:rPr lang="ru-RU" sz="3200" dirty="0"/>
              <a:t>без </a:t>
            </a:r>
            <a:r>
              <a:rPr lang="ru-RU" sz="3200" dirty="0" err="1"/>
              <a:t>голки</a:t>
            </a:r>
            <a:r>
              <a:rPr lang="ru-RU" sz="3200" dirty="0"/>
              <a:t> й шила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Лева кинули за грати, </a:t>
            </a:r>
            <a:r>
              <a:rPr lang="ru-RU" sz="3200" dirty="0" err="1"/>
              <a:t>Хочуть</a:t>
            </a:r>
            <a:r>
              <a:rPr lang="ru-RU" sz="3200" dirty="0"/>
              <a:t> лева </a:t>
            </a:r>
            <a:r>
              <a:rPr lang="ru-RU" sz="3200" dirty="0" err="1"/>
              <a:t>закувати</a:t>
            </a:r>
            <a:r>
              <a:rPr lang="ru-RU" sz="3200" dirty="0"/>
              <a:t>. Просить </a:t>
            </a:r>
            <a:r>
              <a:rPr lang="ru-RU" sz="3200" dirty="0" err="1"/>
              <a:t>вовка</a:t>
            </a:r>
            <a:r>
              <a:rPr lang="ru-RU" sz="3200" dirty="0"/>
              <a:t> він </a:t>
            </a:r>
            <a:r>
              <a:rPr lang="ru-RU" sz="3200" dirty="0" err="1"/>
              <a:t>заграти</a:t>
            </a:r>
            <a:r>
              <a:rPr lang="ru-RU" sz="3200" dirty="0"/>
              <a:t>, А зозулю </a:t>
            </a:r>
            <a:r>
              <a:rPr lang="ru-RU" sz="3200" dirty="0" err="1"/>
              <a:t>закувати</a:t>
            </a:r>
            <a:r>
              <a:rPr lang="ru-RU" sz="3200" dirty="0" smtClean="0"/>
              <a:t>.</a:t>
            </a:r>
          </a:p>
          <a:p>
            <a:r>
              <a:rPr lang="ru-RU" sz="3200" dirty="0"/>
              <a:t>Не </a:t>
            </a:r>
            <a:r>
              <a:rPr lang="ru-RU" sz="3200" dirty="0" err="1"/>
              <a:t>ховайсь</a:t>
            </a:r>
            <a:r>
              <a:rPr lang="ru-RU" sz="3200" dirty="0"/>
              <a:t>, Бровко, у буду, Я тебе сварить не буду.</a:t>
            </a:r>
            <a:endParaRPr lang="ru-RU" sz="3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0900" y="494644"/>
            <a:ext cx="9969683" cy="735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Послухай вірш</a:t>
            </a:r>
            <a:endParaRPr lang="uk-UA" sz="40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542788" y="2690990"/>
            <a:ext cx="10081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613044" y="3195046"/>
            <a:ext cx="108998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136303" y="1288853"/>
            <a:ext cx="9924280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Відшукай слова, </a:t>
            </a:r>
            <a:r>
              <a:rPr lang="ru-RU" sz="2800" b="1" dirty="0">
                <a:solidFill>
                  <a:srgbClr val="0070C0"/>
                </a:solidFill>
              </a:rPr>
              <a:t>що звучать </a:t>
            </a:r>
            <a:r>
              <a:rPr lang="ru-RU" sz="2800" b="1" dirty="0" err="1">
                <a:solidFill>
                  <a:srgbClr val="0070C0"/>
                </a:solidFill>
              </a:rPr>
              <a:t>однаково</a:t>
            </a:r>
            <a:r>
              <a:rPr lang="ru-RU" sz="2800" b="1" dirty="0">
                <a:solidFill>
                  <a:srgbClr val="0070C0"/>
                </a:solidFill>
              </a:rPr>
              <a:t>, але мають різні </a:t>
            </a:r>
            <a:r>
              <a:rPr lang="ru-RU" sz="2800" b="1" dirty="0" smtClean="0">
                <a:solidFill>
                  <a:srgbClr val="0070C0"/>
                </a:solidFill>
              </a:rPr>
              <a:t>значення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42384" y="3699102"/>
            <a:ext cx="1368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85948" y="4203158"/>
            <a:ext cx="152499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334472" y="4707214"/>
            <a:ext cx="13685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881263" y="5139262"/>
            <a:ext cx="1524992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995368" y="5698240"/>
            <a:ext cx="8516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56254" y="6075366"/>
            <a:ext cx="90178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919" y="4572941"/>
            <a:ext cx="2714278" cy="18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Загадки про їжачка - Dovidka.biz.u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2" t="25192" r="14095" b="8033"/>
          <a:stretch/>
        </p:blipFill>
        <p:spPr bwMode="auto">
          <a:xfrm>
            <a:off x="8503232" y="2175046"/>
            <a:ext cx="2557352" cy="18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901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2622" y="549474"/>
            <a:ext cx="10345879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83919" y="1402139"/>
            <a:ext cx="6092574" cy="304698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</a:rPr>
              <a:t>Сьогодні на уроці ми познайомимось з найбільшими річками Карпат – Дністром і </a:t>
            </a:r>
            <a:r>
              <a:rPr lang="uk-UA" sz="3200" b="1" dirty="0" smtClean="0">
                <a:solidFill>
                  <a:srgbClr val="002060"/>
                </a:solidFill>
              </a:rPr>
              <a:t>Тисою. Будемо </a:t>
            </a:r>
            <a:r>
              <a:rPr lang="uk-UA" sz="3200" b="1" dirty="0">
                <a:solidFill>
                  <a:srgbClr val="002060"/>
                </a:solidFill>
              </a:rPr>
              <a:t>спостерігати за словами, які звучать однаково, але мають різні значення.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913933" y="1341562"/>
            <a:ext cx="3992761" cy="38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Файл:Течение реки Юпшара. Вид в сторону озера Рица.JPG — Википеди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3"/>
          <a:stretch/>
        </p:blipFill>
        <p:spPr bwMode="auto">
          <a:xfrm>
            <a:off x="6075561" y="4404521"/>
            <a:ext cx="3886676" cy="23380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70815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r="46761" b="56561"/>
          <a:stretch/>
        </p:blipFill>
        <p:spPr>
          <a:xfrm>
            <a:off x="972000" y="1240237"/>
            <a:ext cx="10296000" cy="53293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950979" y="2132253"/>
            <a:ext cx="4590851" cy="141221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73975" y="1559805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474" y="-712868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72249" y="-683357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07152" y="1539978"/>
            <a:ext cx="578025" cy="7217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3" t="45740" r="69320" b="31307"/>
          <a:stretch/>
        </p:blipFill>
        <p:spPr>
          <a:xfrm>
            <a:off x="1491403" y="-1310852"/>
            <a:ext cx="2168537" cy="13295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57234" y="1449982"/>
            <a:ext cx="2566375" cy="901753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883624" y="444877"/>
            <a:ext cx="10356454" cy="6232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Хвилинка 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876" y="1197546"/>
            <a:ext cx="1715124" cy="24313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1363327" y="4653930"/>
            <a:ext cx="9397045" cy="936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 smtClean="0">
                <a:solidFill>
                  <a:schemeClr val="bg1"/>
                </a:solidFill>
              </a:rPr>
              <a:t>слова. </a:t>
            </a:r>
            <a:r>
              <a:rPr lang="uk-UA" sz="2400" b="1" dirty="0" smtClean="0">
                <a:solidFill>
                  <a:schemeClr val="bg1"/>
                </a:solidFill>
              </a:rPr>
              <a:t>Що позначає </a:t>
            </a:r>
            <a:r>
              <a:rPr lang="uk-UA" sz="2400" b="1" dirty="0" smtClean="0">
                <a:solidFill>
                  <a:schemeClr val="bg1"/>
                </a:solidFill>
              </a:rPr>
              <a:t>кожне </a:t>
            </a:r>
            <a:r>
              <a:rPr lang="uk-UA" sz="2400" b="1" dirty="0" smtClean="0">
                <a:solidFill>
                  <a:schemeClr val="bg1"/>
                </a:solidFill>
              </a:rPr>
              <a:t>слово</a:t>
            </a:r>
            <a:r>
              <a:rPr lang="uk-UA" sz="2400" b="1" dirty="0" smtClean="0">
                <a:solidFill>
                  <a:schemeClr val="bg1"/>
                </a:solidFill>
              </a:rPr>
              <a:t>? Який термін нам невідомий?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03" y="3285778"/>
            <a:ext cx="2676376" cy="89009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7" b="46970"/>
          <a:stretch/>
        </p:blipFill>
        <p:spPr>
          <a:xfrm>
            <a:off x="4550332" y="3681834"/>
            <a:ext cx="2798307" cy="43200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0" t="20778" r="-642" b="46419"/>
          <a:stretch/>
        </p:blipFill>
        <p:spPr>
          <a:xfrm>
            <a:off x="8460000" y="3672000"/>
            <a:ext cx="1728000" cy="432000"/>
          </a:xfrm>
          <a:prstGeom prst="rect">
            <a:avLst/>
          </a:prstGeom>
        </p:spPr>
      </p:pic>
      <p:sp>
        <p:nvSpPr>
          <p:cNvPr id="46" name="Полилиния 38">
            <a:extLst>
              <a:ext uri="{FF2B5EF4-FFF2-40B4-BE49-F238E27FC236}">
                <a16:creationId xmlns:a16="http://schemas.microsoft.com/office/drawing/2014/main" xmlns="" id="{770DFB57-610D-4E60-8ABD-8957DE0AFDA5}"/>
              </a:ext>
            </a:extLst>
          </p:cNvPr>
          <p:cNvSpPr/>
          <p:nvPr/>
        </p:nvSpPr>
        <p:spPr>
          <a:xfrm>
            <a:off x="7970022" y="3779034"/>
            <a:ext cx="570281" cy="237600"/>
          </a:xfrm>
          <a:custGeom>
            <a:avLst/>
            <a:gdLst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40926 h 961077"/>
              <a:gd name="connsiteX1" fmla="*/ 53266 w 2104007"/>
              <a:gd name="connsiteY1" fmla="*/ 880623 h 961077"/>
              <a:gd name="connsiteX2" fmla="*/ 221941 w 2104007"/>
              <a:gd name="connsiteY2" fmla="*/ 925011 h 961077"/>
              <a:gd name="connsiteX3" fmla="*/ 585926 w 2104007"/>
              <a:gd name="connsiteY3" fmla="*/ 703069 h 961077"/>
              <a:gd name="connsiteX4" fmla="*/ 1065320 w 2104007"/>
              <a:gd name="connsiteY4" fmla="*/ 1733 h 961077"/>
              <a:gd name="connsiteX5" fmla="*/ 852256 w 2104007"/>
              <a:gd name="connsiteY5" fmla="*/ 516638 h 961077"/>
              <a:gd name="connsiteX6" fmla="*/ 843378 w 2104007"/>
              <a:gd name="connsiteY6" fmla="*/ 907256 h 961077"/>
              <a:gd name="connsiteX7" fmla="*/ 1047565 w 2104007"/>
              <a:gd name="connsiteY7" fmla="*/ 862867 h 961077"/>
              <a:gd name="connsiteX8" fmla="*/ 1686757 w 2104007"/>
              <a:gd name="connsiteY8" fmla="*/ 37244 h 961077"/>
              <a:gd name="connsiteX9" fmla="*/ 1464815 w 2104007"/>
              <a:gd name="connsiteY9" fmla="*/ 658681 h 961077"/>
              <a:gd name="connsiteX10" fmla="*/ 1491448 w 2104007"/>
              <a:gd name="connsiteY10" fmla="*/ 933889 h 961077"/>
              <a:gd name="connsiteX11" fmla="*/ 1873188 w 2104007"/>
              <a:gd name="connsiteY11" fmla="*/ 720825 h 961077"/>
              <a:gd name="connsiteX12" fmla="*/ 2104007 w 2104007"/>
              <a:gd name="connsiteY12" fmla="*/ 454495 h 961077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666661 h 990729"/>
              <a:gd name="connsiteX1" fmla="*/ 53266 w 2104007"/>
              <a:gd name="connsiteY1" fmla="*/ 906358 h 990729"/>
              <a:gd name="connsiteX2" fmla="*/ 221941 w 2104007"/>
              <a:gd name="connsiteY2" fmla="*/ 950746 h 990729"/>
              <a:gd name="connsiteX3" fmla="*/ 585926 w 2104007"/>
              <a:gd name="connsiteY3" fmla="*/ 728804 h 990729"/>
              <a:gd name="connsiteX4" fmla="*/ 1065320 w 2104007"/>
              <a:gd name="connsiteY4" fmla="*/ 27468 h 990729"/>
              <a:gd name="connsiteX5" fmla="*/ 852256 w 2104007"/>
              <a:gd name="connsiteY5" fmla="*/ 542373 h 990729"/>
              <a:gd name="connsiteX6" fmla="*/ 843378 w 2104007"/>
              <a:gd name="connsiteY6" fmla="*/ 932991 h 990729"/>
              <a:gd name="connsiteX7" fmla="*/ 1047565 w 2104007"/>
              <a:gd name="connsiteY7" fmla="*/ 888602 h 990729"/>
              <a:gd name="connsiteX8" fmla="*/ 1704512 w 2104007"/>
              <a:gd name="connsiteY8" fmla="*/ 836 h 990729"/>
              <a:gd name="connsiteX9" fmla="*/ 1464815 w 2104007"/>
              <a:gd name="connsiteY9" fmla="*/ 684416 h 990729"/>
              <a:gd name="connsiteX10" fmla="*/ 1491448 w 2104007"/>
              <a:gd name="connsiteY10" fmla="*/ 959624 h 990729"/>
              <a:gd name="connsiteX11" fmla="*/ 1873188 w 2104007"/>
              <a:gd name="connsiteY11" fmla="*/ 746560 h 990729"/>
              <a:gd name="connsiteX12" fmla="*/ 2104007 w 2104007"/>
              <a:gd name="connsiteY12" fmla="*/ 480230 h 990729"/>
              <a:gd name="connsiteX0" fmla="*/ 0 w 2104007"/>
              <a:gd name="connsiteY0" fmla="*/ 701370 h 1025438"/>
              <a:gd name="connsiteX1" fmla="*/ 53266 w 2104007"/>
              <a:gd name="connsiteY1" fmla="*/ 941067 h 1025438"/>
              <a:gd name="connsiteX2" fmla="*/ 221941 w 2104007"/>
              <a:gd name="connsiteY2" fmla="*/ 985455 h 1025438"/>
              <a:gd name="connsiteX3" fmla="*/ 585926 w 2104007"/>
              <a:gd name="connsiteY3" fmla="*/ 763513 h 1025438"/>
              <a:gd name="connsiteX4" fmla="*/ 1100831 w 2104007"/>
              <a:gd name="connsiteY4" fmla="*/ 34 h 1025438"/>
              <a:gd name="connsiteX5" fmla="*/ 852256 w 2104007"/>
              <a:gd name="connsiteY5" fmla="*/ 577082 h 1025438"/>
              <a:gd name="connsiteX6" fmla="*/ 843378 w 2104007"/>
              <a:gd name="connsiteY6" fmla="*/ 967700 h 1025438"/>
              <a:gd name="connsiteX7" fmla="*/ 1047565 w 2104007"/>
              <a:gd name="connsiteY7" fmla="*/ 923311 h 1025438"/>
              <a:gd name="connsiteX8" fmla="*/ 1704512 w 2104007"/>
              <a:gd name="connsiteY8" fmla="*/ 35545 h 1025438"/>
              <a:gd name="connsiteX9" fmla="*/ 1464815 w 2104007"/>
              <a:gd name="connsiteY9" fmla="*/ 719125 h 1025438"/>
              <a:gd name="connsiteX10" fmla="*/ 1491448 w 2104007"/>
              <a:gd name="connsiteY10" fmla="*/ 994333 h 1025438"/>
              <a:gd name="connsiteX11" fmla="*/ 1873188 w 2104007"/>
              <a:gd name="connsiteY11" fmla="*/ 781269 h 1025438"/>
              <a:gd name="connsiteX12" fmla="*/ 2104007 w 2104007"/>
              <a:gd name="connsiteY12" fmla="*/ 514939 h 1025438"/>
              <a:gd name="connsiteX0" fmla="*/ 0 w 2104007"/>
              <a:gd name="connsiteY0" fmla="*/ 701370 h 1007748"/>
              <a:gd name="connsiteX1" fmla="*/ 53266 w 2104007"/>
              <a:gd name="connsiteY1" fmla="*/ 941067 h 1007748"/>
              <a:gd name="connsiteX2" fmla="*/ 221941 w 2104007"/>
              <a:gd name="connsiteY2" fmla="*/ 985455 h 1007748"/>
              <a:gd name="connsiteX3" fmla="*/ 585926 w 2104007"/>
              <a:gd name="connsiteY3" fmla="*/ 763513 h 1007748"/>
              <a:gd name="connsiteX4" fmla="*/ 1100831 w 2104007"/>
              <a:gd name="connsiteY4" fmla="*/ 34 h 1007748"/>
              <a:gd name="connsiteX5" fmla="*/ 852256 w 2104007"/>
              <a:gd name="connsiteY5" fmla="*/ 577082 h 1007748"/>
              <a:gd name="connsiteX6" fmla="*/ 843378 w 2104007"/>
              <a:gd name="connsiteY6" fmla="*/ 932189 h 1007748"/>
              <a:gd name="connsiteX7" fmla="*/ 1047565 w 2104007"/>
              <a:gd name="connsiteY7" fmla="*/ 923311 h 1007748"/>
              <a:gd name="connsiteX8" fmla="*/ 1704512 w 2104007"/>
              <a:gd name="connsiteY8" fmla="*/ 35545 h 1007748"/>
              <a:gd name="connsiteX9" fmla="*/ 1464815 w 2104007"/>
              <a:gd name="connsiteY9" fmla="*/ 719125 h 1007748"/>
              <a:gd name="connsiteX10" fmla="*/ 1491448 w 2104007"/>
              <a:gd name="connsiteY10" fmla="*/ 994333 h 1007748"/>
              <a:gd name="connsiteX11" fmla="*/ 1873188 w 2104007"/>
              <a:gd name="connsiteY11" fmla="*/ 781269 h 1007748"/>
              <a:gd name="connsiteX12" fmla="*/ 2104007 w 2104007"/>
              <a:gd name="connsiteY12" fmla="*/ 514939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73188 w 2068497"/>
              <a:gd name="connsiteY11" fmla="*/ 781269 h 1007748"/>
              <a:gd name="connsiteX12" fmla="*/ 2068497 w 2068497"/>
              <a:gd name="connsiteY12" fmla="*/ 577082 h 1007748"/>
              <a:gd name="connsiteX0" fmla="*/ 0 w 2068497"/>
              <a:gd name="connsiteY0" fmla="*/ 701370 h 1007748"/>
              <a:gd name="connsiteX1" fmla="*/ 53266 w 2068497"/>
              <a:gd name="connsiteY1" fmla="*/ 941067 h 1007748"/>
              <a:gd name="connsiteX2" fmla="*/ 221941 w 2068497"/>
              <a:gd name="connsiteY2" fmla="*/ 985455 h 1007748"/>
              <a:gd name="connsiteX3" fmla="*/ 585926 w 2068497"/>
              <a:gd name="connsiteY3" fmla="*/ 763513 h 1007748"/>
              <a:gd name="connsiteX4" fmla="*/ 1100831 w 2068497"/>
              <a:gd name="connsiteY4" fmla="*/ 34 h 1007748"/>
              <a:gd name="connsiteX5" fmla="*/ 852256 w 2068497"/>
              <a:gd name="connsiteY5" fmla="*/ 577082 h 1007748"/>
              <a:gd name="connsiteX6" fmla="*/ 843378 w 2068497"/>
              <a:gd name="connsiteY6" fmla="*/ 932189 h 1007748"/>
              <a:gd name="connsiteX7" fmla="*/ 1047565 w 2068497"/>
              <a:gd name="connsiteY7" fmla="*/ 923311 h 1007748"/>
              <a:gd name="connsiteX8" fmla="*/ 1704512 w 2068497"/>
              <a:gd name="connsiteY8" fmla="*/ 35545 h 1007748"/>
              <a:gd name="connsiteX9" fmla="*/ 1464815 w 2068497"/>
              <a:gd name="connsiteY9" fmla="*/ 719125 h 1007748"/>
              <a:gd name="connsiteX10" fmla="*/ 1491448 w 2068497"/>
              <a:gd name="connsiteY10" fmla="*/ 994333 h 1007748"/>
              <a:gd name="connsiteX11" fmla="*/ 1837678 w 2068497"/>
              <a:gd name="connsiteY11" fmla="*/ 790146 h 1007748"/>
              <a:gd name="connsiteX12" fmla="*/ 2068497 w 2068497"/>
              <a:gd name="connsiteY12" fmla="*/ 577082 h 100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68497" h="1007748">
                <a:moveTo>
                  <a:pt x="0" y="701370"/>
                </a:moveTo>
                <a:cubicBezTo>
                  <a:pt x="8138" y="797545"/>
                  <a:pt x="16276" y="893720"/>
                  <a:pt x="53266" y="941067"/>
                </a:cubicBezTo>
                <a:cubicBezTo>
                  <a:pt x="90256" y="988414"/>
                  <a:pt x="133164" y="1015047"/>
                  <a:pt x="221941" y="985455"/>
                </a:cubicBezTo>
                <a:cubicBezTo>
                  <a:pt x="310718" y="955863"/>
                  <a:pt x="439444" y="927750"/>
                  <a:pt x="585926" y="763513"/>
                </a:cubicBezTo>
                <a:cubicBezTo>
                  <a:pt x="732408" y="599276"/>
                  <a:pt x="1100831" y="4473"/>
                  <a:pt x="1100831" y="34"/>
                </a:cubicBezTo>
                <a:cubicBezTo>
                  <a:pt x="1100831" y="-4405"/>
                  <a:pt x="895165" y="421723"/>
                  <a:pt x="852256" y="577082"/>
                </a:cubicBezTo>
                <a:cubicBezTo>
                  <a:pt x="809347" y="732441"/>
                  <a:pt x="810827" y="874484"/>
                  <a:pt x="843378" y="932189"/>
                </a:cubicBezTo>
                <a:cubicBezTo>
                  <a:pt x="875930" y="989894"/>
                  <a:pt x="904043" y="1072751"/>
                  <a:pt x="1047565" y="923311"/>
                </a:cubicBezTo>
                <a:cubicBezTo>
                  <a:pt x="1191087" y="773871"/>
                  <a:pt x="1697113" y="60698"/>
                  <a:pt x="1704512" y="35545"/>
                </a:cubicBezTo>
                <a:cubicBezTo>
                  <a:pt x="1711911" y="10392"/>
                  <a:pt x="1500326" y="559327"/>
                  <a:pt x="1464815" y="719125"/>
                </a:cubicBezTo>
                <a:cubicBezTo>
                  <a:pt x="1429304" y="878923"/>
                  <a:pt x="1429304" y="982496"/>
                  <a:pt x="1491448" y="994333"/>
                </a:cubicBezTo>
                <a:cubicBezTo>
                  <a:pt x="1553592" y="1006170"/>
                  <a:pt x="1741503" y="859688"/>
                  <a:pt x="1837678" y="790146"/>
                </a:cubicBezTo>
                <a:cubicBezTo>
                  <a:pt x="1933853" y="720604"/>
                  <a:pt x="2004134" y="670297"/>
                  <a:pt x="2068497" y="577082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 rot="1100546">
            <a:off x="7819247" y="3787727"/>
            <a:ext cx="166216" cy="24429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409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802" t="4220" r="4673" b="3952"/>
          <a:stretch/>
        </p:blipFill>
        <p:spPr>
          <a:xfrm flipH="1">
            <a:off x="962248" y="1939672"/>
            <a:ext cx="2975840" cy="32356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03909" y="1939672"/>
            <a:ext cx="5435575" cy="2062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Зрізаю я траву, колосся.                  В дівчат я сплетена з волосся.      А ще я суші довга стрічка,          що забігає в море, річку.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9463" y="405458"/>
            <a:ext cx="10131560" cy="751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Відгадай загадку Ґаджика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45565" y="4076657"/>
            <a:ext cx="135636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Коса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86223" y="1269554"/>
            <a:ext cx="10124800" cy="5808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Запиши слово-відгадку. Поясни, скільки значень має це слово</a:t>
            </a:r>
            <a:r>
              <a:rPr lang="ru-RU" sz="2800" b="1" dirty="0" smtClean="0">
                <a:solidFill>
                  <a:srgbClr val="0070C0"/>
                </a:solidFill>
              </a:rPr>
              <a:t>.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1 УКР МОВА\1 Пономарьова\2 Значення слова\№022-Спостерігаю за словами\2025-10-10_190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558" y="3113352"/>
            <a:ext cx="259341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1 УКР МОВА\1 Пономарьова\2 Значення слова\№022-Спостерігаю за словами\2025-10-10_190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43" y="4136515"/>
            <a:ext cx="1698209" cy="19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2510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0749" y="1845618"/>
            <a:ext cx="7122505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46088" indent="-360363">
              <a:buAutoNum type="arabicPeriod"/>
            </a:pPr>
            <a:r>
              <a:rPr lang="ru-RU" sz="3600" b="1" dirty="0" smtClean="0"/>
              <a:t> У </a:t>
            </a:r>
            <a:r>
              <a:rPr lang="ru-RU" sz="3600" b="1" dirty="0" err="1"/>
              <a:t>дівчини</a:t>
            </a:r>
            <a:r>
              <a:rPr lang="ru-RU" sz="3600" b="1" dirty="0"/>
              <a:t> коса (яка?) …, </a:t>
            </a:r>
            <a:r>
              <a:rPr lang="ru-RU" sz="3600" b="1" dirty="0" smtClean="0"/>
              <a:t>…</a:t>
            </a:r>
          </a:p>
          <a:p>
            <a:pPr marL="446088" indent="-360363">
              <a:buAutoNum type="arabicPeriod"/>
            </a:pPr>
            <a:r>
              <a:rPr lang="ru-RU" sz="3600" b="1" dirty="0" smtClean="0"/>
              <a:t> У </a:t>
            </a:r>
            <a:r>
              <a:rPr lang="ru-RU" sz="3600" b="1" dirty="0" err="1"/>
              <a:t>морі</a:t>
            </a:r>
            <a:r>
              <a:rPr lang="ru-RU" sz="3600" b="1" dirty="0"/>
              <a:t> коса (яка?) …, … . </a:t>
            </a:r>
            <a:endParaRPr lang="ru-RU" sz="3600" b="1" dirty="0" smtClean="0"/>
          </a:p>
          <a:p>
            <a:pPr marL="446088" indent="-360363">
              <a:buAutoNum type="arabicPeriod"/>
            </a:pPr>
            <a:r>
              <a:rPr lang="ru-RU" sz="3600" b="1" dirty="0" smtClean="0"/>
              <a:t> У </a:t>
            </a:r>
            <a:r>
              <a:rPr lang="ru-RU" sz="3600" b="1" dirty="0"/>
              <a:t>косаря коса (яка?) …, … </a:t>
            </a:r>
            <a:endParaRPr lang="uk-UA" sz="36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35919" y="503642"/>
            <a:ext cx="10361841" cy="11259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Вибери з довідки слова-ознаки до кожного значення </a:t>
            </a:r>
            <a:r>
              <a:rPr lang="uk-UA" sz="3600" b="1" dirty="0" smtClean="0">
                <a:solidFill>
                  <a:schemeClr val="bg1"/>
                </a:solidFill>
              </a:rPr>
              <a:t>слова-відгадки і запиши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8940" y="2399615"/>
            <a:ext cx="37051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морська, піщана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3959" y="3048886"/>
            <a:ext cx="367240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Металева, гостра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750" y="3789834"/>
            <a:ext cx="4882492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Довідка</a:t>
            </a:r>
            <a:r>
              <a:rPr lang="ru-RU" sz="3600" b="1" dirty="0"/>
              <a:t>: заплетена, </a:t>
            </a:r>
            <a:r>
              <a:rPr lang="ru-RU" sz="3600" b="1" dirty="0" err="1"/>
              <a:t>металева</a:t>
            </a:r>
            <a:r>
              <a:rPr lang="ru-RU" sz="3600" b="1" dirty="0"/>
              <a:t>, </a:t>
            </a:r>
            <a:r>
              <a:rPr lang="ru-RU" sz="3600" b="1" dirty="0" err="1"/>
              <a:t>морська</a:t>
            </a:r>
            <a:r>
              <a:rPr lang="ru-RU" sz="3600" b="1" dirty="0"/>
              <a:t>, </a:t>
            </a:r>
            <a:r>
              <a:rPr lang="ru-RU" sz="3600" b="1" dirty="0" err="1"/>
              <a:t>русява</a:t>
            </a:r>
            <a:r>
              <a:rPr lang="ru-RU" sz="3600" b="1" dirty="0"/>
              <a:t>, </a:t>
            </a:r>
            <a:r>
              <a:rPr lang="ru-RU" sz="3600" b="1" dirty="0" err="1"/>
              <a:t>піщана</a:t>
            </a:r>
            <a:r>
              <a:rPr lang="ru-RU" sz="3600" b="1" dirty="0"/>
              <a:t>, </a:t>
            </a:r>
            <a:r>
              <a:rPr lang="ru-RU" sz="3600" b="1" dirty="0" err="1"/>
              <a:t>гостра</a:t>
            </a:r>
            <a:r>
              <a:rPr lang="ru-RU" sz="3600" b="1" dirty="0"/>
              <a:t>. </a:t>
            </a:r>
            <a:endParaRPr lang="uk-UA" sz="3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653242" y="1778370"/>
            <a:ext cx="42545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заплетена, русява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5" name="Picture 8" descr="ЛОГО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3733980"/>
            <a:ext cx="210095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 blend words - Baambooz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471" y="1845618"/>
            <a:ext cx="1801513" cy="180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Обои full hd Морская коса 1920х10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23" y="3789834"/>
            <a:ext cx="2794636" cy="18002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954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691</Words>
  <Application>Microsoft Office PowerPoint</Application>
  <PresentationFormat>Произвольный</PresentationFormat>
  <Paragraphs>125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Спостерігаю за словами, які звучать однаково, але мають різні значення.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195</cp:revision>
  <dcterms:created xsi:type="dcterms:W3CDTF">2025-08-27T14:01:18Z</dcterms:created>
  <dcterms:modified xsi:type="dcterms:W3CDTF">2025-10-12T19:28:39Z</dcterms:modified>
</cp:coreProperties>
</file>