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407" r:id="rId3"/>
    <p:sldId id="312" r:id="rId4"/>
    <p:sldId id="286" r:id="rId5"/>
    <p:sldId id="414" r:id="rId6"/>
    <p:sldId id="391" r:id="rId7"/>
    <p:sldId id="413" r:id="rId8"/>
    <p:sldId id="409" r:id="rId9"/>
    <p:sldId id="415" r:id="rId10"/>
    <p:sldId id="416" r:id="rId11"/>
    <p:sldId id="402" r:id="rId12"/>
    <p:sldId id="405" r:id="rId13"/>
    <p:sldId id="412" r:id="rId14"/>
    <p:sldId id="313" r:id="rId15"/>
    <p:sldId id="408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Заміна  додавання множенням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Розв’язання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Таблиця множення на 4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4153" custLinFactX="300000" custLinFactNeighborX="353929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63176" custLinFactX="300000" custLinFactNeighborX="344675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2146" custLinFactX="-138156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66494" custLinFactX="-446904" custLinFactNeighborX="-5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571600" y="924779"/>
          <a:ext cx="4273486" cy="2423927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Таблиця множення на 4</a:t>
          </a:r>
          <a:endParaRPr lang="ru-RU" sz="3200" b="1" kern="1200" dirty="0"/>
        </a:p>
      </dsp:txBody>
      <dsp:txXfrm rot="5400000">
        <a:off x="5496379" y="854697"/>
        <a:ext cx="2423927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269904" y="764843"/>
          <a:ext cx="4273486" cy="274379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Розв’язання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34748" y="854696"/>
        <a:ext cx="274379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992602" y="857578"/>
          <a:ext cx="4273486" cy="2558329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850180" y="854697"/>
        <a:ext cx="2558329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36947" y="736947"/>
          <a:ext cx="4273486" cy="2799590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Заміна  додавання множенням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799590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981522"/>
            <a:ext cx="8856984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Множення числа 4 та ділення на 4. Відновлення рівностей. </a:t>
            </a:r>
            <a:endParaRPr lang="ru-RU" sz="4000" dirty="0">
              <a:solidFill>
                <a:srgbClr val="7030A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3731" y="367124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smtClean="0">
                <a:solidFill>
                  <a:srgbClr val="7030A0"/>
                </a:solidFill>
              </a:rPr>
              <a:t>Розділ 2.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23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874384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74000"/>
            <a:ext cx="10225136" cy="81051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Знайди значення 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виразів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1668" y="1504265"/>
            <a:ext cx="271099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4 · 9 =</a:t>
            </a:r>
          </a:p>
          <a:p>
            <a:r>
              <a:rPr lang="uk-UA" sz="4000" b="1" dirty="0">
                <a:solidFill>
                  <a:schemeClr val="bg1"/>
                </a:solidFill>
              </a:rPr>
              <a:t>7 · 4 =</a:t>
            </a:r>
          </a:p>
          <a:p>
            <a:r>
              <a:rPr lang="uk-UA" sz="4000" b="1" dirty="0">
                <a:solidFill>
                  <a:schemeClr val="bg1"/>
                </a:solidFill>
              </a:rPr>
              <a:t>4 · 6 + 46 = </a:t>
            </a:r>
          </a:p>
          <a:p>
            <a:r>
              <a:rPr lang="uk-UA" sz="4000" b="1" dirty="0">
                <a:solidFill>
                  <a:schemeClr val="bg1"/>
                </a:solidFill>
              </a:rPr>
              <a:t>32 – 32 : 4 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95548" y="1451862"/>
            <a:ext cx="303159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36 : 4 : 3 =</a:t>
            </a:r>
          </a:p>
          <a:p>
            <a:r>
              <a:rPr lang="uk-UA" sz="4000" b="1" dirty="0">
                <a:solidFill>
                  <a:schemeClr val="bg1"/>
                </a:solidFill>
              </a:rPr>
              <a:t>16 : 4 · 5 =</a:t>
            </a:r>
          </a:p>
          <a:p>
            <a:r>
              <a:rPr lang="uk-UA" sz="4000" b="1" dirty="0">
                <a:solidFill>
                  <a:schemeClr val="bg1"/>
                </a:solidFill>
              </a:rPr>
              <a:t>48 – 24 : 4 =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(48 </a:t>
            </a:r>
            <a:r>
              <a:rPr lang="uk-UA" sz="4000" b="1" dirty="0">
                <a:solidFill>
                  <a:schemeClr val="bg1"/>
                </a:solidFill>
              </a:rPr>
              <a:t>– 24) : 4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60422" y="1472172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60422" y="2211760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40358" y="2643150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31588" y="3351036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22497" y="1473221"/>
            <a:ext cx="73917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22497" y="2159748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26536" y="2643150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27147" y="3298417"/>
            <a:ext cx="67842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Ст.30 №182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D:\3 клас\03 МАТЕМ\1 Листопад\2 Табличне множення і ділення\№023 - Таблиця множення і ділення числа 4\2025-09-25_2018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0" r="489"/>
          <a:stretch/>
        </p:blipFill>
        <p:spPr bwMode="auto">
          <a:xfrm>
            <a:off x="8530575" y="3275852"/>
            <a:ext cx="3177910" cy="318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03311" y="1206509"/>
            <a:ext cx="10272620" cy="5484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38905" y="-708150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28513" y="227766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b="11857"/>
          <a:stretch/>
        </p:blipFill>
        <p:spPr>
          <a:xfrm>
            <a:off x="3820694" y="1169227"/>
            <a:ext cx="2645355" cy="121785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48948" y="2252798"/>
            <a:ext cx="454720" cy="567792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3564265" y="2296814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(</a:t>
            </a:r>
            <a:r>
              <a:rPr lang="uk-UA" sz="2800" dirty="0" err="1" smtClean="0"/>
              <a:t>св</a:t>
            </a:r>
            <a:r>
              <a:rPr lang="uk-UA" sz="2800" dirty="0" smtClean="0"/>
              <a:t>.)</a:t>
            </a:r>
            <a:endParaRPr lang="ru-RU" sz="2800" dirty="0"/>
          </a:p>
        </p:txBody>
      </p:sp>
      <p:sp>
        <p:nvSpPr>
          <p:cNvPr id="88" name="TextBox 87"/>
          <p:cNvSpPr txBox="1"/>
          <p:nvPr/>
        </p:nvSpPr>
        <p:spPr>
          <a:xfrm>
            <a:off x="2124338" y="2275023"/>
            <a:ext cx="280663" cy="523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:</a:t>
            </a:r>
            <a:endParaRPr lang="ru-RU" sz="2800" dirty="0"/>
          </a:p>
        </p:txBody>
      </p:sp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62258" y="2275023"/>
            <a:ext cx="441341" cy="551088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883233" y="2421886"/>
            <a:ext cx="328478" cy="21582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886328" y="-1029916"/>
            <a:ext cx="534135" cy="946764"/>
            <a:chOff x="3333643" y="2182865"/>
            <a:chExt cx="534483" cy="946545"/>
          </a:xfrm>
        </p:grpSpPr>
        <p:pic>
          <p:nvPicPr>
            <p:cNvPr id="85" name="Рисунок 84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92" name="Прямая соединительная линия 91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145844" y="3415649"/>
            <a:ext cx="2719764" cy="1138953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238245" y="3669625"/>
            <a:ext cx="721236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     3 свистки одержав кожний онук.</a:t>
            </a:r>
            <a:endParaRPr lang="uk-UA" sz="36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08419" y="-567792"/>
            <a:ext cx="454720" cy="567792"/>
          </a:xfrm>
          <a:prstGeom prst="rect">
            <a:avLst/>
          </a:prstGeom>
        </p:spPr>
      </p:pic>
      <p:sp>
        <p:nvSpPr>
          <p:cNvPr id="4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Ст.31 №185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185 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908419" y="1218791"/>
            <a:ext cx="5901586" cy="23365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Дідусь</a:t>
            </a:r>
            <a:r>
              <a:rPr lang="ru-RU" sz="3200" dirty="0"/>
              <a:t> </a:t>
            </a:r>
            <a:r>
              <a:rPr lang="ru-RU" sz="3200" dirty="0" err="1"/>
              <a:t>виготовив</a:t>
            </a:r>
            <a:r>
              <a:rPr lang="ru-RU" sz="3200" dirty="0"/>
              <a:t> 12 </a:t>
            </a:r>
            <a:r>
              <a:rPr lang="ru-RU" sz="3200" dirty="0" err="1"/>
              <a:t>свистків</a:t>
            </a:r>
            <a:r>
              <a:rPr lang="ru-RU" sz="3200" dirty="0"/>
              <a:t> і </a:t>
            </a:r>
            <a:r>
              <a:rPr lang="ru-RU" sz="3200" dirty="0" err="1"/>
              <a:t>подарував</a:t>
            </a:r>
            <a:r>
              <a:rPr lang="ru-RU" sz="3200" dirty="0"/>
              <a:t> їх </a:t>
            </a:r>
            <a:r>
              <a:rPr lang="ru-RU" sz="3200" dirty="0" err="1"/>
              <a:t>порівну</a:t>
            </a:r>
            <a:r>
              <a:rPr lang="ru-RU" sz="3200" dirty="0"/>
              <a:t> </a:t>
            </a:r>
            <a:r>
              <a:rPr lang="ru-RU" sz="3200" dirty="0" err="1"/>
              <a:t>чотирьом</a:t>
            </a:r>
            <a:r>
              <a:rPr lang="ru-RU" sz="3200" dirty="0"/>
              <a:t> </a:t>
            </a:r>
            <a:r>
              <a:rPr lang="ru-RU" sz="3200" dirty="0" err="1"/>
              <a:t>онукам</a:t>
            </a:r>
            <a:r>
              <a:rPr lang="ru-RU" sz="3200" dirty="0"/>
              <a:t>. </a:t>
            </a:r>
            <a:r>
              <a:rPr lang="ru-RU" sz="3200" dirty="0" err="1"/>
              <a:t>Скільки</a:t>
            </a:r>
            <a:r>
              <a:rPr lang="ru-RU" sz="3200" dirty="0"/>
              <a:t> </a:t>
            </a:r>
            <a:r>
              <a:rPr lang="ru-RU" sz="3200" dirty="0" err="1"/>
              <a:t>свистків</a:t>
            </a:r>
            <a:r>
              <a:rPr lang="ru-RU" sz="3200" dirty="0"/>
              <a:t> одержав </a:t>
            </a:r>
            <a:r>
              <a:rPr lang="ru-RU" sz="3200" dirty="0" err="1"/>
              <a:t>кожний</a:t>
            </a:r>
            <a:r>
              <a:rPr lang="ru-RU" sz="3200" dirty="0"/>
              <a:t> </a:t>
            </a:r>
            <a:r>
              <a:rPr lang="ru-RU" sz="3200" dirty="0" err="1"/>
              <a:t>онук</a:t>
            </a:r>
            <a:r>
              <a:rPr lang="ru-RU" sz="3200" dirty="0"/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193103" y="2266671"/>
            <a:ext cx="454720" cy="5677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62" y="3646248"/>
            <a:ext cx="2000569" cy="30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9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41803" y="117734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59979" y="-656236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10499" y="-72551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59676" y="-556534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01063" y="-65142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68116" y="-603142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143563" y="1516332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36197" y="-677096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40640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486222" y="1511034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-63512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79132" y="-58491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46343" y="1534104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37859" y="-695931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466" r="17470" b="10762"/>
          <a:stretch/>
        </p:blipFill>
        <p:spPr>
          <a:xfrm>
            <a:off x="2728275" y="1242228"/>
            <a:ext cx="2016000" cy="1116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746766" y="-49572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878113" y="-629436"/>
            <a:ext cx="420547" cy="534723"/>
          </a:xfrm>
          <a:prstGeom prst="rect">
            <a:avLst/>
          </a:prstGeom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322229" y="1113454"/>
            <a:ext cx="5242369" cy="26763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Купили 40 кущів полуниці. До обіду посадили 4 ряди, по 8 кущів у кожному. Скільки кущів полуниці залишилося посадити?</a:t>
            </a: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Ст.31 №186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050614" y="2245041"/>
            <a:ext cx="916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smtClean="0">
                <a:solidFill>
                  <a:srgbClr val="002060"/>
                </a:solidFill>
              </a:rPr>
              <a:t>К  </a:t>
            </a:r>
            <a:r>
              <a:rPr lang="uk-UA" sz="3600" b="1" dirty="0">
                <a:solidFill>
                  <a:srgbClr val="002060"/>
                </a:solidFill>
              </a:rPr>
              <a:t>– </a:t>
            </a:r>
            <a:endParaRPr lang="uk-UA" sz="10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smtClean="0">
                <a:solidFill>
                  <a:srgbClr val="002060"/>
                </a:solidFill>
              </a:rPr>
              <a:t>П  –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smtClean="0">
                <a:solidFill>
                  <a:srgbClr val="002060"/>
                </a:solidFill>
              </a:rPr>
              <a:t> З –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78847" y="3596454"/>
            <a:ext cx="84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? к.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74568" y="4165799"/>
            <a:ext cx="16383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1) 8 ∙ 4 = </a:t>
            </a:r>
            <a:endParaRPr lang="uk-UA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2767322" y="4184885"/>
            <a:ext cx="32555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32 (к.) посадили.</a:t>
            </a:r>
            <a:endParaRPr lang="uk-UA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330126" y="4750574"/>
            <a:ext cx="10632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8 (к.)</a:t>
            </a:r>
            <a:endParaRPr lang="uk-UA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3695101" y="5482407"/>
            <a:ext cx="613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8 кущів полуниці залишилось.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74838" y="4769660"/>
            <a:ext cx="21569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2) 40 – 32 =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0184" y="2831664"/>
            <a:ext cx="25694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</a:rPr>
              <a:t>4 р. по 8 к.</a:t>
            </a:r>
            <a:endParaRPr lang="uk-UA" sz="4000" dirty="0">
              <a:solidFill>
                <a:srgbClr val="00206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921017" y="5127452"/>
            <a:ext cx="2814995" cy="116666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19267" y="-663451"/>
            <a:ext cx="454720" cy="567792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3202140" y="-904361"/>
            <a:ext cx="534135" cy="946764"/>
            <a:chOff x="3333643" y="2182865"/>
            <a:chExt cx="534483" cy="946545"/>
          </a:xfrm>
        </p:grpSpPr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61" name="Прямая соединительная линия 60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920186" y="2277666"/>
                <a:ext cx="108798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40 к.</m:t>
                      </m:r>
                    </m:oMath>
                  </m:oMathPara>
                </a14:m>
                <a:endParaRPr lang="uk-UA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186" y="2277666"/>
                <a:ext cx="1087980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Рисунок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9692" y="3800250"/>
            <a:ext cx="3538930" cy="193882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5528423" y="4750573"/>
            <a:ext cx="19985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40 – 8 ∙ 4 = </a:t>
            </a:r>
            <a:endParaRPr lang="uk-UA" sz="32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7508475" y="4750572"/>
            <a:ext cx="10632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8 (к.)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1663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66" grpId="0" animBg="1"/>
      <p:bldP spid="70" grpId="0" animBg="1"/>
      <p:bldP spid="75" grpId="0" animBg="1"/>
      <p:bldP spid="46" grpId="0"/>
      <p:bldP spid="55" grpId="0" animBg="1"/>
      <p:bldP spid="3" grpId="0"/>
      <p:bldP spid="63" grpId="0"/>
      <p:bldP spid="62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831267" y="1557586"/>
            <a:ext cx="7157308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31 задача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188;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буквений вираз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187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2 Табличне множення і ділення\№023 - Таблиця множення і ділення числа 4\2025-09-25_1844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67" y="3285778"/>
            <a:ext cx="725840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01728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Якою дією узнати, скільки залишилось?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01817" y="2929156"/>
            <a:ext cx="5421405" cy="1044292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Якою дією узнати, </a:t>
            </a:r>
            <a:r>
              <a:rPr lang="uk-UA" sz="3200" b="1" dirty="0" smtClean="0"/>
              <a:t>скільки всього?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</a:t>
            </a:r>
            <a:r>
              <a:rPr lang="uk-UA" sz="3200" b="1" dirty="0" err="1" smtClean="0"/>
              <a:t>нйважчим</a:t>
            </a:r>
            <a:r>
              <a:rPr lang="uk-UA" sz="3200" b="1" smtClean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3758421"/>
            <a:ext cx="2736306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 </a:t>
            </a:r>
            <a:r>
              <a:rPr lang="ru-RU" sz="2800" b="1" dirty="0"/>
              <a:t>уроці </a:t>
            </a:r>
            <a:r>
              <a:rPr lang="ru-RU" sz="2800" b="1" dirty="0" smtClean="0"/>
              <a:t>було </a:t>
            </a:r>
            <a:r>
              <a:rPr lang="ru-RU" sz="2800" b="1" dirty="0" err="1"/>
              <a:t>цікаво</a:t>
            </a:r>
            <a:r>
              <a:rPr lang="ru-RU" sz="2800" b="1" dirty="0"/>
              <a:t> і </a:t>
            </a:r>
            <a:r>
              <a:rPr lang="ru-RU" sz="2800" b="1" dirty="0" smtClean="0"/>
              <a:t>все </a:t>
            </a:r>
            <a:r>
              <a:rPr lang="ru-RU" sz="2800" b="1" dirty="0" err="1" smtClean="0"/>
              <a:t>зрозуміло</a:t>
            </a:r>
            <a:endParaRPr lang="ru-RU" sz="2800" b="1" dirty="0" smtClean="0"/>
          </a:p>
        </p:txBody>
      </p:sp>
      <p:pic>
        <p:nvPicPr>
          <p:cNvPr id="3074" name="Picture 2" descr="https://inkwell.com.ua/images/stories/virtuemart/product/cea629583d8f112445e1305b7a7a3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10301" r="6925" b="11267"/>
          <a:stretch/>
        </p:blipFill>
        <p:spPr bwMode="auto">
          <a:xfrm>
            <a:off x="4667171" y="1619047"/>
            <a:ext cx="2638249" cy="191550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rogifts.com.ua/uploads/shop/products/large/5e5c45fd2252baa0573fd48d5e100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4505" r="3758" b="2122"/>
          <a:stretch/>
        </p:blipFill>
        <p:spPr bwMode="auto">
          <a:xfrm>
            <a:off x="8461291" y="1651562"/>
            <a:ext cx="2511340" cy="185025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reen-print.com.ua/ckfinder/userfiles/images/posuda/chashki%20ES/20001246_1000_1_kvin_gre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9497" r="5892" b="7940"/>
          <a:stretch/>
        </p:blipFill>
        <p:spPr bwMode="auto">
          <a:xfrm>
            <a:off x="979463" y="1560863"/>
            <a:ext cx="2629259" cy="197368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667172" y="3758421"/>
            <a:ext cx="2638249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залишилися</a:t>
            </a:r>
            <a:r>
              <a:rPr lang="ru-RU" sz="2800" b="1" dirty="0" smtClean="0"/>
              <a:t> </a:t>
            </a:r>
            <a:r>
              <a:rPr lang="ru-RU" sz="2800" b="1" dirty="0"/>
              <a:t>питання з теми </a:t>
            </a:r>
            <a:r>
              <a:rPr lang="ru-RU" sz="2800" b="1" dirty="0" smtClean="0"/>
              <a:t>уроку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64239" y="3758421"/>
            <a:ext cx="3505445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було </a:t>
            </a:r>
            <a:r>
              <a:rPr lang="ru-RU" sz="2800" b="1" dirty="0" err="1"/>
              <a:t>нецікаво</a:t>
            </a:r>
            <a:r>
              <a:rPr lang="ru-RU" sz="2800" b="1" dirty="0"/>
              <a:t> і </a:t>
            </a:r>
            <a:r>
              <a:rPr lang="ru-RU" sz="2800" b="1" dirty="0" err="1" smtClean="0"/>
              <a:t>ледь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дочекала</a:t>
            </a:r>
            <a:r>
              <a:rPr lang="ru-RU" sz="2800" b="1" dirty="0" smtClean="0"/>
              <a:t>(в)</a:t>
            </a:r>
            <a:r>
              <a:rPr lang="ru-RU" sz="2800" b="1" dirty="0" err="1" smtClean="0"/>
              <a:t>ся</a:t>
            </a:r>
            <a:r>
              <a:rPr lang="ru-RU" sz="2800" b="1" dirty="0" smtClean="0"/>
              <a:t> </a:t>
            </a:r>
            <a:r>
              <a:rPr lang="ru-RU" sz="2800" b="1" dirty="0" err="1"/>
              <a:t>завершення</a:t>
            </a:r>
            <a:r>
              <a:rPr lang="ru-RU" sz="2800" b="1" dirty="0"/>
              <a:t> </a:t>
            </a:r>
            <a:r>
              <a:rPr lang="ru-RU" sz="2800" b="1" dirty="0" smtClean="0"/>
              <a:t>уроку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718935" y="532864"/>
            <a:ext cx="10534724" cy="732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Рефлексія. Вправа «Обери чашку»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035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31" y="511748"/>
            <a:ext cx="10275999" cy="8057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987575" y="1420639"/>
            <a:ext cx="7371824" cy="96082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rgbClr val="7030A0"/>
                </a:solidFill>
              </a:rPr>
              <a:t>Вибери напій, з яким хочеш провести урок. </a:t>
            </a:r>
          </a:p>
          <a:p>
            <a:pPr lvl="0"/>
            <a:r>
              <a:rPr lang="uk-UA" sz="2800" b="1" dirty="0" smtClean="0">
                <a:solidFill>
                  <a:srgbClr val="7030A0"/>
                </a:solidFill>
              </a:rPr>
              <a:t>А я скажу, що тебе очікує на </a:t>
            </a:r>
            <a:r>
              <a:rPr lang="uk-UA" sz="2800" b="1" dirty="0" err="1" smtClean="0">
                <a:solidFill>
                  <a:srgbClr val="7030A0"/>
                </a:solidFill>
              </a:rPr>
              <a:t>уроці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726557" y="4558494"/>
            <a:ext cx="1899906" cy="12772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Тебе очікує активна робота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875263" y="4482659"/>
            <a:ext cx="2070666" cy="13226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Виявиш творче мислення</a:t>
            </a:r>
            <a:endParaRPr lang="ru-RU" sz="24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7228471" y="4510226"/>
            <a:ext cx="2273251" cy="13100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Твоя працьовитість радує.</a:t>
            </a:r>
            <a:endParaRPr lang="ru-RU" sz="2400" b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792671" y="4558494"/>
            <a:ext cx="1813311" cy="12468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Легко розв’яжеш завдання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641998" y="4482660"/>
            <a:ext cx="1776869" cy="132268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Здивуєш своїми знаннями </a:t>
            </a:r>
            <a:endParaRPr lang="ru-RU" sz="2400" b="1" dirty="0"/>
          </a:p>
        </p:txBody>
      </p:sp>
      <p:pic>
        <p:nvPicPr>
          <p:cNvPr id="2050" name="Picture 2" descr="D:\Картинки до тестів\Напої\Чашка ча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47" y="2509334"/>
            <a:ext cx="2114100" cy="1819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Напої\Склянка вод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26767"/>
          <a:stretch/>
        </p:blipFill>
        <p:spPr bwMode="auto">
          <a:xfrm>
            <a:off x="835347" y="2509335"/>
            <a:ext cx="1781696" cy="181989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Напої\Чашка какао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8214" b="9450"/>
          <a:stretch/>
        </p:blipFill>
        <p:spPr bwMode="auto">
          <a:xfrm>
            <a:off x="4820859" y="2509339"/>
            <a:ext cx="2158594" cy="1819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Напої\Сік персико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55" y="2503888"/>
            <a:ext cx="1683541" cy="18228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Напої\Склянка молок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3" r="6490"/>
          <a:stretch/>
        </p:blipFill>
        <p:spPr bwMode="auto">
          <a:xfrm>
            <a:off x="9641999" y="2503888"/>
            <a:ext cx="1692618" cy="18228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3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831267" y="1557586"/>
            <a:ext cx="7157308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29 задача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179;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скласти 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178</a:t>
            </a:r>
          </a:p>
        </p:txBody>
      </p:sp>
      <p:pic>
        <p:nvPicPr>
          <p:cNvPr id="11" name="Picture 2" descr="D:\3 клас\03 МАТЕМ\1 Листопад\2 Табличне множення і ділення\№022 - Третина або одна третя\2025-09-25_1819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48" y="3141762"/>
            <a:ext cx="743214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13175435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97144" cy="12961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Заміни додавання множенням та обчисли значення виразів.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258" y="3010596"/>
            <a:ext cx="3832534" cy="3598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2351" y="1957420"/>
            <a:ext cx="4230361" cy="2801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3 + 3 + 3 + 3 + </a:t>
            </a:r>
            <a:r>
              <a:rPr lang="uk-UA" sz="4400" dirty="0" smtClean="0">
                <a:solidFill>
                  <a:schemeClr val="bg1"/>
                </a:solidFill>
              </a:rPr>
              <a:t>3 =</a:t>
            </a:r>
            <a:endParaRPr lang="uk-UA" sz="4400" dirty="0">
              <a:solidFill>
                <a:schemeClr val="bg1"/>
              </a:solidFill>
            </a:endParaRPr>
          </a:p>
          <a:p>
            <a:r>
              <a:rPr lang="uk-UA" sz="4400" dirty="0">
                <a:solidFill>
                  <a:schemeClr val="bg1"/>
                </a:solidFill>
              </a:rPr>
              <a:t>3 + 3 + 3 + </a:t>
            </a:r>
            <a:r>
              <a:rPr lang="uk-UA" sz="4400" dirty="0" smtClean="0">
                <a:solidFill>
                  <a:schemeClr val="bg1"/>
                </a:solidFill>
              </a:rPr>
              <a:t>3 = </a:t>
            </a:r>
            <a:endParaRPr lang="uk-UA" sz="4400" dirty="0">
              <a:solidFill>
                <a:schemeClr val="bg1"/>
              </a:solidFill>
            </a:endParaRPr>
          </a:p>
          <a:p>
            <a:r>
              <a:rPr lang="uk-UA" sz="4400" dirty="0">
                <a:solidFill>
                  <a:schemeClr val="bg1"/>
                </a:solidFill>
              </a:rPr>
              <a:t>4 + 4 + 4 + </a:t>
            </a:r>
            <a:r>
              <a:rPr lang="uk-UA" sz="4400" dirty="0" smtClean="0">
                <a:solidFill>
                  <a:schemeClr val="bg1"/>
                </a:solidFill>
              </a:rPr>
              <a:t>44 =</a:t>
            </a:r>
            <a:endParaRPr lang="uk-UA" sz="4400" dirty="0">
              <a:solidFill>
                <a:schemeClr val="bg1"/>
              </a:solidFill>
            </a:endParaRPr>
          </a:p>
          <a:p>
            <a:r>
              <a:rPr lang="uk-UA" sz="4400" dirty="0">
                <a:solidFill>
                  <a:schemeClr val="bg1"/>
                </a:solidFill>
              </a:rPr>
              <a:t>4 + 4 + </a:t>
            </a:r>
            <a:r>
              <a:rPr lang="uk-UA" sz="4400" dirty="0" smtClean="0">
                <a:solidFill>
                  <a:schemeClr val="bg1"/>
                </a:solidFill>
              </a:rPr>
              <a:t>5=</a:t>
            </a:r>
            <a:endParaRPr lang="uk-UA" sz="4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2712" y="1913784"/>
            <a:ext cx="2797342" cy="2801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3 · </a:t>
            </a:r>
            <a:r>
              <a:rPr lang="uk-UA" sz="4400" dirty="0" smtClean="0">
                <a:solidFill>
                  <a:schemeClr val="bg1"/>
                </a:solidFill>
              </a:rPr>
              <a:t>5 =</a:t>
            </a:r>
            <a:endParaRPr lang="uk-UA" sz="4400" dirty="0">
              <a:solidFill>
                <a:schemeClr val="bg1"/>
              </a:solidFill>
            </a:endParaRPr>
          </a:p>
          <a:p>
            <a:r>
              <a:rPr lang="uk-UA" sz="4400" dirty="0">
                <a:solidFill>
                  <a:schemeClr val="bg1"/>
                </a:solidFill>
              </a:rPr>
              <a:t>3 · 4 = </a:t>
            </a:r>
          </a:p>
          <a:p>
            <a:r>
              <a:rPr lang="uk-UA" sz="4400" dirty="0">
                <a:solidFill>
                  <a:schemeClr val="bg1"/>
                </a:solidFill>
              </a:rPr>
              <a:t>4 · 3 + 44 = </a:t>
            </a:r>
          </a:p>
          <a:p>
            <a:r>
              <a:rPr lang="uk-UA" sz="4400" dirty="0">
                <a:solidFill>
                  <a:schemeClr val="bg1"/>
                </a:solidFill>
              </a:rPr>
              <a:t>4 · 2 + 5 =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8135" y="1917626"/>
            <a:ext cx="100811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 </a:t>
            </a:r>
            <a:r>
              <a:rPr lang="uk-UA" sz="44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245" y="2611356"/>
            <a:ext cx="970809" cy="7696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9836" y="3270374"/>
            <a:ext cx="754843" cy="7696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76642" y="4039993"/>
            <a:ext cx="754843" cy="7696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Ст.29 №180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21246" y="2637706"/>
            <a:ext cx="2474441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7  9  4  8  10</a:t>
            </a:r>
            <a:endParaRPr lang="ru-RU" sz="3600" b="1" dirty="0"/>
          </a:p>
        </p:txBody>
      </p:sp>
      <p:sp>
        <p:nvSpPr>
          <p:cNvPr id="20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497212" y="5590034"/>
            <a:ext cx="6522822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Запиши </a:t>
            </a:r>
            <a:r>
              <a:rPr lang="ru-RU" sz="2800" b="1" dirty="0" err="1" smtClean="0"/>
              <a:t>кожне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четверте</a:t>
            </a:r>
            <a:r>
              <a:rPr lang="ru-RU" sz="2800" b="1" dirty="0" smtClean="0"/>
              <a:t> число до 40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1246" y="4248304"/>
            <a:ext cx="733214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/>
              <a:t>Знайти одну другу чисел: </a:t>
            </a:r>
            <a:r>
              <a:rPr lang="uk-UA" sz="2800" b="1" dirty="0" smtClean="0"/>
              <a:t>14</a:t>
            </a:r>
            <a:r>
              <a:rPr lang="uk-UA" sz="2800" b="1" dirty="0"/>
              <a:t>, </a:t>
            </a:r>
            <a:r>
              <a:rPr lang="uk-UA" sz="2800" b="1" dirty="0" smtClean="0"/>
              <a:t>18, </a:t>
            </a:r>
            <a:r>
              <a:rPr lang="uk-UA" sz="2800" b="1" dirty="0"/>
              <a:t>8, 16, </a:t>
            </a:r>
            <a:r>
              <a:rPr lang="uk-UA" sz="2800" b="1" dirty="0" smtClean="0"/>
              <a:t>20.</a:t>
            </a:r>
            <a:endParaRPr lang="ru-RU" sz="28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1246" y="4890045"/>
            <a:ext cx="733214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/>
              <a:t>Знайти </a:t>
            </a:r>
            <a:r>
              <a:rPr lang="uk-UA" sz="2800" b="1" dirty="0"/>
              <a:t>одну третю </a:t>
            </a:r>
            <a:r>
              <a:rPr lang="uk-UA" sz="2800" b="1" dirty="0" smtClean="0"/>
              <a:t>чисел</a:t>
            </a:r>
            <a:r>
              <a:rPr lang="uk-UA" sz="2800" b="1" dirty="0"/>
              <a:t>: 3, </a:t>
            </a:r>
            <a:r>
              <a:rPr lang="uk-UA" sz="2800" b="1" dirty="0" smtClean="0"/>
              <a:t>30, </a:t>
            </a:r>
            <a:r>
              <a:rPr lang="uk-UA" sz="2800" b="1" dirty="0"/>
              <a:t>12, 18, 15, 21.</a:t>
            </a:r>
            <a:endParaRPr lang="ru-RU" sz="2800" b="1" dirty="0"/>
          </a:p>
        </p:txBody>
      </p:sp>
      <p:sp>
        <p:nvSpPr>
          <p:cNvPr id="2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66426" y="3357786"/>
            <a:ext cx="6453608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4  8  12  16  20  24  28  32  36  40</a:t>
            </a:r>
            <a:endParaRPr lang="ru-RU" sz="3600" b="1" dirty="0"/>
          </a:p>
        </p:txBody>
      </p:sp>
      <p:sp>
        <p:nvSpPr>
          <p:cNvPr id="23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3069886" y="2637887"/>
            <a:ext cx="3555997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1  10  4  6  5  7</a:t>
            </a:r>
            <a:endParaRPr lang="ru-RU" sz="36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804142" y="903369"/>
            <a:ext cx="2701059" cy="10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" grpId="0" animBg="1"/>
      <p:bldP spid="19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65717" y="-61207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494190"/>
            <a:ext cx="9289031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Запиши вирази й обчисли їх значення</a:t>
            </a:r>
            <a:endParaRPr lang="ru-RU" sz="4000" b="1" dirty="0"/>
          </a:p>
        </p:txBody>
      </p:sp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1310165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936447" y="3736252"/>
            <a:ext cx="2474441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(6 + 3) ∙ 4 = </a:t>
            </a:r>
            <a:endParaRPr lang="ru-RU" sz="3600" b="1" dirty="0"/>
          </a:p>
        </p:txBody>
      </p:sp>
      <p:sp>
        <p:nvSpPr>
          <p:cNvPr id="3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3404639" y="3756807"/>
            <a:ext cx="1626863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9 ∙ 4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969810" y="2349674"/>
            <a:ext cx="2502477" cy="6652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 ∙ 4 – 20 =</a:t>
            </a:r>
            <a:endParaRPr lang="ru-RU" sz="3600" b="1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20437" y="-606210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145785" y="-663451"/>
            <a:ext cx="454720" cy="567792"/>
          </a:xfrm>
          <a:prstGeom prst="rect">
            <a:avLst/>
          </a:prstGeom>
        </p:spPr>
      </p:pic>
      <p:sp>
        <p:nvSpPr>
          <p:cNvPr id="27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3448775" y="2349673"/>
            <a:ext cx="1941932" cy="6652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28 – 20 =</a:t>
            </a:r>
            <a:endParaRPr lang="ru-RU" sz="3600" b="1" dirty="0"/>
          </a:p>
        </p:txBody>
      </p:sp>
      <p:sp>
        <p:nvSpPr>
          <p:cNvPr id="34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954028" y="4977824"/>
            <a:ext cx="2939049" cy="6652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8 ∙ 4 – 8 : 4 =</a:t>
            </a:r>
            <a:endParaRPr lang="ru-RU" sz="3600" b="1" dirty="0"/>
          </a:p>
        </p:txBody>
      </p:sp>
      <p:sp>
        <p:nvSpPr>
          <p:cNvPr id="35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3893050" y="4977823"/>
            <a:ext cx="1874945" cy="6652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32 – 2 =</a:t>
            </a:r>
            <a:endParaRPr lang="ru-RU" sz="3600" b="1" dirty="0"/>
          </a:p>
        </p:txBody>
      </p:sp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Ст.30 №184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0384" y="1594948"/>
            <a:ext cx="75202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err="1" smtClean="0"/>
              <a:t>Добуток</a:t>
            </a:r>
            <a:r>
              <a:rPr lang="ru-RU" sz="3600" b="1" dirty="0" smtClean="0"/>
              <a:t> </a:t>
            </a:r>
            <a:r>
              <a:rPr lang="ru-RU" sz="3600" b="1" dirty="0"/>
              <a:t>чисел 7 і 4 </a:t>
            </a:r>
            <a:r>
              <a:rPr lang="ru-RU" sz="3600" b="1" dirty="0" err="1"/>
              <a:t>зменшити</a:t>
            </a:r>
            <a:r>
              <a:rPr lang="ru-RU" sz="3600" b="1" dirty="0"/>
              <a:t> на 20.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06333" y="3054268"/>
            <a:ext cx="75202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Суму чисел 6 і 3 </a:t>
            </a:r>
            <a:r>
              <a:rPr lang="ru-RU" sz="3600" b="1" dirty="0" err="1"/>
              <a:t>збільшити</a:t>
            </a:r>
            <a:r>
              <a:rPr lang="ru-RU" sz="3600" b="1" dirty="0"/>
              <a:t> в 4 рази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30383" y="4331493"/>
            <a:ext cx="99467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Від </a:t>
            </a:r>
            <a:r>
              <a:rPr lang="ru-RU" sz="3600" b="1" dirty="0" err="1"/>
              <a:t>добутку</a:t>
            </a:r>
            <a:r>
              <a:rPr lang="ru-RU" sz="3600" b="1" dirty="0"/>
              <a:t> чисел 8 і 4 </a:t>
            </a:r>
            <a:r>
              <a:rPr lang="ru-RU" sz="3600" b="1" dirty="0" err="1"/>
              <a:t>відняти</a:t>
            </a:r>
            <a:r>
              <a:rPr lang="ru-RU" sz="3600" b="1" dirty="0"/>
              <a:t> </a:t>
            </a:r>
            <a:r>
              <a:rPr lang="ru-RU" sz="3600" b="1" dirty="0" err="1"/>
              <a:t>частку</a:t>
            </a:r>
            <a:r>
              <a:rPr lang="ru-RU" sz="3600" b="1" dirty="0"/>
              <a:t> </a:t>
            </a:r>
            <a:r>
              <a:rPr lang="ru-RU" sz="3600" b="1" dirty="0" err="1"/>
              <a:t>цих</a:t>
            </a:r>
            <a:r>
              <a:rPr lang="ru-RU" sz="3600" b="1" dirty="0"/>
              <a:t> чисел.</a:t>
            </a:r>
          </a:p>
        </p:txBody>
      </p:sp>
      <p:sp>
        <p:nvSpPr>
          <p:cNvPr id="28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390707" y="2349671"/>
            <a:ext cx="797445" cy="6652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8</a:t>
            </a:r>
            <a:endParaRPr lang="ru-RU" sz="3600" b="1" dirty="0"/>
          </a:p>
        </p:txBody>
      </p:sp>
      <p:sp>
        <p:nvSpPr>
          <p:cNvPr id="3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4989761" y="3736252"/>
            <a:ext cx="841580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36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3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754704" y="4977821"/>
            <a:ext cx="797445" cy="6652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30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745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20" grpId="0" animBg="1"/>
      <p:bldP spid="27" grpId="0" animBg="1"/>
      <p:bldP spid="34" grpId="0" animBg="1"/>
      <p:bldP spid="35" grpId="0" animBg="1"/>
      <p:bldP spid="28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80" y="489514"/>
            <a:ext cx="9799888" cy="121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Пригадайте</a:t>
            </a:r>
            <a:r>
              <a:rPr lang="ru-RU" sz="4000" b="1" dirty="0" smtClean="0"/>
              <a:t>, </a:t>
            </a:r>
            <a:r>
              <a:rPr lang="ru-RU" sz="4000" b="1" dirty="0"/>
              <a:t>як утворюються </a:t>
            </a:r>
            <a:r>
              <a:rPr lang="ru-RU" sz="4000" b="1" dirty="0" err="1"/>
              <a:t>таблиці</a:t>
            </a:r>
            <a:r>
              <a:rPr lang="ru-RU" sz="4000" b="1" dirty="0"/>
              <a:t> </a:t>
            </a:r>
            <a:r>
              <a:rPr lang="ru-RU" sz="4000" b="1" dirty="0" err="1"/>
              <a:t>множення</a:t>
            </a:r>
            <a:r>
              <a:rPr lang="ru-RU" sz="4000" b="1" dirty="0"/>
              <a:t> і </a:t>
            </a:r>
            <a:r>
              <a:rPr lang="ru-RU" sz="4000" b="1" dirty="0" err="1"/>
              <a:t>ділення</a:t>
            </a:r>
            <a:r>
              <a:rPr lang="ru-RU" sz="4000" b="1" dirty="0"/>
              <a:t>.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91556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Ст.30 №181, 183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3 МАТЕМ\1 Листопад\2 Табличне множення і ділення\№023 - Таблиця множення і ділення числа 4\2025-09-25_201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19" y="1701602"/>
            <a:ext cx="9948359" cy="347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" y="3060051"/>
            <a:ext cx="2487677" cy="2677572"/>
          </a:xfrm>
          <a:prstGeom prst="rect">
            <a:avLst/>
          </a:prstGeom>
        </p:spPr>
      </p:pic>
      <p:pic>
        <p:nvPicPr>
          <p:cNvPr id="1027" name="Picture 3" descr="D:\3 клас\03 МАТЕМ\1 Листопад\2 Табличне множення і ділення\№023 - Таблиця множення і ділення числа 4\2025-09-25_2029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67" y="5180476"/>
            <a:ext cx="9534111" cy="11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04674" y="5622365"/>
            <a:ext cx="3469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1911" y="5622365"/>
            <a:ext cx="3469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2231" y="5641356"/>
            <a:ext cx="3469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12511" y="5620091"/>
            <a:ext cx="3469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89514"/>
            <a:ext cx="10654572" cy="12840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Спираючись</a:t>
            </a:r>
            <a:r>
              <a:rPr lang="ru-RU" sz="3600" b="1" dirty="0"/>
              <a:t> на </a:t>
            </a:r>
            <a:r>
              <a:rPr lang="ru-RU" sz="3600" b="1" dirty="0" err="1"/>
              <a:t>переставний</a:t>
            </a:r>
            <a:r>
              <a:rPr lang="ru-RU" sz="3600" b="1" dirty="0"/>
              <a:t> закон </a:t>
            </a:r>
            <a:r>
              <a:rPr lang="ru-RU" sz="3600" b="1" dirty="0" err="1"/>
              <a:t>множення</a:t>
            </a:r>
            <a:r>
              <a:rPr lang="ru-RU" sz="3600" b="1" dirty="0"/>
              <a:t>, </a:t>
            </a:r>
            <a:r>
              <a:rPr lang="ru-RU" sz="3600" b="1" dirty="0" err="1"/>
              <a:t>поміняємо</a:t>
            </a:r>
            <a:r>
              <a:rPr lang="ru-RU" sz="3600" b="1" dirty="0"/>
              <a:t> </a:t>
            </a:r>
            <a:r>
              <a:rPr lang="ru-RU" sz="3600" b="1" dirty="0" err="1"/>
              <a:t>місцями</a:t>
            </a:r>
            <a:r>
              <a:rPr lang="ru-RU" sz="3600" b="1" dirty="0"/>
              <a:t> </a:t>
            </a:r>
            <a:r>
              <a:rPr lang="ru-RU" sz="3600" b="1" dirty="0" err="1"/>
              <a:t>множники</a:t>
            </a:r>
            <a:r>
              <a:rPr lang="ru-RU" sz="3600" b="1" dirty="0"/>
              <a:t> в кожному </a:t>
            </a:r>
            <a:r>
              <a:rPr lang="ru-RU" sz="3600" b="1" dirty="0" err="1"/>
              <a:t>добутку</a:t>
            </a:r>
            <a:r>
              <a:rPr lang="ru-RU" sz="3600" b="1" dirty="0"/>
              <a:t>. 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Ст.30 №181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3 МАТЕМ\1 Листопад\2 Табличне множення і ділення\№023 - Таблиця множення і ділення числа 4\2025-09-25_201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1829625"/>
            <a:ext cx="562410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3 МАТЕМ\1 Листопад\2 Табличне множення і ділення\№023 - Таблиця множення і ділення числа 4\2025-09-25_201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7" y="1829625"/>
            <a:ext cx="3374680" cy="444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</TotalTime>
  <Words>589</Words>
  <Application>Microsoft Office PowerPoint</Application>
  <PresentationFormat>Произвольный</PresentationFormat>
  <Paragraphs>127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171</cp:revision>
  <dcterms:created xsi:type="dcterms:W3CDTF">2025-08-27T14:01:18Z</dcterms:created>
  <dcterms:modified xsi:type="dcterms:W3CDTF">2025-10-01T09:22:34Z</dcterms:modified>
</cp:coreProperties>
</file>