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375" r:id="rId3"/>
    <p:sldId id="259" r:id="rId4"/>
    <p:sldId id="377" r:id="rId5"/>
    <p:sldId id="262" r:id="rId6"/>
    <p:sldId id="349" r:id="rId7"/>
    <p:sldId id="352" r:id="rId8"/>
    <p:sldId id="367" r:id="rId9"/>
    <p:sldId id="370" r:id="rId10"/>
    <p:sldId id="357" r:id="rId11"/>
    <p:sldId id="371" r:id="rId12"/>
    <p:sldId id="372" r:id="rId13"/>
    <p:sldId id="373" r:id="rId14"/>
    <p:sldId id="364" r:id="rId15"/>
    <p:sldId id="306" r:id="rId16"/>
    <p:sldId id="376" r:id="rId17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4673B-B7F4-4A21-9006-118821B4FAE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240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96382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59678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943871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29920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37104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829148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53862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382691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20096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868392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72396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66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sh dir="u"/>
  </p:transition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naurok.com.ua/test/diagnostichna-robota-znachennya-slova-3520444.html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555527" y="837507"/>
            <a:ext cx="9145016" cy="1902002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4400" b="1" dirty="0" smtClean="0">
                <a:solidFill>
                  <a:srgbClr val="0070C0"/>
                </a:solidFill>
              </a:rPr>
              <a:t>Повторення і закріплення знань за розділом «Значення слова</a:t>
            </a:r>
            <a:r>
              <a:rPr lang="uk-UA" sz="4400" b="1" dirty="0" smtClean="0">
                <a:solidFill>
                  <a:srgbClr val="0070C0"/>
                </a:solidFill>
              </a:rPr>
              <a:t>». Діагностична робота</a:t>
            </a:r>
            <a:endParaRPr lang="uk-UA" sz="4400" b="1" dirty="0">
              <a:solidFill>
                <a:srgbClr val="0070C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7316167" y="3789834"/>
            <a:ext cx="3256310" cy="2206990"/>
          </a:xfr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r>
              <a:rPr lang="uk-UA" sz="2400" b="1" i="1" dirty="0" smtClean="0">
                <a:solidFill>
                  <a:srgbClr val="0070C0"/>
                </a:solidFill>
              </a:rPr>
              <a:t>3 клас. Розділ 2</a:t>
            </a:r>
            <a:r>
              <a:rPr lang="uk-UA" sz="2400" b="1" dirty="0" smtClean="0">
                <a:solidFill>
                  <a:srgbClr val="0070C0"/>
                </a:solidFill>
              </a:rPr>
              <a:t>. </a:t>
            </a:r>
          </a:p>
          <a:p>
            <a:r>
              <a:rPr lang="uk-UA" sz="2400" b="1" dirty="0">
                <a:solidFill>
                  <a:srgbClr val="0070C0"/>
                </a:solidFill>
              </a:rPr>
              <a:t>Спостерігаю за значенням слів</a:t>
            </a:r>
            <a:endParaRPr lang="ru-RU" sz="2000" dirty="0">
              <a:solidFill>
                <a:srgbClr val="0070C0"/>
              </a:solidFill>
            </a:endParaRPr>
          </a:p>
          <a:p>
            <a:r>
              <a:rPr lang="uk-UA" sz="2400" b="1" dirty="0" smtClean="0">
                <a:solidFill>
                  <a:srgbClr val="0070C0"/>
                </a:solidFill>
              </a:rPr>
              <a:t>Урок </a:t>
            </a:r>
            <a:r>
              <a:rPr lang="uk-UA" sz="2400" b="1" dirty="0" smtClean="0">
                <a:solidFill>
                  <a:srgbClr val="0070C0"/>
                </a:solidFill>
              </a:rPr>
              <a:t>23-24</a:t>
            </a:r>
            <a:endParaRPr lang="ru-RU" sz="2400" b="1" dirty="0" smtClean="0">
              <a:solidFill>
                <a:srgbClr val="0070C0"/>
              </a:solidFill>
            </a:endParaRPr>
          </a:p>
        </p:txBody>
      </p:sp>
      <p:pic>
        <p:nvPicPr>
          <p:cNvPr id="1026" name="Picture 2" descr="D:\Картинки до тестів\!!!!!!Эсмира\_free_2024-01-20-22-09-14_0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6"/>
          <a:stretch/>
        </p:blipFill>
        <p:spPr bwMode="auto">
          <a:xfrm>
            <a:off x="1483519" y="2997746"/>
            <a:ext cx="3240360" cy="309600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9707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718" b="99133" l="1103" r="4537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510" r="54310"/>
          <a:stretch/>
        </p:blipFill>
        <p:spPr>
          <a:xfrm>
            <a:off x="776188" y="2542164"/>
            <a:ext cx="2734469" cy="383724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79463" y="494646"/>
            <a:ext cx="10297144" cy="84691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Прочитай уривок із </a:t>
            </a:r>
            <a:r>
              <a:rPr lang="uk-UA" sz="4000" b="1" dirty="0" smtClean="0">
                <a:solidFill>
                  <a:schemeClr val="bg1"/>
                </a:solidFill>
              </a:rPr>
              <a:t>вірша Алли </a:t>
            </a:r>
            <a:r>
              <a:rPr lang="uk-UA" sz="4000" b="1" dirty="0" err="1" smtClean="0">
                <a:solidFill>
                  <a:schemeClr val="bg1"/>
                </a:solidFill>
              </a:rPr>
              <a:t>Свашенко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944946" y="1485578"/>
            <a:ext cx="2842829" cy="668370"/>
          </a:xfrm>
          <a:prstGeom prst="homePlat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Завдання 5.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30957" y="2542164"/>
            <a:ext cx="6912768" cy="31700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/>
              <a:t>Два брати жили на світі.</a:t>
            </a:r>
          </a:p>
          <a:p>
            <a:r>
              <a:rPr lang="uk-UA" sz="4000" b="1" dirty="0"/>
              <a:t>Був один з них працьовитий, </a:t>
            </a:r>
          </a:p>
          <a:p>
            <a:r>
              <a:rPr lang="uk-UA" sz="4000" b="1" dirty="0"/>
              <a:t>а другий — ледачий дуже. </a:t>
            </a:r>
          </a:p>
          <a:p>
            <a:r>
              <a:rPr lang="uk-UA" sz="4000" b="1" dirty="0"/>
              <a:t>Той хоробрий і правдивий, </a:t>
            </a:r>
            <a:endParaRPr lang="uk-UA" sz="4000" b="1" dirty="0" smtClean="0"/>
          </a:p>
          <a:p>
            <a:r>
              <a:rPr lang="uk-UA" sz="4000" b="1" dirty="0" smtClean="0"/>
              <a:t>той </a:t>
            </a:r>
            <a:r>
              <a:rPr lang="uk-UA" sz="4000" b="1" dirty="0"/>
              <a:t>брехливий, полохливий.</a:t>
            </a:r>
            <a:endParaRPr lang="ru-RU" sz="4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30957" y="1485578"/>
            <a:ext cx="7040334" cy="65700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0070C0"/>
                </a:solidFill>
              </a:rPr>
              <a:t>Знайди антоніми. Запиши </a:t>
            </a:r>
            <a:r>
              <a:rPr lang="uk-UA" sz="2800" b="1" dirty="0" smtClean="0">
                <a:solidFill>
                  <a:srgbClr val="0070C0"/>
                </a:solidFill>
              </a:rPr>
              <a:t>одну пару.</a:t>
            </a:r>
            <a:endParaRPr lang="uk-UA" sz="2800" b="1" dirty="0">
              <a:solidFill>
                <a:srgbClr val="0070C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7371925" y="3717826"/>
            <a:ext cx="296857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551024" y="4365898"/>
            <a:ext cx="198927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867895" y="4941962"/>
            <a:ext cx="216024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371925" y="4941962"/>
            <a:ext cx="253653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867895" y="5590034"/>
            <a:ext cx="2376264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7587949" y="5539019"/>
            <a:ext cx="253653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7882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528" t="18129"/>
          <a:stretch/>
        </p:blipFill>
        <p:spPr>
          <a:xfrm flipH="1">
            <a:off x="396442" y="2573922"/>
            <a:ext cx="2670996" cy="37639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43759" y="2573922"/>
            <a:ext cx="3024336" cy="37856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/>
              <a:t>правда     – </a:t>
            </a:r>
            <a:endParaRPr lang="uk-UA" sz="4000" b="1" dirty="0"/>
          </a:p>
          <a:p>
            <a:r>
              <a:rPr lang="uk-UA" sz="4000" b="1" dirty="0" smtClean="0"/>
              <a:t>добро       – </a:t>
            </a:r>
            <a:endParaRPr lang="uk-UA" sz="4000" b="1" dirty="0"/>
          </a:p>
          <a:p>
            <a:r>
              <a:rPr lang="uk-UA" sz="4000" b="1" dirty="0" smtClean="0"/>
              <a:t>мокрий    – </a:t>
            </a:r>
            <a:endParaRPr lang="uk-UA" sz="4000" b="1" dirty="0"/>
          </a:p>
          <a:p>
            <a:r>
              <a:rPr lang="uk-UA" sz="4000" b="1" dirty="0" smtClean="0"/>
              <a:t>світлий     – </a:t>
            </a:r>
            <a:endParaRPr lang="uk-UA" sz="4000" b="1" dirty="0"/>
          </a:p>
          <a:p>
            <a:r>
              <a:rPr lang="uk-UA" sz="4000" b="1" dirty="0" smtClean="0"/>
              <a:t>сумувати – </a:t>
            </a:r>
            <a:endParaRPr lang="uk-UA" sz="4000" b="1" dirty="0"/>
          </a:p>
          <a:p>
            <a:r>
              <a:rPr lang="uk-UA" sz="4000" b="1" dirty="0"/>
              <a:t>з</a:t>
            </a:r>
            <a:r>
              <a:rPr lang="uk-UA" sz="4000" b="1" dirty="0" smtClean="0"/>
              <a:t>абувати  – </a:t>
            </a:r>
            <a:endParaRPr lang="uk-UA" sz="4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668095" y="2563086"/>
            <a:ext cx="2808312" cy="37856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/>
              <a:t>обман</a:t>
            </a:r>
            <a:endParaRPr lang="uk-UA" sz="4000" b="1" dirty="0"/>
          </a:p>
          <a:p>
            <a:r>
              <a:rPr lang="uk-UA" sz="4000" b="1" dirty="0" smtClean="0"/>
              <a:t>зло</a:t>
            </a:r>
            <a:endParaRPr lang="uk-UA" sz="4000" b="1" dirty="0"/>
          </a:p>
          <a:p>
            <a:r>
              <a:rPr lang="uk-UA" sz="4000" b="1" dirty="0" smtClean="0"/>
              <a:t>сухий</a:t>
            </a:r>
            <a:endParaRPr lang="uk-UA" sz="4000" b="1" dirty="0"/>
          </a:p>
          <a:p>
            <a:r>
              <a:rPr lang="uk-UA" sz="4000" b="1" dirty="0" smtClean="0"/>
              <a:t>темний</a:t>
            </a:r>
            <a:endParaRPr lang="uk-UA" sz="4000" b="1" dirty="0"/>
          </a:p>
          <a:p>
            <a:r>
              <a:rPr lang="uk-UA" sz="4000" b="1" dirty="0" smtClean="0"/>
              <a:t>радіти</a:t>
            </a:r>
            <a:endParaRPr lang="uk-UA" sz="4000" b="1" dirty="0"/>
          </a:p>
          <a:p>
            <a:r>
              <a:rPr lang="uk-UA" sz="4000" b="1" dirty="0" smtClean="0"/>
              <a:t>згадувати</a:t>
            </a:r>
            <a:endParaRPr lang="uk-UA" sz="4000" b="1" dirty="0"/>
          </a:p>
        </p:txBody>
      </p:sp>
      <p:sp>
        <p:nvSpPr>
          <p:cNvPr id="12" name="Пятиугольник 11"/>
          <p:cNvSpPr/>
          <p:nvPr/>
        </p:nvSpPr>
        <p:spPr>
          <a:xfrm>
            <a:off x="722259" y="1624470"/>
            <a:ext cx="2805734" cy="668370"/>
          </a:xfrm>
          <a:prstGeom prst="homePlat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Завдання 6.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35447" y="494646"/>
            <a:ext cx="10441160" cy="11298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Знайди антоніми до поданих слів у словнику </a:t>
            </a:r>
            <a:r>
              <a:rPr lang="uk-UA" sz="3600" b="1" dirty="0" smtClean="0">
                <a:solidFill>
                  <a:schemeClr val="bg1"/>
                </a:solidFill>
              </a:rPr>
              <a:t>антонімів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43759" y="1701602"/>
            <a:ext cx="7350203" cy="80041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0070C0"/>
                </a:solidFill>
              </a:rPr>
              <a:t>Запиши </a:t>
            </a:r>
            <a:r>
              <a:rPr lang="uk-UA" sz="2800" b="1" dirty="0" smtClean="0">
                <a:solidFill>
                  <a:srgbClr val="0070C0"/>
                </a:solidFill>
              </a:rPr>
              <a:t>по одній парі слів, що відповідають на питання ЩО?, ЯКИЙ?, ЩО РОБИТИ? </a:t>
            </a:r>
            <a:endParaRPr lang="uk-UA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2175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2"/>
          <a:srcRect r="8072"/>
          <a:stretch/>
        </p:blipFill>
        <p:spPr>
          <a:xfrm flipH="1">
            <a:off x="539200" y="2807852"/>
            <a:ext cx="2422793" cy="246523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931791" y="2022039"/>
            <a:ext cx="3319357" cy="13237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с</a:t>
            </a:r>
            <a:r>
              <a:rPr lang="uk-UA" sz="4000" b="1" dirty="0" smtClean="0">
                <a:solidFill>
                  <a:schemeClr val="bg1"/>
                </a:solidFill>
              </a:rPr>
              <a:t>пить, 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дрімає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39034" y="2394017"/>
            <a:ext cx="266851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FF00"/>
                </a:solidFill>
              </a:rPr>
              <a:t>антоніми</a:t>
            </a:r>
            <a:endParaRPr lang="uk-UA" sz="4000" b="1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31791" y="4261377"/>
            <a:ext cx="3319357" cy="13237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з</a:t>
            </a:r>
            <a:r>
              <a:rPr lang="uk-UA" sz="4000" b="1" dirty="0" smtClean="0">
                <a:solidFill>
                  <a:schemeClr val="bg1"/>
                </a:solidFill>
              </a:rPr>
              <a:t>асинає,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прокидається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96287" y="4261377"/>
            <a:ext cx="266851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FF00"/>
                </a:solidFill>
              </a:rPr>
              <a:t>синоніми</a:t>
            </a:r>
            <a:endParaRPr lang="uk-UA" sz="4000" b="1" dirty="0">
              <a:solidFill>
                <a:srgbClr val="FFFF00"/>
              </a:solidFill>
            </a:endParaRPr>
          </a:p>
        </p:txBody>
      </p:sp>
      <p:cxnSp>
        <p:nvCxnSpPr>
          <p:cNvPr id="8" name="Прямая со стрелкой 7"/>
          <p:cNvCxnSpPr>
            <a:endCxn id="21" idx="1"/>
          </p:cNvCxnSpPr>
          <p:nvPr/>
        </p:nvCxnSpPr>
        <p:spPr>
          <a:xfrm>
            <a:off x="7215431" y="2478619"/>
            <a:ext cx="1180856" cy="2136701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7251148" y="2683911"/>
            <a:ext cx="1271214" cy="2157212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ятиугольник 17"/>
          <p:cNvSpPr/>
          <p:nvPr/>
        </p:nvSpPr>
        <p:spPr>
          <a:xfrm>
            <a:off x="722259" y="1845618"/>
            <a:ext cx="2805734" cy="668370"/>
          </a:xfrm>
          <a:prstGeom prst="homePlat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Завдання </a:t>
            </a:r>
            <a:r>
              <a:rPr lang="uk-UA" sz="3200" b="1" dirty="0" smtClean="0">
                <a:solidFill>
                  <a:srgbClr val="FFFF00"/>
                </a:solidFill>
              </a:rPr>
              <a:t>7.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35447" y="494646"/>
            <a:ext cx="10441160" cy="11298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Визнач, </a:t>
            </a:r>
            <a:r>
              <a:rPr lang="uk-UA" sz="3600" b="1" dirty="0">
                <a:solidFill>
                  <a:schemeClr val="bg1"/>
                </a:solidFill>
              </a:rPr>
              <a:t>у якому рядку записані синоніми, а в якому – антоніми.</a:t>
            </a:r>
          </a:p>
        </p:txBody>
      </p:sp>
    </p:spTree>
    <p:extLst>
      <p:ext uri="{BB962C8B-B14F-4D97-AF65-F5344CB8AC3E}">
        <p14:creationId xmlns:p14="http://schemas.microsoft.com/office/powerpoint/2010/main" val="4348010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"/>
          <a:srcRect l="3802" t="4220" r="4673" b="3952"/>
          <a:stretch/>
        </p:blipFill>
        <p:spPr>
          <a:xfrm flipH="1">
            <a:off x="278081" y="2676210"/>
            <a:ext cx="3309983" cy="359891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147815" y="1629594"/>
            <a:ext cx="7056784" cy="86409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Склади зі словом-відгадкою три речення, щоб у кожному воно мало інше значення.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04135" y="2717686"/>
            <a:ext cx="4421789" cy="255513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err="1" smtClean="0"/>
              <a:t>Мешкають</a:t>
            </a:r>
            <a:r>
              <a:rPr lang="ru-RU" sz="3200" b="1" dirty="0" smtClean="0"/>
              <a:t> </a:t>
            </a:r>
            <a:r>
              <a:rPr lang="ru-RU" sz="3200" b="1" dirty="0"/>
              <a:t>вони у </a:t>
            </a:r>
            <a:r>
              <a:rPr lang="ru-RU" sz="3200" b="1" dirty="0" err="1"/>
              <a:t>морі</a:t>
            </a:r>
            <a:r>
              <a:rPr lang="ru-RU" sz="3200" b="1" dirty="0"/>
              <a:t>,  </a:t>
            </a:r>
            <a:endParaRPr lang="ru-RU" sz="3200" b="1" dirty="0" smtClean="0"/>
          </a:p>
          <a:p>
            <a:r>
              <a:rPr lang="ru-RU" sz="3200" b="1" dirty="0" smtClean="0"/>
              <a:t>й </a:t>
            </a:r>
            <a:r>
              <a:rPr lang="ru-RU" sz="3200" b="1" dirty="0"/>
              <a:t>на </a:t>
            </a:r>
            <a:r>
              <a:rPr lang="ru-RU" sz="3200" b="1" dirty="0" err="1"/>
              <a:t>концерті</a:t>
            </a:r>
            <a:r>
              <a:rPr lang="ru-RU" sz="3200" b="1" dirty="0"/>
              <a:t> </a:t>
            </a:r>
            <a:r>
              <a:rPr lang="ru-RU" sz="3200" b="1" dirty="0" err="1"/>
              <a:t>бачиш</a:t>
            </a:r>
            <a:r>
              <a:rPr lang="ru-RU" sz="3200" b="1" dirty="0"/>
              <a:t> </a:t>
            </a:r>
            <a:r>
              <a:rPr lang="ru-RU" sz="3200" b="1" dirty="0" err="1"/>
              <a:t>їх</a:t>
            </a:r>
            <a:r>
              <a:rPr lang="ru-RU" sz="3200" b="1" dirty="0"/>
              <a:t>,     </a:t>
            </a:r>
            <a:endParaRPr lang="ru-RU" sz="3200" b="1" dirty="0" smtClean="0"/>
          </a:p>
          <a:p>
            <a:r>
              <a:rPr lang="ru-RU" sz="3200" b="1" dirty="0" smtClean="0"/>
              <a:t>а </a:t>
            </a:r>
            <a:r>
              <a:rPr lang="ru-RU" sz="3200" b="1" dirty="0"/>
              <a:t>в небесному </a:t>
            </a:r>
            <a:r>
              <a:rPr lang="ru-RU" sz="3200" b="1" dirty="0" err="1"/>
              <a:t>просторі</a:t>
            </a:r>
            <a:r>
              <a:rPr lang="ru-RU" sz="3200" b="1" dirty="0"/>
              <a:t>      </a:t>
            </a:r>
            <a:r>
              <a:rPr lang="ru-RU" sz="3200" b="1" dirty="0" smtClean="0"/>
              <a:t>за </a:t>
            </a:r>
            <a:r>
              <a:rPr lang="ru-RU" sz="3200" b="1" dirty="0" err="1"/>
              <a:t>ніч</a:t>
            </a:r>
            <a:r>
              <a:rPr lang="ru-RU" sz="3200" b="1" dirty="0"/>
              <a:t> не </a:t>
            </a:r>
            <a:r>
              <a:rPr lang="ru-RU" sz="3200" b="1" dirty="0" err="1"/>
              <a:t>злічити</a:t>
            </a:r>
            <a:r>
              <a:rPr lang="ru-RU" sz="3200" b="1" dirty="0"/>
              <a:t> </a:t>
            </a:r>
            <a:r>
              <a:rPr lang="ru-RU" sz="3200" b="1" dirty="0" err="1"/>
              <a:t>всіх</a:t>
            </a:r>
            <a:r>
              <a:rPr lang="ru-RU" sz="3200" b="1" dirty="0" smtClean="0"/>
              <a:t>!</a:t>
            </a:r>
          </a:p>
          <a:p>
            <a:r>
              <a:rPr lang="ru-RU" sz="3200" b="1" dirty="0" smtClean="0"/>
              <a:t>        </a:t>
            </a:r>
            <a:r>
              <a:rPr lang="ru-RU" sz="3200" b="1" i="1" dirty="0"/>
              <a:t>Валентина </a:t>
            </a:r>
            <a:r>
              <a:rPr lang="ru-RU" sz="3200" b="1" i="1" dirty="0" err="1"/>
              <a:t>Бутрім</a:t>
            </a:r>
            <a:endParaRPr lang="ru-RU" sz="3200" b="1" i="1" dirty="0"/>
          </a:p>
        </p:txBody>
      </p:sp>
      <p:pic>
        <p:nvPicPr>
          <p:cNvPr id="5122" name="Picture 2" descr="Блестящие звезды на ночном небе Клипарт Изображени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7" r="32267" b="45443"/>
          <a:stretch/>
        </p:blipFill>
        <p:spPr bwMode="auto">
          <a:xfrm>
            <a:off x="8468098" y="4635645"/>
            <a:ext cx="1642196" cy="164066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Морской клипарт - корабли, морские звезды и ракушк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923" y="2692852"/>
            <a:ext cx="1526547" cy="149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Звезда, караоке. Микрофон, illustration., караоке, вектор, эмоциональное,  пение, мультфильм, человек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6829" y1="34043" x2="16829" y2="34043"/>
                        <a14:foregroundMark x1="18049" y1="60638" x2="18049" y2="60638"/>
                        <a14:foregroundMark x1="37073" y1="60638" x2="37073" y2="60638"/>
                        <a14:foregroundMark x1="57561" y1="52766" x2="57561" y2="52766"/>
                        <a14:foregroundMark x1="38537" y1="51702" x2="38537" y2="51702"/>
                        <a14:foregroundMark x1="28293" y1="61702" x2="28293" y2="61702"/>
                        <a14:foregroundMark x1="60000" y1="63830" x2="60000" y2="63830"/>
                        <a14:foregroundMark x1="39756" y1="72766" x2="39756" y2="72766"/>
                        <a14:foregroundMark x1="75122" y1="58298" x2="75122" y2="58298"/>
                        <a14:foregroundMark x1="66341" y1="50638" x2="66341" y2="50638"/>
                        <a14:foregroundMark x1="61220" y1="84894" x2="61220" y2="84894"/>
                        <a14:foregroundMark x1="39756" y1="80426" x2="39756" y2="80426"/>
                        <a14:foregroundMark x1="52439" y1="40638" x2="52439" y2="40638"/>
                        <a14:foregroundMark x1="81463" y1="62766" x2="81463" y2="62766"/>
                        <a14:foregroundMark x1="68780" y1="70638" x2="68780" y2="70638"/>
                        <a14:foregroundMark x1="40976" y1="42979" x2="40976" y2="42979"/>
                        <a14:foregroundMark x1="23171" y1="67234" x2="23171" y2="67234"/>
                        <a14:foregroundMark x1="53659" y1="87234" x2="53659" y2="87234"/>
                        <a14:foregroundMark x1="67561" y1="85957" x2="67561" y2="85957"/>
                        <a14:foregroundMark x1="57561" y1="45106" x2="57561" y2="451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463" y="3752316"/>
            <a:ext cx="1333689" cy="153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979463" y="380317"/>
            <a:ext cx="10225136" cy="11052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Відгадай загадку. Поясни, скільки значень має слово-відгадка.</a:t>
            </a:r>
          </a:p>
        </p:txBody>
      </p:sp>
      <p:sp>
        <p:nvSpPr>
          <p:cNvPr id="13" name="Пятиугольник 12"/>
          <p:cNvSpPr/>
          <p:nvPr/>
        </p:nvSpPr>
        <p:spPr>
          <a:xfrm>
            <a:off x="945385" y="1485578"/>
            <a:ext cx="2926872" cy="668370"/>
          </a:xfrm>
          <a:prstGeom prst="homePlat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Завдання 8.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6160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618839" y="1413570"/>
            <a:ext cx="909040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0070C0"/>
                </a:solidFill>
              </a:rPr>
              <a:t>Які зірки з попереднього завдання тебе зацікавили </a:t>
            </a:r>
            <a:r>
              <a:rPr lang="uk-UA" sz="2800" b="1" dirty="0" smtClean="0">
                <a:solidFill>
                  <a:srgbClr val="0070C0"/>
                </a:solidFill>
              </a:rPr>
              <a:t>найбільше? Напиши </a:t>
            </a:r>
            <a:r>
              <a:rPr lang="uk-UA" sz="2800" b="1" dirty="0">
                <a:solidFill>
                  <a:srgbClr val="0070C0"/>
                </a:solidFill>
              </a:rPr>
              <a:t>про це текст </a:t>
            </a:r>
            <a:r>
              <a:rPr lang="uk-UA" sz="2800" b="1" dirty="0" smtClean="0">
                <a:solidFill>
                  <a:srgbClr val="0070C0"/>
                </a:solidFill>
              </a:rPr>
              <a:t>(</a:t>
            </a:r>
            <a:r>
              <a:rPr lang="uk-UA" sz="2800" b="1" dirty="0">
                <a:solidFill>
                  <a:srgbClr val="0070C0"/>
                </a:solidFill>
              </a:rPr>
              <a:t>3–4 речення).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907455" y="515398"/>
            <a:ext cx="10513168" cy="8261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Домашнє 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Звезды гифки, анимированные GIF изображения звезды - скачать гиф картинки  на GIFE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479" y="2698676"/>
            <a:ext cx="2529799" cy="332340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Rock band vector background with neon Poster • Pixers® - We live to chan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727"/>
          <a:stretch/>
        </p:blipFill>
        <p:spPr bwMode="auto">
          <a:xfrm>
            <a:off x="4507855" y="2688800"/>
            <a:ext cx="3138177" cy="333328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strella de mar colores 7-10 cm. - Comprar en Tienda Online. Venta por  Internet. Artesaní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992049" y="3114102"/>
            <a:ext cx="3323405" cy="249255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3468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9463" y="477466"/>
            <a:ext cx="10127146" cy="79227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4000" b="1" dirty="0">
                <a:solidFill>
                  <a:schemeClr val="bg1"/>
                </a:solidFill>
              </a:rPr>
              <a:t>Підсумок </a:t>
            </a:r>
            <a:r>
              <a:rPr lang="uk-UA" sz="4000" b="1" dirty="0" smtClean="0">
                <a:solidFill>
                  <a:schemeClr val="bg1"/>
                </a:solidFill>
              </a:rPr>
              <a:t>уроку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5487" y="1524749"/>
            <a:ext cx="5951424" cy="1815882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rgbClr val="0070C0"/>
                </a:solidFill>
              </a:rPr>
              <a:t>Яке </a:t>
            </a:r>
            <a:r>
              <a:rPr lang="ru-RU" sz="2800" b="1" dirty="0">
                <a:solidFill>
                  <a:srgbClr val="0070C0"/>
                </a:solidFill>
              </a:rPr>
              <a:t>завдання було </a:t>
            </a:r>
            <a:r>
              <a:rPr lang="ru-RU" sz="2800" b="1" dirty="0" smtClean="0">
                <a:solidFill>
                  <a:srgbClr val="0070C0"/>
                </a:solidFill>
              </a:rPr>
              <a:t>найцікавішим для тебе?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rgbClr val="0070C0"/>
                </a:solidFill>
              </a:rPr>
              <a:t>Яке завдання було </a:t>
            </a:r>
            <a:r>
              <a:rPr lang="ru-RU" sz="2800" b="1" dirty="0" err="1" smtClean="0">
                <a:solidFill>
                  <a:srgbClr val="0070C0"/>
                </a:solidFill>
              </a:rPr>
              <a:t>найважчим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>
                <a:solidFill>
                  <a:srgbClr val="0070C0"/>
                </a:solidFill>
              </a:rPr>
              <a:t>для тебе</a:t>
            </a:r>
            <a:r>
              <a:rPr lang="ru-RU" sz="2800" b="1" dirty="0" smtClean="0">
                <a:solidFill>
                  <a:srgbClr val="0070C0"/>
                </a:solidFill>
              </a:rPr>
              <a:t>?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6146" name="Picture 2" descr="D:\Картинки до тестів\!!!!Эсмира_512х512\OIG (2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191" y="1485578"/>
            <a:ext cx="3600400" cy="36004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58645" y="3501802"/>
            <a:ext cx="4670997" cy="954107"/>
          </a:xfrm>
          <a:prstGeom prst="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Виконай діагностичну роботу за посиланням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57261" y="4581922"/>
            <a:ext cx="6089650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 err="1">
                <a:hlinkClick r:id="rId3"/>
              </a:rPr>
              <a:t>Діагностична</a:t>
            </a:r>
            <a:r>
              <a:rPr lang="ru-RU" dirty="0">
                <a:hlinkClick r:id="rId3"/>
              </a:rPr>
              <a:t> робота. Значення слова | Тест з української мови – «На Урок»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45987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24124" y="505531"/>
            <a:ext cx="10050319" cy="74724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710753" y="4923959"/>
            <a:ext cx="2277822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800" b="1" dirty="0" smtClean="0">
                <a:solidFill>
                  <a:schemeClr val="bg1"/>
                </a:solidFill>
              </a:rPr>
              <a:t>З усім впорав/</a:t>
            </a:r>
            <a:r>
              <a:rPr lang="uk-UA" sz="2800" b="1" dirty="0" err="1" smtClean="0">
                <a:solidFill>
                  <a:schemeClr val="bg1"/>
                </a:solidFill>
              </a:rPr>
              <a:t>лася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49283" y="4980381"/>
            <a:ext cx="198245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800" b="1" dirty="0" smtClean="0">
                <a:solidFill>
                  <a:schemeClr val="bg1"/>
                </a:solidFill>
              </a:rPr>
              <a:t>Все було легко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07454" y="4995967"/>
            <a:ext cx="2238461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800" b="1" dirty="0" smtClean="0">
                <a:solidFill>
                  <a:schemeClr val="bg1"/>
                </a:solidFill>
              </a:rPr>
              <a:t>Відчуваю втому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33107" y="4995967"/>
            <a:ext cx="1953151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800" b="1" dirty="0" smtClean="0">
                <a:solidFill>
                  <a:schemeClr val="bg1"/>
                </a:solidFill>
              </a:rPr>
              <a:t>Урок мене здивував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83518" y="1368558"/>
            <a:ext cx="9217025" cy="954107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96875" algn="l"/>
              </a:tabLst>
            </a:pPr>
            <a:r>
              <a:rPr lang="uk-UA" sz="2800" b="1" dirty="0" smtClean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Яка </a:t>
            </a:r>
            <a:r>
              <a:rPr lang="uk-UA" sz="2800" b="1" dirty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робота на уроці була для тебе найцікавішою? </a:t>
            </a:r>
            <a:r>
              <a:rPr lang="uk-UA" sz="2800" b="1" dirty="0" smtClean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Чому?</a:t>
            </a:r>
            <a:endParaRPr lang="uk-UA" sz="2800" b="1" dirty="0" smtClean="0">
              <a:solidFill>
                <a:srgbClr val="0070C0"/>
              </a:solidFill>
              <a:ea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96875" algn="l"/>
              </a:tabLst>
            </a:pPr>
            <a:r>
              <a:rPr lang="ru-RU" sz="2800" b="1" dirty="0" smtClean="0">
                <a:solidFill>
                  <a:srgbClr val="0070C0"/>
                </a:solidFill>
              </a:rPr>
              <a:t>Оціни </a:t>
            </a:r>
            <a:r>
              <a:rPr lang="ru-RU" sz="2800" b="1" dirty="0">
                <a:solidFill>
                  <a:srgbClr val="0070C0"/>
                </a:solidFill>
              </a:rPr>
              <a:t>свою </a:t>
            </a:r>
            <a:r>
              <a:rPr lang="ru-RU" sz="2800" b="1" dirty="0" smtClean="0">
                <a:solidFill>
                  <a:srgbClr val="0070C0"/>
                </a:solidFill>
              </a:rPr>
              <a:t>роботу </a:t>
            </a:r>
            <a:r>
              <a:rPr lang="ru-RU" sz="2800" b="1" dirty="0">
                <a:solidFill>
                  <a:srgbClr val="0070C0"/>
                </a:solidFill>
              </a:rPr>
              <a:t>на </a:t>
            </a:r>
            <a:r>
              <a:rPr lang="ru-RU" sz="2800" b="1" dirty="0" smtClean="0">
                <a:solidFill>
                  <a:srgbClr val="0070C0"/>
                </a:solidFill>
              </a:rPr>
              <a:t>уроці </a:t>
            </a:r>
            <a:r>
              <a:rPr lang="ru-RU" sz="2800" b="1" dirty="0" err="1" smtClean="0">
                <a:solidFill>
                  <a:srgbClr val="0070C0"/>
                </a:solidFill>
              </a:rPr>
              <a:t>мавпенятками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11" name="Picture 2" descr="ÐÐ°ÑÑÐ¸Ð½ÐºÐ¸ Ð¿Ð¾ Ð·Ð°Ð¿ÑÐ¾ÑÑ ÐºÐ»Ð¸Ð¿Ð°ÑÑ Ð¾Ð±ÐµÐ·ÑÑÐ½ÐºÐ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65" y="2514667"/>
            <a:ext cx="1715710" cy="2376582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446" y="2484495"/>
            <a:ext cx="1893813" cy="237567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  <a:extLst/>
        </p:spPr>
      </p:pic>
      <p:pic>
        <p:nvPicPr>
          <p:cNvPr id="13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" t="4261" r="4123" b="1975"/>
          <a:stretch/>
        </p:blipFill>
        <p:spPr bwMode="auto">
          <a:xfrm>
            <a:off x="8710753" y="2512444"/>
            <a:ext cx="2169205" cy="230905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  <a:extLst/>
        </p:spPr>
      </p:pic>
      <p:pic>
        <p:nvPicPr>
          <p:cNvPr id="1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4615" y1="30615" x2="54615" y2="30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361" y="2469700"/>
            <a:ext cx="2198368" cy="235003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1029476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66806" y="647755"/>
            <a:ext cx="9821769" cy="9201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</a:t>
            </a:r>
            <a:r>
              <a:rPr lang="uk-UA" sz="4000" b="1" dirty="0">
                <a:solidFill>
                  <a:schemeClr val="bg1"/>
                </a:solidFill>
              </a:rPr>
              <a:t>«Чи все взяли на урок?»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4FC4111-E6CB-4AE7-AC6B-FD91A111AD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97" b="6631"/>
          <a:stretch/>
        </p:blipFill>
        <p:spPr>
          <a:xfrm>
            <a:off x="979463" y="1772828"/>
            <a:ext cx="3307602" cy="3536015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="" xmlns:a16="http://schemas.microsoft.com/office/drawing/2014/main" id="{81C3F2DE-F9BC-4F94-ADCC-C9ECF60065AE}"/>
              </a:ext>
            </a:extLst>
          </p:cNvPr>
          <p:cNvSpPr/>
          <p:nvPr/>
        </p:nvSpPr>
        <p:spPr>
          <a:xfrm>
            <a:off x="4514630" y="1715112"/>
            <a:ext cx="4539671" cy="66150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Голова – щоб думати.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="" xmlns:a16="http://schemas.microsoft.com/office/drawing/2014/main" id="{84B4DDB1-19F2-4129-9355-47283EADBE36}"/>
              </a:ext>
            </a:extLst>
          </p:cNvPr>
          <p:cNvSpPr/>
          <p:nvPr/>
        </p:nvSpPr>
        <p:spPr>
          <a:xfrm>
            <a:off x="5837588" y="2511497"/>
            <a:ext cx="4539671" cy="6615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Очі – щоб бачити.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="" xmlns:a16="http://schemas.microsoft.com/office/drawing/2014/main" id="{98F80B7A-7092-4C05-8B8F-1C11320F7BBD}"/>
              </a:ext>
            </a:extLst>
          </p:cNvPr>
          <p:cNvSpPr/>
          <p:nvPr/>
        </p:nvSpPr>
        <p:spPr>
          <a:xfrm>
            <a:off x="6295887" y="3294619"/>
            <a:ext cx="4539671" cy="66150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Вуха – щоб чути.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="" xmlns:a16="http://schemas.microsoft.com/office/drawing/2014/main" id="{FA7D727B-C46D-42C1-8F2C-3E313849BCAD}"/>
              </a:ext>
            </a:extLst>
          </p:cNvPr>
          <p:cNvSpPr/>
          <p:nvPr/>
        </p:nvSpPr>
        <p:spPr>
          <a:xfrm>
            <a:off x="5728803" y="4080937"/>
            <a:ext cx="4539671" cy="750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Руки – щоб працювати.</a:t>
            </a:r>
          </a:p>
        </p:txBody>
      </p:sp>
      <p:sp>
        <p:nvSpPr>
          <p:cNvPr id="15" name="Сердце 14">
            <a:extLst>
              <a:ext uri="{FF2B5EF4-FFF2-40B4-BE49-F238E27FC236}">
                <a16:creationId xmlns="" xmlns:a16="http://schemas.microsoft.com/office/drawing/2014/main" id="{622F9CDE-33A9-49E4-BCF5-E104680210B7}"/>
              </a:ext>
            </a:extLst>
          </p:cNvPr>
          <p:cNvSpPr/>
          <p:nvPr/>
        </p:nvSpPr>
        <p:spPr>
          <a:xfrm>
            <a:off x="9487042" y="4997344"/>
            <a:ext cx="890217" cy="880722"/>
          </a:xfrm>
          <a:prstGeom prst="hear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="" xmlns:a16="http://schemas.microsoft.com/office/drawing/2014/main" id="{408161AD-397B-4862-8B81-9BB1CF374784}"/>
              </a:ext>
            </a:extLst>
          </p:cNvPr>
          <p:cNvSpPr/>
          <p:nvPr/>
        </p:nvSpPr>
        <p:spPr>
          <a:xfrm>
            <a:off x="4727969" y="4933365"/>
            <a:ext cx="4539671" cy="750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Серце – щоб відчувати.</a:t>
            </a:r>
          </a:p>
        </p:txBody>
      </p:sp>
    </p:spTree>
    <p:extLst>
      <p:ext uri="{BB962C8B-B14F-4D97-AF65-F5344CB8AC3E}">
        <p14:creationId xmlns:p14="http://schemas.microsoft.com/office/powerpoint/2010/main" val="10354415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4" grpId="0" animBg="1"/>
      <p:bldP spid="15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3 клас\01 УКР МОВА\1 Пономарьова\2 Значення слова\№022-Спостерігаю за словами\2025-10-10_1959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25" y="1341562"/>
            <a:ext cx="8593989" cy="391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44976"/>
            <a:ext cx="1055227" cy="9146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err="1" smtClean="0">
                <a:solidFill>
                  <a:schemeClr val="bg1"/>
                </a:solidFill>
              </a:rPr>
              <a:t>Стор</a:t>
            </a:r>
            <a:r>
              <a:rPr lang="uk-UA" sz="2000" b="1" dirty="0" smtClean="0">
                <a:solidFill>
                  <a:schemeClr val="bg1"/>
                </a:solidFill>
              </a:rPr>
              <a:t> </a:t>
            </a:r>
            <a:r>
              <a:rPr lang="uk-UA" sz="2400" b="1" dirty="0" smtClean="0">
                <a:solidFill>
                  <a:schemeClr val="bg1"/>
                </a:solidFill>
              </a:rPr>
              <a:t>17</a:t>
            </a:r>
            <a:r>
              <a:rPr lang="uk-UA" sz="2800" b="1" dirty="0" smtClean="0">
                <a:solidFill>
                  <a:schemeClr val="bg1"/>
                </a:solidFill>
              </a:rPr>
              <a:t> </a:t>
            </a:r>
            <a:r>
              <a:rPr lang="uk-UA" sz="2400" b="1" dirty="0" smtClean="0">
                <a:solidFill>
                  <a:schemeClr val="bg1"/>
                </a:solidFill>
              </a:rPr>
              <a:t>№11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90900" y="494644"/>
            <a:ext cx="9825667" cy="73572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Перевіримо домашнє </a:t>
            </a:r>
            <a:r>
              <a:rPr lang="uk-UA" sz="4000" b="1" dirty="0">
                <a:solidFill>
                  <a:schemeClr val="bg1"/>
                </a:solidFill>
              </a:rPr>
              <a:t>завдання</a:t>
            </a:r>
          </a:p>
        </p:txBody>
      </p:sp>
      <p:pic>
        <p:nvPicPr>
          <p:cNvPr id="102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352" y="3451509"/>
            <a:ext cx="3024337" cy="3024337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1366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5423737" y="2698184"/>
            <a:ext cx="2540502" cy="2318162"/>
            <a:chOff x="3900637" y="2077843"/>
            <a:chExt cx="2515658" cy="2205904"/>
          </a:xfrm>
          <a:solidFill>
            <a:srgbClr val="FF0000"/>
          </a:solidFill>
        </p:grpSpPr>
        <p:sp>
          <p:nvSpPr>
            <p:cNvPr id="10" name="Овал 9"/>
            <p:cNvSpPr/>
            <p:nvPr/>
          </p:nvSpPr>
          <p:spPr>
            <a:xfrm>
              <a:off x="3900637" y="2077843"/>
              <a:ext cx="2515658" cy="2205904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Овал 4"/>
            <p:cNvSpPr/>
            <p:nvPr/>
          </p:nvSpPr>
          <p:spPr>
            <a:xfrm>
              <a:off x="4195981" y="2348808"/>
              <a:ext cx="1948470" cy="155981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4000" b="1" kern="1200" dirty="0" smtClean="0">
                  <a:solidFill>
                    <a:schemeClr val="bg1"/>
                  </a:solidFill>
                </a:rPr>
                <a:t>Слово</a:t>
              </a:r>
              <a:endParaRPr lang="ru-RU" sz="40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7615158" y="3646011"/>
            <a:ext cx="2700607" cy="1703786"/>
            <a:chOff x="6551637" y="900837"/>
            <a:chExt cx="3157027" cy="1955693"/>
          </a:xfrm>
          <a:solidFill>
            <a:srgbClr val="FFC000"/>
          </a:solidFill>
        </p:grpSpPr>
        <p:sp>
          <p:nvSpPr>
            <p:cNvPr id="13" name="Овал 12"/>
            <p:cNvSpPr/>
            <p:nvPr/>
          </p:nvSpPr>
          <p:spPr>
            <a:xfrm>
              <a:off x="6551637" y="900837"/>
              <a:ext cx="3157027" cy="1955693"/>
            </a:xfrm>
            <a:prstGeom prst="ellipse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sp>
        <p:sp>
          <p:nvSpPr>
            <p:cNvPr id="14" name="Овал 4"/>
            <p:cNvSpPr/>
            <p:nvPr/>
          </p:nvSpPr>
          <p:spPr>
            <a:xfrm>
              <a:off x="7013973" y="1146310"/>
              <a:ext cx="2232355" cy="1543134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800" b="1" kern="1200" dirty="0" smtClean="0">
                  <a:solidFill>
                    <a:schemeClr val="bg1"/>
                  </a:solidFill>
                </a:rPr>
                <a:t>Пряме й переносне значення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4576669" y="1338149"/>
            <a:ext cx="2415056" cy="1510177"/>
            <a:chOff x="5941429" y="3533624"/>
            <a:chExt cx="3109591" cy="2092501"/>
          </a:xfrm>
        </p:grpSpPr>
        <p:sp>
          <p:nvSpPr>
            <p:cNvPr id="16" name="Овал 15"/>
            <p:cNvSpPr/>
            <p:nvPr/>
          </p:nvSpPr>
          <p:spPr>
            <a:xfrm>
              <a:off x="5941429" y="3533624"/>
              <a:ext cx="3109591" cy="209250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17" name="Овал 4"/>
            <p:cNvSpPr/>
            <p:nvPr/>
          </p:nvSpPr>
          <p:spPr>
            <a:xfrm>
              <a:off x="6396818" y="3840063"/>
              <a:ext cx="2346045" cy="147962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800" b="1" kern="1200" dirty="0" err="1" smtClean="0">
                  <a:solidFill>
                    <a:schemeClr val="bg1"/>
                  </a:solidFill>
                </a:rPr>
                <a:t>Багатозна-чні</a:t>
              </a:r>
              <a:r>
                <a:rPr lang="uk-UA" sz="2800" b="1" kern="1200" dirty="0" smtClean="0">
                  <a:solidFill>
                    <a:schemeClr val="bg1"/>
                  </a:solidFill>
                </a:rPr>
                <a:t> слова</a:t>
              </a:r>
              <a:endParaRPr lang="ru-RU" sz="28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2798606" y="3093049"/>
            <a:ext cx="2624019" cy="1397200"/>
            <a:chOff x="1456842" y="3580427"/>
            <a:chExt cx="3099847" cy="2184887"/>
          </a:xfrm>
          <a:solidFill>
            <a:srgbClr val="7030A0"/>
          </a:solidFill>
        </p:grpSpPr>
        <p:sp>
          <p:nvSpPr>
            <p:cNvPr id="22" name="Овал 21"/>
            <p:cNvSpPr/>
            <p:nvPr/>
          </p:nvSpPr>
          <p:spPr>
            <a:xfrm>
              <a:off x="1456842" y="3580427"/>
              <a:ext cx="3099847" cy="2184887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sp>
        <p:sp>
          <p:nvSpPr>
            <p:cNvPr id="23" name="Овал 4"/>
            <p:cNvSpPr/>
            <p:nvPr/>
          </p:nvSpPr>
          <p:spPr>
            <a:xfrm>
              <a:off x="1814052" y="3903863"/>
              <a:ext cx="2385424" cy="1646287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3200" b="1" kern="1200" dirty="0" smtClean="0">
                  <a:solidFill>
                    <a:schemeClr val="bg1"/>
                  </a:solidFill>
                </a:rPr>
                <a:t>Антоніми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7404489" y="1838517"/>
            <a:ext cx="2647982" cy="1319835"/>
            <a:chOff x="985162" y="944399"/>
            <a:chExt cx="3085286" cy="2219197"/>
          </a:xfrm>
        </p:grpSpPr>
        <p:sp>
          <p:nvSpPr>
            <p:cNvPr id="25" name="Овал 24"/>
            <p:cNvSpPr/>
            <p:nvPr/>
          </p:nvSpPr>
          <p:spPr>
            <a:xfrm>
              <a:off x="985162" y="944399"/>
              <a:ext cx="3085286" cy="221919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</p:sp>
        <p:sp>
          <p:nvSpPr>
            <p:cNvPr id="26" name="Овал 4"/>
            <p:cNvSpPr/>
            <p:nvPr/>
          </p:nvSpPr>
          <p:spPr>
            <a:xfrm>
              <a:off x="1189435" y="1269394"/>
              <a:ext cx="2429184" cy="1569210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3200" b="1" kern="1200" dirty="0" smtClean="0">
                  <a:solidFill>
                    <a:schemeClr val="bg1"/>
                  </a:solidFill>
                </a:rPr>
                <a:t>Синоніми</a:t>
              </a:r>
              <a:endParaRPr lang="ru-RU" sz="3200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6456285" y="1196292"/>
            <a:ext cx="1637915" cy="4802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2800" b="1" dirty="0" smtClean="0">
                <a:solidFill>
                  <a:schemeClr val="bg1"/>
                </a:solidFill>
              </a:rPr>
              <a:t>місяць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785023" y="5366469"/>
            <a:ext cx="2759715" cy="954328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defTabSz="2133600">
              <a:spcBef>
                <a:spcPct val="0"/>
              </a:spcBef>
            </a:pPr>
            <a:r>
              <a:rPr lang="uk-UA" sz="2800" b="1" dirty="0" smtClean="0">
                <a:solidFill>
                  <a:schemeClr val="bg1"/>
                </a:solidFill>
              </a:rPr>
              <a:t>Золоті кільця – золоті руки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35447" y="4089179"/>
            <a:ext cx="2527996" cy="5233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defTabSz="2133600">
              <a:spcBef>
                <a:spcPct val="0"/>
              </a:spcBef>
            </a:pPr>
            <a:r>
              <a:rPr lang="uk-UA" sz="2800" b="1" dirty="0" smtClean="0">
                <a:solidFill>
                  <a:schemeClr val="bg1"/>
                </a:solidFill>
              </a:rPr>
              <a:t>Сум – радість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0190762" y="1342050"/>
            <a:ext cx="1353976" cy="181630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algn="ctr" defTabSz="2133600">
              <a:spcBef>
                <a:spcPct val="0"/>
              </a:spcBef>
            </a:pPr>
            <a:r>
              <a:rPr lang="uk-UA" sz="2800" b="1" dirty="0" smtClean="0">
                <a:solidFill>
                  <a:schemeClr val="bg1"/>
                </a:solidFill>
              </a:rPr>
              <a:t>Сум, </a:t>
            </a:r>
          </a:p>
          <a:p>
            <a:pPr lvl="0" algn="ctr" defTabSz="2133600">
              <a:spcBef>
                <a:spcPct val="0"/>
              </a:spcBef>
            </a:pPr>
            <a:r>
              <a:rPr lang="uk-UA" sz="2800" b="1" dirty="0" smtClean="0">
                <a:solidFill>
                  <a:schemeClr val="bg1"/>
                </a:solidFill>
              </a:rPr>
              <a:t>журба, </a:t>
            </a:r>
          </a:p>
          <a:p>
            <a:pPr lvl="0" algn="ctr" defTabSz="2133600">
              <a:spcBef>
                <a:spcPct val="0"/>
              </a:spcBef>
            </a:pPr>
            <a:r>
              <a:rPr lang="uk-UA" sz="2800" b="1" dirty="0" smtClean="0">
                <a:solidFill>
                  <a:schemeClr val="bg1"/>
                </a:solidFill>
              </a:rPr>
              <a:t>туга, </a:t>
            </a:r>
          </a:p>
          <a:p>
            <a:pPr lvl="0" algn="ctr" defTabSz="2133600">
              <a:spcBef>
                <a:spcPct val="0"/>
              </a:spcBef>
            </a:pPr>
            <a:r>
              <a:rPr lang="uk-UA" sz="2800" b="1" dirty="0" smtClean="0">
                <a:solidFill>
                  <a:schemeClr val="bg1"/>
                </a:solidFill>
              </a:rPr>
              <a:t>смуток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087863" y="430803"/>
            <a:ext cx="9948472" cy="74009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Пригадай, які бувають слова за значенням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33" name="Picture 2" descr="D:\Картинки до тестів\Тварини\Жабка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8354" y="1277079"/>
            <a:ext cx="2524105" cy="1848665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Группа 30"/>
          <p:cNvGrpSpPr/>
          <p:nvPr/>
        </p:nvGrpSpPr>
        <p:grpSpPr>
          <a:xfrm>
            <a:off x="4092858" y="4707219"/>
            <a:ext cx="2659538" cy="1491634"/>
            <a:chOff x="1456842" y="3580428"/>
            <a:chExt cx="3099847" cy="1969724"/>
          </a:xfrm>
          <a:solidFill>
            <a:srgbClr val="7030A0"/>
          </a:solidFill>
        </p:grpSpPr>
        <p:sp>
          <p:nvSpPr>
            <p:cNvPr id="34" name="Овал 33"/>
            <p:cNvSpPr/>
            <p:nvPr/>
          </p:nvSpPr>
          <p:spPr>
            <a:xfrm>
              <a:off x="1456842" y="3580428"/>
              <a:ext cx="3099847" cy="1969724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sp>
        <p:sp>
          <p:nvSpPr>
            <p:cNvPr id="35" name="Овал 4"/>
            <p:cNvSpPr/>
            <p:nvPr/>
          </p:nvSpPr>
          <p:spPr>
            <a:xfrm>
              <a:off x="1814052" y="3903863"/>
              <a:ext cx="2385424" cy="1646287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3200" b="1" kern="1200" dirty="0" smtClean="0">
                  <a:solidFill>
                    <a:schemeClr val="bg1"/>
                  </a:solidFill>
                </a:rPr>
                <a:t>Омоніми</a:t>
              </a:r>
            </a:p>
          </p:txBody>
        </p:sp>
      </p:grpSp>
      <p:sp>
        <p:nvSpPr>
          <p:cNvPr id="36" name="Прямоугольник 35"/>
          <p:cNvSpPr/>
          <p:nvPr/>
        </p:nvSpPr>
        <p:spPr>
          <a:xfrm>
            <a:off x="1523466" y="5299385"/>
            <a:ext cx="2527996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defTabSz="2133600">
              <a:spcBef>
                <a:spcPct val="0"/>
              </a:spcBef>
            </a:pPr>
            <a:r>
              <a:rPr lang="uk-UA" sz="2800" b="1" dirty="0">
                <a:cs typeface="Times New Roman" panose="02020603050405020304" pitchFamily="18" charset="0"/>
              </a:rPr>
              <a:t>дрова </a:t>
            </a:r>
            <a:r>
              <a:rPr lang="uk-UA" sz="2800" b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ніс,</a:t>
            </a:r>
          </a:p>
          <a:p>
            <a:pPr lvl="0" algn="ctr" defTabSz="2133600">
              <a:spcBef>
                <a:spcPct val="0"/>
              </a:spcBef>
            </a:pPr>
            <a:r>
              <a:rPr lang="uk-UA" sz="28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у мене </a:t>
            </a:r>
            <a:r>
              <a:rPr lang="uk-UA" sz="2800" b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ніс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7166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2622" y="549474"/>
            <a:ext cx="10345879" cy="652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</a:t>
            </a:r>
            <a:r>
              <a:rPr lang="uk-UA" sz="4000" b="1" dirty="0" smtClean="0">
                <a:solidFill>
                  <a:schemeClr val="bg1"/>
                </a:solidFill>
              </a:rPr>
              <a:t>уроку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59983" y="1402139"/>
            <a:ext cx="5300486" cy="2062103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002060"/>
                </a:solidFill>
              </a:rPr>
              <a:t>Сьогодні на уроці ми </a:t>
            </a:r>
            <a:r>
              <a:rPr lang="uk-UA" sz="3200" b="1" dirty="0" smtClean="0">
                <a:solidFill>
                  <a:srgbClr val="002060"/>
                </a:solidFill>
              </a:rPr>
              <a:t>повторимо </a:t>
            </a:r>
            <a:r>
              <a:rPr lang="uk-UA" sz="3200" b="1" dirty="0">
                <a:solidFill>
                  <a:srgbClr val="002060"/>
                </a:solidFill>
              </a:rPr>
              <a:t>свої </a:t>
            </a:r>
            <a:r>
              <a:rPr lang="uk-UA" sz="3200" b="1" dirty="0" smtClean="0">
                <a:solidFill>
                  <a:srgbClr val="002060"/>
                </a:solidFill>
              </a:rPr>
              <a:t>знання і вміння з </a:t>
            </a:r>
            <a:r>
              <a:rPr lang="uk-UA" sz="3200" b="1" dirty="0">
                <a:solidFill>
                  <a:srgbClr val="002060"/>
                </a:solidFill>
              </a:rPr>
              <a:t>теми </a:t>
            </a:r>
            <a:endParaRPr lang="uk-UA" sz="3200" b="1" dirty="0" smtClean="0">
              <a:solidFill>
                <a:srgbClr val="002060"/>
              </a:solidFill>
            </a:endParaRPr>
          </a:p>
          <a:p>
            <a:pPr algn="ctr"/>
            <a:r>
              <a:rPr lang="uk-UA" sz="3200" b="1" dirty="0" smtClean="0">
                <a:solidFill>
                  <a:srgbClr val="002060"/>
                </a:solidFill>
              </a:rPr>
              <a:t>«Значення слова». </a:t>
            </a:r>
            <a:endParaRPr lang="uk-UA" sz="3200" b="1" dirty="0">
              <a:solidFill>
                <a:srgbClr val="002060"/>
              </a:solidFill>
            </a:endParaRPr>
          </a:p>
        </p:txBody>
      </p:sp>
      <p:pic>
        <p:nvPicPr>
          <p:cNvPr id="4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" b="1690"/>
          <a:stretch/>
        </p:blipFill>
        <p:spPr bwMode="auto">
          <a:xfrm>
            <a:off x="1267495" y="1393291"/>
            <a:ext cx="3992761" cy="385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Картинки до тестів\!!! Учні\925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60183" y="3464242"/>
            <a:ext cx="4253429" cy="303725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0312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7455" y="508511"/>
            <a:ext cx="10401651" cy="83305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Прочитай текст</a:t>
            </a:r>
            <a:r>
              <a:rPr lang="uk-UA" sz="4000" b="1" dirty="0" smtClean="0"/>
              <a:t> з інтернет-ресурсу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907455" y="1542844"/>
            <a:ext cx="2534436" cy="668370"/>
          </a:xfrm>
          <a:prstGeom prst="homePlat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Завдання 1.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37868" y="2467848"/>
            <a:ext cx="8171238" cy="34163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3600" b="1" dirty="0"/>
              <a:t> У березні Карпати вкриваються фіолетовими озерцями. Це про весну сповіщає шафран. Так називають у  Закарпатті  </a:t>
            </a:r>
            <a:r>
              <a:rPr lang="uk-UA" sz="3600" b="1" dirty="0" smtClean="0"/>
              <a:t>крокуси</a:t>
            </a:r>
            <a:r>
              <a:rPr lang="uk-UA" sz="3600" b="1" dirty="0"/>
              <a:t>.  Вони  застилають </a:t>
            </a:r>
            <a:r>
              <a:rPr lang="uk-UA" sz="3600" b="1" dirty="0" smtClean="0"/>
              <a:t>фіолетовим </a:t>
            </a:r>
            <a:r>
              <a:rPr lang="uk-UA" sz="3600" b="1" dirty="0"/>
              <a:t>цвітом лісові </a:t>
            </a:r>
            <a:r>
              <a:rPr lang="uk-UA" sz="3600" b="1" dirty="0" smtClean="0"/>
              <a:t>галявини</a:t>
            </a:r>
            <a:r>
              <a:rPr lang="uk-UA" sz="3600" b="1" dirty="0"/>
              <a:t>, гірські луки.    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441891" y="1413570"/>
            <a:ext cx="7867215" cy="92691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0070C0"/>
                </a:solidFill>
              </a:rPr>
              <a:t>Назви </a:t>
            </a:r>
            <a:r>
              <a:rPr lang="uk-UA" sz="3200" b="1" dirty="0">
                <a:solidFill>
                  <a:srgbClr val="0070C0"/>
                </a:solidFill>
              </a:rPr>
              <a:t>слова, які мають переносне значення</a:t>
            </a:r>
            <a:r>
              <a:rPr lang="ru-RU" sz="3200" b="1" dirty="0">
                <a:solidFill>
                  <a:srgbClr val="0070C0"/>
                </a:solidFill>
              </a:rPr>
              <a:t>.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8684319" y="3069754"/>
            <a:ext cx="262478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211711" y="4077866"/>
            <a:ext cx="18002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9044359" y="4653930"/>
            <a:ext cx="216024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Crocus karpaty 2 | EtnoSvitEtnoSvi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69" r="-1"/>
          <a:stretch/>
        </p:blipFill>
        <p:spPr bwMode="auto">
          <a:xfrm>
            <a:off x="475406" y="2467848"/>
            <a:ext cx="2715705" cy="326620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5413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5447" y="484373"/>
            <a:ext cx="10441160" cy="105806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Прочитай жарт</a:t>
            </a:r>
            <a:r>
              <a:rPr lang="ru-RU" sz="3600" b="1" dirty="0" smtClean="0">
                <a:solidFill>
                  <a:schemeClr val="bg1"/>
                </a:solidFill>
              </a:rPr>
              <a:t>.</a:t>
            </a:r>
            <a:r>
              <a:rPr lang="uk-UA" sz="3600" b="1" dirty="0">
                <a:solidFill>
                  <a:schemeClr val="bg1"/>
                </a:solidFill>
              </a:rPr>
              <a:t> Які слова в ньому вжито в переносному значенні? </a:t>
            </a:r>
            <a:endParaRPr lang="uk-UA" sz="3600" b="1" dirty="0" smtClean="0">
              <a:solidFill>
                <a:schemeClr val="bg1"/>
              </a:solidFill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835447" y="1780266"/>
            <a:ext cx="2736304" cy="668370"/>
          </a:xfrm>
          <a:prstGeom prst="homePlat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Завдання 2.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87775" y="2895949"/>
            <a:ext cx="7488832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dirty="0"/>
              <a:t>— </a:t>
            </a:r>
            <a:r>
              <a:rPr lang="uk-UA" sz="3600" b="1" dirty="0"/>
              <a:t>Кропива кусається? — запитала мала доня маму. </a:t>
            </a:r>
          </a:p>
          <a:p>
            <a:r>
              <a:rPr lang="uk-UA" sz="3600" b="1" dirty="0"/>
              <a:t>— Кусається! </a:t>
            </a:r>
          </a:p>
          <a:p>
            <a:r>
              <a:rPr lang="uk-UA" sz="3600" b="1" dirty="0"/>
              <a:t>— І гавкає</a:t>
            </a:r>
            <a:r>
              <a:rPr lang="ru-RU" sz="3600" b="1" dirty="0"/>
              <a:t>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787775" y="1681692"/>
            <a:ext cx="7512017" cy="11000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Склади </a:t>
            </a:r>
            <a:r>
              <a:rPr lang="uk-UA" sz="2800" b="1" dirty="0">
                <a:solidFill>
                  <a:srgbClr val="0070C0"/>
                </a:solidFill>
              </a:rPr>
              <a:t>і запиши речення, вживаючи ці слова в прямому значенні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056027" y="3501802"/>
            <a:ext cx="21477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651871" y="5085978"/>
            <a:ext cx="118867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Кропива дводомна - опис, профілактика та гербіциди від кропиви дводомної |  Агроэксперт-Трейд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53" y="2895949"/>
            <a:ext cx="3113166" cy="230832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6998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385310" y="1192706"/>
            <a:ext cx="7963306" cy="79208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Добери до кожного </a:t>
            </a:r>
            <a:r>
              <a:rPr lang="uk-UA" sz="2400" b="1" dirty="0" smtClean="0">
                <a:solidFill>
                  <a:srgbClr val="0070C0"/>
                </a:solidFill>
              </a:rPr>
              <a:t>виділеного слова синонім. Запиши дві пари синонімів. </a:t>
            </a:r>
            <a:r>
              <a:rPr lang="uk-UA" sz="2400" b="1" dirty="0" smtClean="0">
                <a:solidFill>
                  <a:srgbClr val="0070C0"/>
                </a:solidFill>
              </a:rPr>
              <a:t>Можеш скористатися довідкою</a:t>
            </a:r>
            <a:r>
              <a:rPr lang="ru-RU" sz="2400" b="1" dirty="0" smtClean="0">
                <a:solidFill>
                  <a:srgbClr val="0070C0"/>
                </a:solidFill>
              </a:rPr>
              <a:t>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73281" y="2041405"/>
            <a:ext cx="8395354" cy="40318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3200" b="1" dirty="0" smtClean="0"/>
              <a:t>      У </a:t>
            </a:r>
            <a:r>
              <a:rPr lang="uk-UA" sz="3200" b="1" dirty="0"/>
              <a:t>Карпатах росте червона рута. Це рослина, яку дуже люблять </a:t>
            </a:r>
            <a:r>
              <a:rPr lang="uk-UA" sz="3200" b="1" dirty="0" smtClean="0"/>
              <a:t>горяни</a:t>
            </a:r>
            <a:r>
              <a:rPr lang="uk-UA" sz="3200" b="1" dirty="0"/>
              <a:t>. У старій українській легенді </a:t>
            </a:r>
            <a:r>
              <a:rPr lang="uk-UA" sz="3200" b="1" dirty="0">
                <a:solidFill>
                  <a:srgbClr val="FFFF00"/>
                </a:solidFill>
              </a:rPr>
              <a:t>розповідають</a:t>
            </a:r>
            <a:r>
              <a:rPr lang="uk-UA" sz="3200" b="1" dirty="0"/>
              <a:t>, що вона лише раз на десять років </a:t>
            </a:r>
            <a:r>
              <a:rPr lang="uk-UA" sz="3200" b="1" dirty="0">
                <a:solidFill>
                  <a:srgbClr val="FFFF00"/>
                </a:solidFill>
              </a:rPr>
              <a:t>зацвітає</a:t>
            </a:r>
            <a:r>
              <a:rPr lang="uk-UA" sz="3200" b="1" dirty="0"/>
              <a:t> червоним кольором. Коли дівчина </a:t>
            </a:r>
            <a:r>
              <a:rPr lang="uk-UA" sz="3200" b="1" dirty="0">
                <a:solidFill>
                  <a:srgbClr val="FFFF00"/>
                </a:solidFill>
              </a:rPr>
              <a:t>знайде</a:t>
            </a:r>
            <a:r>
              <a:rPr lang="uk-UA" sz="3200" b="1" dirty="0"/>
              <a:t> квітку й подарує </a:t>
            </a:r>
            <a:r>
              <a:rPr lang="uk-UA" sz="3200" b="1" dirty="0">
                <a:solidFill>
                  <a:srgbClr val="FFFF00"/>
                </a:solidFill>
              </a:rPr>
              <a:t>юнакові</a:t>
            </a:r>
            <a:r>
              <a:rPr lang="uk-UA" sz="3200" b="1" dirty="0"/>
              <a:t>, той  буде  завжди  </a:t>
            </a:r>
            <a:r>
              <a:rPr lang="uk-UA" sz="3200" b="1" dirty="0">
                <a:solidFill>
                  <a:srgbClr val="FFFF00"/>
                </a:solidFill>
              </a:rPr>
              <a:t>кохати  </a:t>
            </a:r>
            <a:r>
              <a:rPr lang="uk-UA" sz="3200" b="1" dirty="0"/>
              <a:t>її. </a:t>
            </a:r>
            <a:endParaRPr lang="uk-UA" sz="3200" b="1" dirty="0" smtClean="0"/>
          </a:p>
          <a:p>
            <a:pPr algn="just"/>
            <a:r>
              <a:rPr lang="uk-UA" sz="3200" b="1" u="sng" dirty="0">
                <a:solidFill>
                  <a:srgbClr val="FFFF00"/>
                </a:solidFill>
              </a:rPr>
              <a:t>Довідка</a:t>
            </a:r>
            <a:r>
              <a:rPr lang="uk-UA" sz="3200" b="1" dirty="0">
                <a:solidFill>
                  <a:srgbClr val="FFFF00"/>
                </a:solidFill>
              </a:rPr>
              <a:t>: </a:t>
            </a:r>
            <a:r>
              <a:rPr lang="uk-UA" sz="3200" b="1" i="1" dirty="0">
                <a:solidFill>
                  <a:srgbClr val="FFFF00"/>
                </a:solidFill>
              </a:rPr>
              <a:t>розквітає, хлопцеві, розказують, любити, відшукає</a:t>
            </a:r>
            <a:r>
              <a:rPr lang="uk-UA" sz="3200" b="1" i="1" dirty="0" smtClean="0">
                <a:solidFill>
                  <a:srgbClr val="FFFF00"/>
                </a:solidFill>
              </a:rPr>
              <a:t>.</a:t>
            </a:r>
            <a:endParaRPr lang="uk-UA" sz="3200" b="1" i="1" dirty="0">
              <a:solidFill>
                <a:srgbClr val="FFFF00"/>
              </a:solidFill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793022" y="1316424"/>
            <a:ext cx="2592288" cy="668370"/>
          </a:xfrm>
          <a:prstGeom prst="homePlat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Завдання 3.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5447" y="405459"/>
            <a:ext cx="10513168" cy="7200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Прочитай  </a:t>
            </a:r>
            <a:r>
              <a:rPr lang="ru-RU" sz="4000" b="1" dirty="0" smtClean="0">
                <a:solidFill>
                  <a:schemeClr val="bg1"/>
                </a:solidFill>
              </a:rPr>
              <a:t>текст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Монарда (червона рута) двійчаста Фаєрболл (Fireboll) С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31" y="2433071"/>
            <a:ext cx="237626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6550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2"/>
          <a:srcRect r="8072"/>
          <a:stretch/>
        </p:blipFill>
        <p:spPr>
          <a:xfrm flipH="1">
            <a:off x="426539" y="2620949"/>
            <a:ext cx="3317884" cy="337600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48242" y="1239353"/>
            <a:ext cx="7040334" cy="80282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Назви </a:t>
            </a:r>
            <a:r>
              <a:rPr lang="ru-RU" sz="2400" b="1" dirty="0" err="1">
                <a:solidFill>
                  <a:srgbClr val="0070C0"/>
                </a:solidFill>
              </a:rPr>
              <a:t>синоніми</a:t>
            </a:r>
            <a:r>
              <a:rPr lang="ru-RU" sz="2400" b="1" dirty="0">
                <a:solidFill>
                  <a:srgbClr val="0070C0"/>
                </a:solidFill>
              </a:rPr>
              <a:t> до </a:t>
            </a:r>
            <a:r>
              <a:rPr lang="ru-RU" sz="2400" b="1" dirty="0" err="1">
                <a:solidFill>
                  <a:srgbClr val="0070C0"/>
                </a:solidFill>
              </a:rPr>
              <a:t>поданих</a:t>
            </a:r>
            <a:r>
              <a:rPr lang="ru-RU" sz="2400" b="1" dirty="0">
                <a:solidFill>
                  <a:srgbClr val="0070C0"/>
                </a:solidFill>
              </a:rPr>
              <a:t> слів зі словника </a:t>
            </a:r>
            <a:r>
              <a:rPr lang="ru-RU" sz="2400" b="1" dirty="0" err="1">
                <a:solidFill>
                  <a:srgbClr val="0070C0"/>
                </a:solidFill>
              </a:rPr>
              <a:t>синонімів</a:t>
            </a:r>
            <a:r>
              <a:rPr lang="ru-RU" sz="2400" b="1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01557" y="2257397"/>
            <a:ext cx="2754570" cy="31700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/>
              <a:t>мама –</a:t>
            </a:r>
          </a:p>
          <a:p>
            <a:r>
              <a:rPr lang="uk-UA" sz="4000" b="1" dirty="0" smtClean="0"/>
              <a:t>іти – </a:t>
            </a:r>
          </a:p>
          <a:p>
            <a:r>
              <a:rPr lang="uk-UA" sz="4000" b="1" dirty="0" smtClean="0"/>
              <a:t>гарний –</a:t>
            </a:r>
          </a:p>
          <a:p>
            <a:r>
              <a:rPr lang="uk-UA" sz="4000" b="1" dirty="0" smtClean="0"/>
              <a:t>говорити – </a:t>
            </a:r>
          </a:p>
          <a:p>
            <a:r>
              <a:rPr lang="uk-UA" sz="4000" b="1" dirty="0" smtClean="0"/>
              <a:t>веселий –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56127" y="2128141"/>
            <a:ext cx="2628418" cy="7080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/>
              <a:t>матуся</a:t>
            </a:r>
            <a:endParaRPr lang="uk-UA" sz="4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968410" y="2779458"/>
            <a:ext cx="2600892" cy="7080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/>
              <a:t>крокувати</a:t>
            </a:r>
            <a:endParaRPr lang="uk-UA" sz="4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938613" y="3487508"/>
            <a:ext cx="2695373" cy="7080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/>
              <a:t>вродливий</a:t>
            </a:r>
            <a:endParaRPr lang="uk-UA" sz="4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938613" y="4189101"/>
            <a:ext cx="2645932" cy="7080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/>
              <a:t>казати</a:t>
            </a:r>
            <a:endParaRPr lang="uk-UA" sz="4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964582" y="4897151"/>
            <a:ext cx="2669404" cy="7080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/>
              <a:t>радісний</a:t>
            </a:r>
            <a:endParaRPr lang="uk-UA" sz="40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051471" y="554350"/>
            <a:ext cx="9937104" cy="64957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Зміни </a:t>
            </a:r>
            <a:r>
              <a:rPr lang="uk-UA" sz="4000" b="1" dirty="0">
                <a:solidFill>
                  <a:schemeClr val="bg1"/>
                </a:solidFill>
              </a:rPr>
              <a:t>подані слова за </a:t>
            </a:r>
            <a:r>
              <a:rPr lang="uk-UA" sz="4000" b="1" dirty="0" smtClean="0">
                <a:solidFill>
                  <a:schemeClr val="bg1"/>
                </a:solidFill>
              </a:rPr>
              <a:t>зразком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4" name="Пятиугольник 23"/>
          <p:cNvSpPr/>
          <p:nvPr/>
        </p:nvSpPr>
        <p:spPr>
          <a:xfrm>
            <a:off x="1052149" y="1341562"/>
            <a:ext cx="2926872" cy="668370"/>
          </a:xfrm>
          <a:prstGeom prst="homePlat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Завдання 4.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8373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1997</TotalTime>
  <Words>573</Words>
  <Application>Microsoft Office PowerPoint</Application>
  <PresentationFormat>Произвольный</PresentationFormat>
  <Paragraphs>113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Повторення і закріплення знань за розділом «Значення слова». Діагностична робота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Підсумок уроку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136</cp:revision>
  <dcterms:created xsi:type="dcterms:W3CDTF">2025-08-27T14:01:18Z</dcterms:created>
  <dcterms:modified xsi:type="dcterms:W3CDTF">2025-10-13T12:44:40Z</dcterms:modified>
</cp:coreProperties>
</file>