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82" r:id="rId2"/>
    <p:sldId id="407" r:id="rId3"/>
    <p:sldId id="312" r:id="rId4"/>
    <p:sldId id="286" r:id="rId5"/>
    <p:sldId id="417" r:id="rId6"/>
    <p:sldId id="418" r:id="rId7"/>
    <p:sldId id="391" r:id="rId8"/>
    <p:sldId id="419" r:id="rId9"/>
    <p:sldId id="425" r:id="rId10"/>
    <p:sldId id="402" r:id="rId11"/>
    <p:sldId id="405" r:id="rId12"/>
    <p:sldId id="424" r:id="rId13"/>
    <p:sldId id="412" r:id="rId14"/>
    <p:sldId id="313" r:id="rId15"/>
    <p:sldId id="408" r:id="rId16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72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невідомого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множника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err="1" smtClean="0">
              <a:solidFill>
                <a:schemeClr val="bg1"/>
              </a:solidFill>
            </a:rPr>
            <a:t>Застосува-ння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таблиці</a:t>
          </a:r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err="1" smtClean="0">
              <a:solidFill>
                <a:schemeClr val="bg1"/>
              </a:solidFill>
            </a:rPr>
            <a:t>множення</a:t>
          </a:r>
          <a:r>
            <a:rPr lang="ru-RU" sz="3200" b="1" dirty="0" smtClean="0">
              <a:solidFill>
                <a:schemeClr val="bg1"/>
              </a:solidFill>
            </a:rPr>
            <a:t> на 4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Розв’язання задач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3200" b="1" dirty="0" smtClean="0">
              <a:solidFill>
                <a:schemeClr val="bg1"/>
              </a:solidFill>
            </a:rPr>
            <a:t> </a:t>
          </a:r>
          <a:r>
            <a:rPr lang="ru-RU" sz="3200" b="1" dirty="0" smtClean="0">
              <a:solidFill>
                <a:schemeClr val="bg1"/>
              </a:solidFill>
            </a:rPr>
            <a:t>Визначення часу за </a:t>
          </a:r>
          <a:r>
            <a:rPr lang="ru-RU" sz="3200" b="1" dirty="0" err="1" smtClean="0">
              <a:solidFill>
                <a:schemeClr val="bg1"/>
              </a:solidFill>
            </a:rPr>
            <a:t>годинником</a:t>
          </a:r>
          <a:endParaRPr lang="ru-RU" sz="3200" b="1" dirty="0">
            <a:solidFill>
              <a:schemeClr val="bg1"/>
            </a:solidFill>
          </a:endParaRPr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63854" custLinFactX="308330" custLinFactNeighborX="4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63176" custLinFactX="300000" custLinFactNeighborX="344675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52146" custLinFactX="-140846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66494" custLinFactX="-446904" custLinFactNeighborX="-5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728436" y="798441"/>
          <a:ext cx="4273486" cy="2676603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smtClean="0">
              <a:solidFill>
                <a:schemeClr val="bg1"/>
              </a:solidFill>
            </a:rPr>
            <a:t>Визначення часу за </a:t>
          </a:r>
          <a:r>
            <a:rPr lang="ru-RU" sz="3200" b="1" kern="1200" dirty="0" err="1" smtClean="0">
              <a:solidFill>
                <a:schemeClr val="bg1"/>
              </a:solidFill>
            </a:rPr>
            <a:t>годинником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5526878" y="854696"/>
        <a:ext cx="2676603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7318162" y="803978"/>
          <a:ext cx="4273486" cy="2665528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Розв’язання задач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122141" y="854696"/>
        <a:ext cx="2665528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2147459" y="894068"/>
          <a:ext cx="4273486" cy="2485349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Знаходження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невідомого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множника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3041527" y="854697"/>
        <a:ext cx="2485349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-494578" y="776878"/>
          <a:ext cx="4273486" cy="2719728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err="1" smtClean="0">
              <a:solidFill>
                <a:schemeClr val="bg1"/>
              </a:solidFill>
            </a:rPr>
            <a:t>Застосува-ння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таблиці</a:t>
          </a:r>
          <a:r>
            <a:rPr lang="ru-RU" sz="3200" b="1" kern="1200" dirty="0" smtClean="0">
              <a:solidFill>
                <a:schemeClr val="bg1"/>
              </a:solidFill>
            </a:rPr>
            <a:t> </a:t>
          </a:r>
          <a:r>
            <a:rPr lang="ru-RU" sz="3200" b="1" kern="1200" dirty="0" err="1" smtClean="0">
              <a:solidFill>
                <a:schemeClr val="bg1"/>
              </a:solidFill>
            </a:rPr>
            <a:t>множення</a:t>
          </a:r>
          <a:r>
            <a:rPr lang="ru-RU" sz="3200" b="1" kern="1200" dirty="0" smtClean="0">
              <a:solidFill>
                <a:schemeClr val="bg1"/>
              </a:solidFill>
            </a:rPr>
            <a:t> на 4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82301" y="854696"/>
        <a:ext cx="2719728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01.10.2025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1.png"/><Relationship Id="rId9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0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40.png"/><Relationship Id="rId4" Type="http://schemas.openxmlformats.org/officeDocument/2006/relationships/image" Target="../media/image11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21" Type="http://schemas.openxmlformats.org/officeDocument/2006/relationships/image" Target="../media/image29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10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11.png"/><Relationship Id="rId10" Type="http://schemas.openxmlformats.org/officeDocument/2006/relationships/image" Target="../media/image35.png"/><Relationship Id="rId4" Type="http://schemas.openxmlformats.org/officeDocument/2006/relationships/image" Target="../media/image30.png"/><Relationship Id="rId9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981522"/>
            <a:ext cx="8856984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</a:rPr>
              <a:t>Використання таблиці множення числа 4</a:t>
            </a:r>
            <a:r>
              <a:rPr lang="uk-UA" sz="4000" b="1" smtClean="0">
                <a:solidFill>
                  <a:srgbClr val="7030A0"/>
                </a:solidFill>
              </a:rPr>
              <a:t>. </a:t>
            </a:r>
          </a:p>
          <a:p>
            <a:pPr algn="ctr"/>
            <a:r>
              <a:rPr lang="uk-UA" sz="4000" b="1" smtClean="0">
                <a:solidFill>
                  <a:srgbClr val="7030A0"/>
                </a:solidFill>
              </a:rPr>
              <a:t>Визначення </a:t>
            </a:r>
            <a:r>
              <a:rPr lang="uk-UA" sz="4000" b="1" dirty="0">
                <a:solidFill>
                  <a:srgbClr val="7030A0"/>
                </a:solidFill>
              </a:rPr>
              <a:t>часу за годинником. </a:t>
            </a:r>
            <a:endParaRPr lang="ru-RU" sz="4000" dirty="0">
              <a:solidFill>
                <a:srgbClr val="7030A0"/>
              </a:solidFill>
              <a:effectLst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23113" y="3789834"/>
            <a:ext cx="3444529" cy="193899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2. Табличне множення і ділення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Урок </a:t>
            </a:r>
            <a:r>
              <a:rPr lang="uk-UA" sz="2400" b="1" dirty="0" smtClean="0">
                <a:solidFill>
                  <a:srgbClr val="7030A0"/>
                </a:solidFill>
              </a:rPr>
              <a:t>24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314176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03311" y="1206509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638905" y="-708150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093625" y="-676929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78225" y="-695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xmlns="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:a16="http://schemas.microsoft.com/office/drawing/2014/main" xmlns="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xmlns="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" b="11857"/>
          <a:stretch/>
        </p:blipFill>
        <p:spPr>
          <a:xfrm>
            <a:off x="3820694" y="1169227"/>
            <a:ext cx="2645355" cy="1217856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:a16="http://schemas.microsoft.com/office/drawing/2014/main" xmlns="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2278366" y="-774229"/>
            <a:ext cx="454720" cy="567792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>
            <a:off x="9044359" y="-627873"/>
            <a:ext cx="280663" cy="5233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/>
              <a:t>:</a:t>
            </a:r>
            <a:endParaRPr lang="ru-RU" sz="2800" dirty="0"/>
          </a:p>
        </p:txBody>
      </p:sp>
      <p:pic>
        <p:nvPicPr>
          <p:cNvPr id="90" name="Рисунок 89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644937" y="-659527"/>
            <a:ext cx="441341" cy="551088"/>
          </a:xfrm>
          <a:prstGeom prst="rect">
            <a:avLst/>
          </a:prstGeom>
        </p:spPr>
      </p:pic>
      <p:pic>
        <p:nvPicPr>
          <p:cNvPr id="91" name="Рисунок 90">
            <a:extLst>
              <a:ext uri="{FF2B5EF4-FFF2-40B4-BE49-F238E27FC236}">
                <a16:creationId xmlns:a16="http://schemas.microsoft.com/office/drawing/2014/main" xmlns="" id="{891B1C9A-C15F-49EF-B32B-49893062DC2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9431537" y="-727851"/>
            <a:ext cx="328478" cy="215820"/>
          </a:xfrm>
          <a:prstGeom prst="rect">
            <a:avLst/>
          </a:prstGeom>
        </p:spPr>
      </p:pic>
      <p:grpSp>
        <p:nvGrpSpPr>
          <p:cNvPr id="2" name="Группа 1"/>
          <p:cNvGrpSpPr/>
          <p:nvPr/>
        </p:nvGrpSpPr>
        <p:grpSpPr>
          <a:xfrm>
            <a:off x="2886328" y="-1029916"/>
            <a:ext cx="534135" cy="946764"/>
            <a:chOff x="3333643" y="2182865"/>
            <a:chExt cx="534483" cy="946545"/>
          </a:xfrm>
        </p:grpSpPr>
        <p:pic>
          <p:nvPicPr>
            <p:cNvPr id="85" name="Рисунок 84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86" name="Рисунок 85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92" name="Прямая соединительная линия 91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3" name="Рисунок 9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1145844" y="3415649"/>
            <a:ext cx="2719764" cy="1138953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238245" y="3669625"/>
            <a:ext cx="7212361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/>
              <a:t>                          32 стільця біля столів.</a:t>
            </a:r>
            <a:endParaRPr lang="uk-UA" sz="3600" dirty="0"/>
          </a:p>
        </p:txBody>
      </p:sp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908419" y="-567792"/>
            <a:ext cx="454720" cy="567792"/>
          </a:xfrm>
          <a:prstGeom prst="rect">
            <a:avLst/>
          </a:prstGeom>
        </p:spPr>
      </p:pic>
      <p:sp>
        <p:nvSpPr>
          <p:cNvPr id="42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№195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 195 усно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4" name="Прямоугольник: скругленные углы 1">
            <a:extLst>
              <a:ext uri="{FF2B5EF4-FFF2-40B4-BE49-F238E27FC236}">
                <a16:creationId xmlns:a16="http://schemas.microsoft.com/office/drawing/2014/main" xmlns="" id="{D14B6799-B0EC-4BEE-99B8-AB04A7CE5FB7}"/>
              </a:ext>
            </a:extLst>
          </p:cNvPr>
          <p:cNvSpPr/>
          <p:nvPr/>
        </p:nvSpPr>
        <p:spPr>
          <a:xfrm>
            <a:off x="6809762" y="1218790"/>
            <a:ext cx="4826886" cy="25710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У кафе стоїть 8 столів. Біля кожного стола стоїть по 4 стільці. Скільки стільців стоїть біля столів?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284604" y="-659527"/>
            <a:ext cx="454720" cy="56779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7011" y="3923440"/>
            <a:ext cx="2945253" cy="2594112"/>
          </a:xfrm>
          <a:prstGeom prst="rect">
            <a:avLst/>
          </a:prstGeom>
        </p:spPr>
      </p:pic>
      <p:sp>
        <p:nvSpPr>
          <p:cNvPr id="3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298517" y="2262810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∙ 8 =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3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2925380" y="2262810"/>
            <a:ext cx="1626863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32 (ст.)</a:t>
            </a:r>
            <a:endParaRPr lang="uk-UA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9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36" grpId="0" animBg="1"/>
      <p:bldP spid="3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41803" y="1177340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559979" y="-656236"/>
            <a:ext cx="454720" cy="56779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3910499" y="-725519"/>
            <a:ext cx="454720" cy="5677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459676" y="-556534"/>
            <a:ext cx="454720" cy="567792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F32223D-D5D3-4745-BBF8-7241DE88D55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301063" y="-651427"/>
            <a:ext cx="454720" cy="56779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649E3F79-C56A-4CC2-80B8-4946FA2E627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568116" y="-603142"/>
            <a:ext cx="454720" cy="56779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5143563" y="1516332"/>
            <a:ext cx="454720" cy="56779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8579685-51E3-4281-9A0C-A753F30C37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636197" y="-677096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34FA8706-1790-47B9-ADC6-821A296B15C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940640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5486222" y="1511034"/>
            <a:ext cx="454720" cy="567792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72AB3833-D5C7-46B0-8D23-7559DA7DB3C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10956003" y="-512031"/>
            <a:ext cx="439856" cy="288999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0189157" y="-556534"/>
            <a:ext cx="439856" cy="288999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F6860F68-A90D-49F3-8732-50230190F11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431537" y="-528794"/>
            <a:ext cx="393805" cy="35513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20446" y="2283709"/>
            <a:ext cx="1692497" cy="6464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>
                <a:latin typeface="Monotype Corsiva" panose="03010101010201010101" pitchFamily="66" charset="0"/>
              </a:rPr>
              <a:t>   </a:t>
            </a:r>
            <a:endParaRPr lang="uk-UA" sz="3200" dirty="0">
              <a:latin typeface="Monotype Corsiva" panose="03010101010201010101" pitchFamily="66" charset="0"/>
            </a:endParaRPr>
          </a:p>
        </p:txBody>
      </p:sp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031502" y="-635121"/>
            <a:ext cx="454720" cy="567792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1551119" y="-964780"/>
            <a:ext cx="295082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·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579132" y="-584910"/>
            <a:ext cx="298286" cy="5849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dirty="0"/>
              <a:t>:</a:t>
            </a:r>
          </a:p>
        </p:txBody>
      </p:sp>
      <p:pic>
        <p:nvPicPr>
          <p:cNvPr id="58" name="Рисунок 57">
            <a:extLst>
              <a:ext uri="{FF2B5EF4-FFF2-40B4-BE49-F238E27FC236}">
                <a16:creationId xmlns="" xmlns:a16="http://schemas.microsoft.com/office/drawing/2014/main" id="{1AC8A322-BC43-4843-BFCE-48C5133FF8A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4846343" y="1534104"/>
            <a:ext cx="454720" cy="567792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DCE11F0F-5553-42C9-9307-07D210DF2B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137859" y="-695931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8466" r="17470" b="10762"/>
          <a:stretch/>
        </p:blipFill>
        <p:spPr>
          <a:xfrm>
            <a:off x="2728275" y="1242228"/>
            <a:ext cx="2016000" cy="1116000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8266630E-8DE3-48DB-8DA0-461205CCF7E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299639" y="1603524"/>
            <a:ext cx="454720" cy="567792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7646037" y="1603523"/>
            <a:ext cx="454720" cy="567792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8E5AED46-54DE-453A-823D-4C67D3D790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1746766" y="-495725"/>
            <a:ext cx="439856" cy="288999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5795157E-71E0-47DE-BA16-2295EBB4EDF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5878113" y="-629436"/>
            <a:ext cx="420547" cy="534723"/>
          </a:xfrm>
          <a:prstGeom prst="rect">
            <a:avLst/>
          </a:prstGeom>
        </p:spPr>
      </p:pic>
      <p:sp>
        <p:nvSpPr>
          <p:cNvPr id="36" name="Прямоугольник: скругленные углы 1">
            <a:extLst>
              <a:ext uri="{FF2B5EF4-FFF2-40B4-BE49-F238E27FC236}">
                <a16:creationId xmlns="" xmlns:a16="http://schemas.microsoft.com/office/drawing/2014/main" id="{D14B6799-B0EC-4BEE-99B8-AB04A7CE5FB7}"/>
              </a:ext>
            </a:extLst>
          </p:cNvPr>
          <p:cNvSpPr/>
          <p:nvPr/>
        </p:nvSpPr>
        <p:spPr>
          <a:xfrm>
            <a:off x="6264896" y="1113454"/>
            <a:ext cx="5581305" cy="346846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/>
              <a:t>У кафе </a:t>
            </a:r>
            <a:r>
              <a:rPr lang="uk-UA" sz="3200" dirty="0">
                <a:solidFill>
                  <a:srgbClr val="FFFF00"/>
                </a:solidFill>
              </a:rPr>
              <a:t>привезли</a:t>
            </a:r>
            <a:r>
              <a:rPr lang="uk-UA" sz="3200" dirty="0"/>
              <a:t> </a:t>
            </a:r>
            <a:r>
              <a:rPr lang="uk-UA" sz="3200" u="sng" dirty="0"/>
              <a:t>фісташкове, малинове, шоколадне </a:t>
            </a:r>
            <a:r>
              <a:rPr lang="uk-UA" sz="3200" dirty="0"/>
              <a:t>та </a:t>
            </a:r>
            <a:r>
              <a:rPr lang="uk-UA" sz="3200" u="sng" dirty="0"/>
              <a:t>лимонне</a:t>
            </a:r>
            <a:r>
              <a:rPr lang="uk-UA" sz="3200" dirty="0"/>
              <a:t> морозиво, </a:t>
            </a:r>
            <a:r>
              <a:rPr lang="uk-UA" sz="3200" u="sng" dirty="0"/>
              <a:t>по 4 кг кожного</a:t>
            </a:r>
            <a:r>
              <a:rPr lang="uk-UA" sz="3200" dirty="0"/>
              <a:t>. За вихідний день </a:t>
            </a:r>
            <a:r>
              <a:rPr lang="uk-UA" sz="3200" dirty="0">
                <a:solidFill>
                  <a:srgbClr val="FFFF00"/>
                </a:solidFill>
              </a:rPr>
              <a:t>продали</a:t>
            </a:r>
            <a:r>
              <a:rPr lang="uk-UA" sz="3200" dirty="0"/>
              <a:t> 13 кг морозива. Скільки кілограмів морозива </a:t>
            </a:r>
            <a:r>
              <a:rPr lang="uk-UA" sz="3200" dirty="0">
                <a:solidFill>
                  <a:srgbClr val="FFFF00"/>
                </a:solidFill>
              </a:rPr>
              <a:t>залишилося</a:t>
            </a:r>
            <a:r>
              <a:rPr lang="uk-UA" sz="3200" dirty="0"/>
              <a:t> в кафе?</a:t>
            </a:r>
          </a:p>
        </p:txBody>
      </p:sp>
      <p:sp>
        <p:nvSpPr>
          <p:cNvPr id="3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№196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9295" y="427570"/>
            <a:ext cx="10792969" cy="68128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Розв’яжи </a:t>
            </a:r>
            <a:r>
              <a:rPr lang="uk-UA" sz="4000" b="1" dirty="0" smtClean="0">
                <a:solidFill>
                  <a:schemeClr val="bg1"/>
                </a:solidFill>
              </a:rPr>
              <a:t>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xmlns="" id="{31B214AF-AFFF-43F1-B73B-EDF5FFC1ADBA}"/>
              </a:ext>
            </a:extLst>
          </p:cNvPr>
          <p:cNvSpPr txBox="1"/>
          <p:nvPr/>
        </p:nvSpPr>
        <p:spPr>
          <a:xfrm>
            <a:off x="1050614" y="2245041"/>
            <a:ext cx="189002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err="1" smtClean="0">
                <a:solidFill>
                  <a:srgbClr val="002060"/>
                </a:solidFill>
              </a:rPr>
              <a:t>Прив</a:t>
            </a:r>
            <a:r>
              <a:rPr lang="uk-UA" sz="3600" b="1" dirty="0" smtClean="0">
                <a:solidFill>
                  <a:srgbClr val="002060"/>
                </a:solidFill>
              </a:rPr>
              <a:t>  </a:t>
            </a:r>
            <a:r>
              <a:rPr lang="uk-UA" sz="3600" b="1" dirty="0">
                <a:solidFill>
                  <a:srgbClr val="002060"/>
                </a:solidFill>
              </a:rPr>
              <a:t>– </a:t>
            </a:r>
            <a:endParaRPr lang="uk-UA" sz="1000" b="1" dirty="0" smtClean="0">
              <a:solidFill>
                <a:srgbClr val="00206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err="1" smtClean="0">
                <a:solidFill>
                  <a:srgbClr val="002060"/>
                </a:solidFill>
              </a:rPr>
              <a:t>Прод</a:t>
            </a:r>
            <a:r>
              <a:rPr lang="uk-UA" sz="3600" b="1" dirty="0" smtClean="0">
                <a:solidFill>
                  <a:srgbClr val="002060"/>
                </a:solidFill>
              </a:rPr>
              <a:t>  –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uk-UA" sz="3600" b="1" dirty="0" smtClean="0">
                <a:solidFill>
                  <a:srgbClr val="002060"/>
                </a:solidFill>
              </a:rPr>
              <a:t>Залиш –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135265" y="3595362"/>
            <a:ext cx="10025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 smtClean="0">
                <a:solidFill>
                  <a:srgbClr val="002060"/>
                </a:solidFill>
              </a:rPr>
              <a:t>? кг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568" y="4165799"/>
            <a:ext cx="16383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1) 4 ∙ 4 = </a:t>
            </a:r>
            <a:endParaRPr lang="uk-UA" sz="3200" b="1" dirty="0"/>
          </a:p>
        </p:txBody>
      </p:sp>
      <p:sp>
        <p:nvSpPr>
          <p:cNvPr id="70" name="TextBox 69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2767322" y="4184885"/>
            <a:ext cx="325551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16 (кг) привезли.</a:t>
            </a:r>
            <a:endParaRPr lang="uk-UA" sz="3200" b="1" dirty="0"/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3330125" y="4750574"/>
            <a:ext cx="12624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 (кг)</a:t>
            </a:r>
            <a:endParaRPr lang="uk-UA" sz="3200" b="1" dirty="0"/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1B214AF-AFFF-43F1-B73B-EDF5FFC1ADBA}"/>
              </a:ext>
            </a:extLst>
          </p:cNvPr>
          <p:cNvSpPr txBox="1"/>
          <p:nvPr/>
        </p:nvSpPr>
        <p:spPr>
          <a:xfrm>
            <a:off x="3695101" y="5482407"/>
            <a:ext cx="613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3 кг морозива залишилось.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1174838" y="4769660"/>
            <a:ext cx="215697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2) 16 – 13 =</a:t>
            </a:r>
            <a:endParaRPr lang="uk-UA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959983" y="2887476"/>
            <a:ext cx="12789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dirty="0" smtClean="0">
                <a:solidFill>
                  <a:srgbClr val="002060"/>
                </a:solidFill>
              </a:rPr>
              <a:t>13 кг</a:t>
            </a:r>
            <a:endParaRPr lang="uk-UA" sz="4000" dirty="0">
              <a:solidFill>
                <a:srgbClr val="002060"/>
              </a:solidFill>
            </a:endParaRPr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80" t="63032" b="12504"/>
          <a:stretch/>
        </p:blipFill>
        <p:spPr>
          <a:xfrm>
            <a:off x="921017" y="5127452"/>
            <a:ext cx="2814995" cy="116666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E309E241-9C00-4129-9D06-6BDAFBF89EF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019267" y="-663451"/>
            <a:ext cx="454720" cy="567792"/>
          </a:xfrm>
          <a:prstGeom prst="rect">
            <a:avLst/>
          </a:prstGeom>
        </p:spPr>
      </p:pic>
      <p:grpSp>
        <p:nvGrpSpPr>
          <p:cNvPr id="56" name="Группа 55"/>
          <p:cNvGrpSpPr/>
          <p:nvPr/>
        </p:nvGrpSpPr>
        <p:grpSpPr>
          <a:xfrm>
            <a:off x="3202140" y="-904361"/>
            <a:ext cx="534135" cy="946764"/>
            <a:chOff x="3333643" y="2182865"/>
            <a:chExt cx="534483" cy="946545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xmlns="" id="{F53CA702-EB0F-4C53-BD43-38D01341E9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277" t="43000" r="76482" b="43158"/>
            <a:stretch/>
          </p:blipFill>
          <p:spPr>
            <a:xfrm>
              <a:off x="3372720" y="2562761"/>
              <a:ext cx="454205" cy="566649"/>
            </a:xfrm>
            <a:prstGeom prst="rect">
              <a:avLst/>
            </a:prstGeom>
          </p:spPr>
        </p:pic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xmlns="" id="{569BEFE1-71C2-4A73-A615-C92D994491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30" t="43000" r="84929" b="43158"/>
            <a:stretch/>
          </p:blipFill>
          <p:spPr>
            <a:xfrm>
              <a:off x="3385345" y="2182865"/>
              <a:ext cx="482781" cy="602300"/>
            </a:xfrm>
            <a:prstGeom prst="rect">
              <a:avLst/>
            </a:prstGeom>
          </p:spPr>
        </p:pic>
        <p:cxnSp>
          <p:nvCxnSpPr>
            <p:cNvPr id="61" name="Прямая соединительная линия 60"/>
            <p:cNvCxnSpPr/>
            <p:nvPr/>
          </p:nvCxnSpPr>
          <p:spPr>
            <a:xfrm>
              <a:off x="3333643" y="2654913"/>
              <a:ext cx="375081" cy="0"/>
            </a:xfrm>
            <a:prstGeom prst="line">
              <a:avLst/>
            </a:prstGeom>
            <a:ln w="25400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2579132" y="2277666"/>
                <a:ext cx="3719527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k-UA" sz="36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(4+4+4+4)кг</m:t>
                      </m:r>
                    </m:oMath>
                  </m:oMathPara>
                </a14:m>
                <a:endParaRPr lang="uk-UA" sz="3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9132" y="2277666"/>
                <a:ext cx="3719527" cy="55399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5528423" y="4750573"/>
            <a:ext cx="199857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4 ∙ 4 – 13 = </a:t>
            </a:r>
            <a:endParaRPr lang="uk-UA" sz="3200" b="1" dirty="0"/>
          </a:p>
        </p:txBody>
      </p:sp>
      <p:sp>
        <p:nvSpPr>
          <p:cNvPr id="64" name="TextBox 63">
            <a:extLst>
              <a:ext uri="{FF2B5EF4-FFF2-40B4-BE49-F238E27FC236}">
                <a16:creationId xmlns="" xmlns:a16="http://schemas.microsoft.com/office/drawing/2014/main" id="{C9B32A92-A37A-4E58-9050-69E31D11BFED}"/>
              </a:ext>
            </a:extLst>
          </p:cNvPr>
          <p:cNvSpPr txBox="1"/>
          <p:nvPr/>
        </p:nvSpPr>
        <p:spPr>
          <a:xfrm>
            <a:off x="7508475" y="4750572"/>
            <a:ext cx="124785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/>
              <a:t>3 (кг)</a:t>
            </a:r>
            <a:endParaRPr lang="uk-UA" sz="3200" b="1" dirty="0"/>
          </a:p>
        </p:txBody>
      </p:sp>
      <p:pic>
        <p:nvPicPr>
          <p:cNvPr id="65" name="Рисунок 6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75087" y="4682083"/>
            <a:ext cx="2371903" cy="144665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16634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52" grpId="0"/>
      <p:bldP spid="66" grpId="0" animBg="1"/>
      <p:bldP spid="70" grpId="0" animBg="1"/>
      <p:bldP spid="75" grpId="0" animBg="1"/>
      <p:bldP spid="46" grpId="0"/>
      <p:bldP spid="55" grpId="0" animBg="1"/>
      <p:bldP spid="3" grpId="0"/>
      <p:bldP spid="63" grpId="0"/>
      <p:bldP spid="62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07455" y="453917"/>
            <a:ext cx="10441160" cy="1077218"/>
          </a:xfrm>
          <a:prstGeom prst="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chemeClr val="bg1"/>
                </a:solidFill>
              </a:rPr>
              <a:t>Котру годину показує кожен годинник? </a:t>
            </a:r>
          </a:p>
          <a:p>
            <a:r>
              <a:rPr lang="uk-UA" sz="3200" b="1" dirty="0">
                <a:solidFill>
                  <a:schemeClr val="bg1"/>
                </a:solidFill>
              </a:rPr>
              <a:t>Котру годину покаже кожний годинник через 15 хвилин.</a:t>
            </a:r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339503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Ст.32 №197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0782" y="2462239"/>
            <a:ext cx="24990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13 год 15 </a:t>
            </a:r>
            <a:r>
              <a:rPr lang="uk-UA" sz="3600" dirty="0" smtClean="0">
                <a:solidFill>
                  <a:schemeClr val="bg1"/>
                </a:solidFill>
              </a:rPr>
              <a:t>хв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65622" y="2481142"/>
            <a:ext cx="24990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21 </a:t>
            </a:r>
            <a:r>
              <a:rPr lang="uk-UA" sz="3600" dirty="0">
                <a:solidFill>
                  <a:schemeClr val="bg1"/>
                </a:solidFill>
              </a:rPr>
              <a:t>год 30 хв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0782" y="1682210"/>
            <a:ext cx="30829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 </a:t>
            </a:r>
            <a:r>
              <a:rPr lang="uk-UA" sz="3600" dirty="0">
                <a:solidFill>
                  <a:schemeClr val="bg1"/>
                </a:solidFill>
              </a:rPr>
              <a:t>год 15 </a:t>
            </a:r>
            <a:r>
              <a:rPr lang="uk-UA" sz="3600" dirty="0" smtClean="0">
                <a:solidFill>
                  <a:schemeClr val="bg1"/>
                </a:solidFill>
              </a:rPr>
              <a:t>хв або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96287" y="1660955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9 год </a:t>
            </a:r>
            <a:r>
              <a:rPr lang="uk-UA" sz="3600" dirty="0" smtClean="0">
                <a:solidFill>
                  <a:schemeClr val="bg1"/>
                </a:solidFill>
              </a:rPr>
              <a:t>30 хв або</a:t>
            </a:r>
            <a:endParaRPr lang="uk-UA" sz="3600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3 клас\03 МАТЕМ\1 Листопад\2 Табличне множення і ділення\№024 - Знаходження невідомого множника. Час\2025-10-01_152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4162" y="1804274"/>
            <a:ext cx="2634419" cy="260859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3 клас\03 МАТЕМ\1 Листопад\2 Табличне множення і ділення\№024 - Знаходження невідомого множника. Час\2025-10-01_1523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90" y="1836092"/>
            <a:ext cx="2595677" cy="258276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12694" y="5082323"/>
            <a:ext cx="24990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13 год </a:t>
            </a:r>
            <a:r>
              <a:rPr lang="uk-UA" sz="3600" dirty="0" smtClean="0">
                <a:solidFill>
                  <a:schemeClr val="bg1"/>
                </a:solidFill>
              </a:rPr>
              <a:t>30 </a:t>
            </a:r>
            <a:r>
              <a:rPr lang="uk-UA" sz="3600" dirty="0" smtClean="0">
                <a:solidFill>
                  <a:schemeClr val="bg1"/>
                </a:solidFill>
              </a:rPr>
              <a:t>хв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408186" y="5101226"/>
            <a:ext cx="249901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21 </a:t>
            </a:r>
            <a:r>
              <a:rPr lang="uk-UA" sz="3600" dirty="0">
                <a:solidFill>
                  <a:schemeClr val="bg1"/>
                </a:solidFill>
              </a:rPr>
              <a:t>год </a:t>
            </a:r>
            <a:r>
              <a:rPr lang="uk-UA" sz="3600" dirty="0" smtClean="0">
                <a:solidFill>
                  <a:schemeClr val="bg1"/>
                </a:solidFill>
              </a:rPr>
              <a:t>45 </a:t>
            </a:r>
            <a:r>
              <a:rPr lang="uk-UA" sz="3600" dirty="0">
                <a:solidFill>
                  <a:schemeClr val="bg1"/>
                </a:solidFill>
              </a:rPr>
              <a:t>хв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12694" y="4302294"/>
            <a:ext cx="308297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chemeClr val="bg1"/>
                </a:solidFill>
              </a:rPr>
              <a:t>1 </a:t>
            </a:r>
            <a:r>
              <a:rPr lang="uk-UA" sz="3600" dirty="0">
                <a:solidFill>
                  <a:schemeClr val="bg1"/>
                </a:solidFill>
              </a:rPr>
              <a:t>год </a:t>
            </a:r>
            <a:r>
              <a:rPr lang="uk-UA" sz="3600" dirty="0" smtClean="0">
                <a:solidFill>
                  <a:schemeClr val="bg1"/>
                </a:solidFill>
              </a:rPr>
              <a:t>30 </a:t>
            </a:r>
            <a:r>
              <a:rPr lang="uk-UA" sz="3600" dirty="0" smtClean="0">
                <a:solidFill>
                  <a:schemeClr val="bg1"/>
                </a:solidFill>
              </a:rPr>
              <a:t>хв або </a:t>
            </a:r>
            <a:endParaRPr lang="uk-UA" sz="36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38851" y="4281039"/>
            <a:ext cx="316835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>
                <a:solidFill>
                  <a:schemeClr val="bg1"/>
                </a:solidFill>
              </a:rPr>
              <a:t>9 год </a:t>
            </a:r>
            <a:r>
              <a:rPr lang="uk-UA" sz="3600" dirty="0" smtClean="0">
                <a:solidFill>
                  <a:schemeClr val="bg1"/>
                </a:solidFill>
              </a:rPr>
              <a:t>45 </a:t>
            </a:r>
            <a:r>
              <a:rPr lang="uk-UA" sz="3600" dirty="0" smtClean="0">
                <a:solidFill>
                  <a:schemeClr val="bg1"/>
                </a:solidFill>
              </a:rPr>
              <a:t>хв або</a:t>
            </a:r>
            <a:endParaRPr lang="uk-UA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53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sp>
        <p:nvSpPr>
          <p:cNvPr id="5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831267" y="1557586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32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199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вирази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198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D:\3 клас\03 МАТЕМ\1 Листопад\2 Табличне множення і ділення\№024 - Знаходження невідомого множника. Час\2025-09-27_2235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96" y="3372637"/>
            <a:ext cx="78676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947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101728" y="1315633"/>
            <a:ext cx="5421405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Якою дією узнати, скільки залишилось? 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9743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5101817" y="2929156"/>
            <a:ext cx="5421405" cy="1044292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/>
              <a:t>Якою дією узнати, </a:t>
            </a:r>
            <a:r>
              <a:rPr lang="uk-UA" sz="3200" b="1" dirty="0" smtClean="0"/>
              <a:t>скільки всього?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 знайти невідомий множник?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207298" y="-144496"/>
            <a:ext cx="406135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79462" y="3758421"/>
            <a:ext cx="2736306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на </a:t>
            </a:r>
            <a:r>
              <a:rPr lang="ru-RU" sz="2800" b="1" dirty="0"/>
              <a:t>уроці </a:t>
            </a:r>
            <a:r>
              <a:rPr lang="ru-RU" sz="2800" b="1" dirty="0" smtClean="0"/>
              <a:t>було </a:t>
            </a:r>
            <a:r>
              <a:rPr lang="ru-RU" sz="2800" b="1" dirty="0" err="1"/>
              <a:t>цікаво</a:t>
            </a:r>
            <a:r>
              <a:rPr lang="ru-RU" sz="2800" b="1" dirty="0"/>
              <a:t> і </a:t>
            </a:r>
            <a:r>
              <a:rPr lang="ru-RU" sz="2800" b="1" dirty="0" smtClean="0"/>
              <a:t>все </a:t>
            </a:r>
            <a:r>
              <a:rPr lang="ru-RU" sz="2800" b="1" dirty="0" err="1" smtClean="0"/>
              <a:t>зрозуміло</a:t>
            </a:r>
            <a:endParaRPr lang="ru-RU" sz="2800" b="1" dirty="0" smtClean="0"/>
          </a:p>
        </p:txBody>
      </p:sp>
      <p:pic>
        <p:nvPicPr>
          <p:cNvPr id="3074" name="Picture 2" descr="https://inkwell.com.ua/images/stories/virtuemart/product/cea629583d8f112445e1305b7a7a3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83" t="10301" r="6925" b="11267"/>
          <a:stretch/>
        </p:blipFill>
        <p:spPr bwMode="auto">
          <a:xfrm>
            <a:off x="4667171" y="1619047"/>
            <a:ext cx="2638249" cy="1915502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rogifts.com.ua/uploads/shop/products/large/5e5c45fd2252baa0573fd48d5e10090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9" t="4505" r="3758" b="2122"/>
          <a:stretch/>
        </p:blipFill>
        <p:spPr bwMode="auto">
          <a:xfrm>
            <a:off x="8461291" y="1651562"/>
            <a:ext cx="2511340" cy="1850258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creen-print.com.ua/ckfinder/userfiles/images/posuda/chashki%20ES/20001246_1000_1_kvin_gree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6" t="9497" r="5892" b="7940"/>
          <a:stretch/>
        </p:blipFill>
        <p:spPr bwMode="auto">
          <a:xfrm>
            <a:off x="979463" y="1560863"/>
            <a:ext cx="2629259" cy="1973686"/>
          </a:xfrm>
          <a:prstGeom prst="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4667172" y="3758421"/>
            <a:ext cx="2638249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залишилися</a:t>
            </a:r>
            <a:r>
              <a:rPr lang="ru-RU" sz="2800" b="1" dirty="0" smtClean="0"/>
              <a:t> </a:t>
            </a:r>
            <a:r>
              <a:rPr lang="ru-RU" sz="2800" b="1" dirty="0"/>
              <a:t>питання з теми </a:t>
            </a:r>
            <a:r>
              <a:rPr lang="ru-RU" sz="2800" b="1" dirty="0" smtClean="0"/>
              <a:t>уроку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964239" y="3758421"/>
            <a:ext cx="3505445" cy="15323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було </a:t>
            </a:r>
            <a:r>
              <a:rPr lang="ru-RU" sz="2800" b="1" dirty="0" err="1"/>
              <a:t>нецікаво</a:t>
            </a:r>
            <a:r>
              <a:rPr lang="ru-RU" sz="2800" b="1" dirty="0"/>
              <a:t> і </a:t>
            </a:r>
            <a:r>
              <a:rPr lang="ru-RU" sz="2800" b="1" dirty="0" err="1" smtClean="0"/>
              <a:t>ледь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дочекала</a:t>
            </a:r>
            <a:r>
              <a:rPr lang="ru-RU" sz="2800" b="1" dirty="0" smtClean="0"/>
              <a:t>(в)</a:t>
            </a:r>
            <a:r>
              <a:rPr lang="ru-RU" sz="2800" b="1" dirty="0" err="1" smtClean="0"/>
              <a:t>ся</a:t>
            </a:r>
            <a:r>
              <a:rPr lang="ru-RU" sz="2800" b="1" dirty="0" smtClean="0"/>
              <a:t> </a:t>
            </a:r>
            <a:r>
              <a:rPr lang="ru-RU" sz="2800" b="1" dirty="0" err="1"/>
              <a:t>завершення</a:t>
            </a:r>
            <a:r>
              <a:rPr lang="ru-RU" sz="2800" b="1" dirty="0"/>
              <a:t> </a:t>
            </a:r>
            <a:r>
              <a:rPr lang="ru-RU" sz="2800" b="1" dirty="0" smtClean="0"/>
              <a:t>уроку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718935" y="532864"/>
            <a:ext cx="10534724" cy="73294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Рефлексія. Вправа «Обери чашку»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6035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85031" y="511748"/>
            <a:ext cx="10275999" cy="80572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987575" y="1420639"/>
            <a:ext cx="7371824" cy="960820"/>
          </a:xfrm>
          <a:prstGeom prst="round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Вибери напій, з яким хочеш провести урок. </a:t>
            </a:r>
          </a:p>
          <a:p>
            <a:pPr lvl="0"/>
            <a:r>
              <a:rPr lang="uk-UA" sz="2800" b="1" dirty="0" smtClean="0">
                <a:solidFill>
                  <a:srgbClr val="7030A0"/>
                </a:solidFill>
              </a:rPr>
              <a:t>А я скажу, що тебе очікує на </a:t>
            </a:r>
            <a:r>
              <a:rPr lang="uk-UA" sz="2800" b="1" dirty="0" err="1" smtClean="0">
                <a:solidFill>
                  <a:srgbClr val="7030A0"/>
                </a:solidFill>
              </a:rPr>
              <a:t>уроці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726557" y="4558494"/>
            <a:ext cx="1899906" cy="127724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Тебе очікує активна робота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0" name="Заголовок 3"/>
          <p:cNvSpPr txBox="1">
            <a:spLocks/>
          </p:cNvSpPr>
          <p:nvPr/>
        </p:nvSpPr>
        <p:spPr>
          <a:xfrm>
            <a:off x="4875263" y="4482659"/>
            <a:ext cx="2070666" cy="132268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Виявиш творче мислення</a:t>
            </a:r>
            <a:endParaRPr lang="ru-RU" sz="2400" b="1" dirty="0"/>
          </a:p>
        </p:txBody>
      </p:sp>
      <p:sp>
        <p:nvSpPr>
          <p:cNvPr id="12" name="Заголовок 3"/>
          <p:cNvSpPr txBox="1">
            <a:spLocks/>
          </p:cNvSpPr>
          <p:nvPr/>
        </p:nvSpPr>
        <p:spPr>
          <a:xfrm>
            <a:off x="7228471" y="4510226"/>
            <a:ext cx="2273251" cy="13100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Твоя працьовитість радує.</a:t>
            </a:r>
            <a:endParaRPr lang="ru-RU" sz="2400" b="1" dirty="0"/>
          </a:p>
        </p:txBody>
      </p:sp>
      <p:sp>
        <p:nvSpPr>
          <p:cNvPr id="13" name="Заголовок 3"/>
          <p:cNvSpPr txBox="1">
            <a:spLocks/>
          </p:cNvSpPr>
          <p:nvPr/>
        </p:nvSpPr>
        <p:spPr>
          <a:xfrm>
            <a:off x="2792671" y="4558494"/>
            <a:ext cx="1813311" cy="12468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>
                <a:solidFill>
                  <a:schemeClr val="bg1"/>
                </a:solidFill>
              </a:rPr>
              <a:t>Легко розв’яжеш завдання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Заголовок 3"/>
          <p:cNvSpPr txBox="1">
            <a:spLocks/>
          </p:cNvSpPr>
          <p:nvPr/>
        </p:nvSpPr>
        <p:spPr>
          <a:xfrm>
            <a:off x="9641998" y="4482660"/>
            <a:ext cx="1776869" cy="1322681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400" b="1" dirty="0" smtClean="0"/>
              <a:t>Здивуєш своїми знаннями </a:t>
            </a:r>
            <a:endParaRPr lang="ru-RU" sz="2400" b="1" dirty="0"/>
          </a:p>
        </p:txBody>
      </p:sp>
      <p:pic>
        <p:nvPicPr>
          <p:cNvPr id="2050" name="Picture 2" descr="D:\Картинки до тестів\Напої\Чашка чаю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047" y="2509334"/>
            <a:ext cx="2114100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Картинки до тестів\Напої\Склянка води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94" r="26767"/>
          <a:stretch/>
        </p:blipFill>
        <p:spPr bwMode="auto">
          <a:xfrm>
            <a:off x="835347" y="2509335"/>
            <a:ext cx="1781696" cy="181989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Картинки до тестів\Напої\Чашка какао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7" r="8214" b="9450"/>
          <a:stretch/>
        </p:blipFill>
        <p:spPr bwMode="auto">
          <a:xfrm>
            <a:off x="4820859" y="2509339"/>
            <a:ext cx="2158594" cy="181988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Картинки до тестів\Напої\Сік персикови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55" y="2503888"/>
            <a:ext cx="1683541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D:\Картинки до тестів\Напої\Склянка молока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3" r="6490"/>
          <a:stretch/>
        </p:blipFill>
        <p:spPr bwMode="auto">
          <a:xfrm>
            <a:off x="9641999" y="2503888"/>
            <a:ext cx="1692618" cy="182281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53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70347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2448272" cy="387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708709" y="1487513"/>
            <a:ext cx="7157308" cy="14401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На сторінці </a:t>
            </a:r>
            <a:r>
              <a:rPr lang="uk-UA" sz="3200" b="1" dirty="0" smtClean="0">
                <a:solidFill>
                  <a:schemeClr val="bg1"/>
                </a:solidFill>
              </a:rPr>
              <a:t>31 задача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188;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та розв’язати буквений вираз </a:t>
            </a:r>
            <a:r>
              <a:rPr lang="uk-UA" sz="3200" b="1" dirty="0">
                <a:solidFill>
                  <a:schemeClr val="bg1"/>
                </a:solidFill>
              </a:rPr>
              <a:t>№ </a:t>
            </a:r>
            <a:r>
              <a:rPr lang="uk-UA" sz="3200" b="1" dirty="0" smtClean="0">
                <a:solidFill>
                  <a:schemeClr val="bg1"/>
                </a:solidFill>
              </a:rPr>
              <a:t>187</a:t>
            </a:r>
          </a:p>
        </p:txBody>
      </p:sp>
      <p:pic>
        <p:nvPicPr>
          <p:cNvPr id="10" name="Picture 2" descr="D:\3 клас\03 МАТЕМ\1 Листопад\2 Табличне множення і ділення\№023 - Таблиця множення і ділення числа 4\2025-09-25_1844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727" y="3141762"/>
            <a:ext cx="7863273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567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244071325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9463" y="489514"/>
            <a:ext cx="9806567" cy="780039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Спрости</a:t>
            </a:r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 вирази й обчисли їх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значення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5791" y="2030748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1997980" y="2030748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/>
          </a:p>
        </p:txBody>
      </p:sp>
      <p:sp>
        <p:nvSpPr>
          <p:cNvPr id="13" name="TextBox 12"/>
          <p:cNvSpPr txBox="1"/>
          <p:nvPr/>
        </p:nvSpPr>
        <p:spPr>
          <a:xfrm>
            <a:off x="979463" y="1468862"/>
            <a:ext cx="39604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7 + 7 + 7 + 7 + </a:t>
            </a:r>
            <a:r>
              <a:rPr lang="uk-UA" sz="4000" dirty="0" smtClean="0">
                <a:solidFill>
                  <a:schemeClr val="bg1"/>
                </a:solidFill>
              </a:rPr>
              <a:t>47= 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74990" y="1468862"/>
            <a:ext cx="24400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7 · 4 + 47 </a:t>
            </a:r>
            <a:r>
              <a:rPr lang="uk-UA" sz="4000" dirty="0" smtClean="0">
                <a:solidFill>
                  <a:schemeClr val="bg1"/>
                </a:solidFill>
              </a:rPr>
              <a:t>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082" y="1478022"/>
            <a:ext cx="20794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28 + 47 =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390605" y="147802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75</a:t>
            </a:r>
            <a:endParaRPr lang="uk-UA" sz="4000" dirty="0">
              <a:solidFill>
                <a:schemeClr val="bg1"/>
              </a:solid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870" y="3602815"/>
            <a:ext cx="5000108" cy="3079707"/>
          </a:xfrm>
          <a:prstGeom prst="rect">
            <a:avLst/>
          </a:prstGeom>
        </p:spPr>
      </p:pic>
      <p:sp>
        <p:nvSpPr>
          <p:cNvPr id="19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№190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08090" y="2969865"/>
            <a:ext cx="24400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5 </a:t>
            </a:r>
            <a:r>
              <a:rPr lang="uk-UA" sz="4000" dirty="0">
                <a:solidFill>
                  <a:schemeClr val="bg1"/>
                </a:solidFill>
              </a:rPr>
              <a:t>· 4 + 15=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315082" y="2238497"/>
            <a:ext cx="20794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27 </a:t>
            </a:r>
            <a:r>
              <a:rPr lang="uk-UA" sz="4000" dirty="0">
                <a:solidFill>
                  <a:schemeClr val="bg1"/>
                </a:solidFill>
              </a:rPr>
              <a:t>+ 39 </a:t>
            </a:r>
            <a:r>
              <a:rPr lang="uk-UA" sz="4000" dirty="0" smtClean="0">
                <a:solidFill>
                  <a:schemeClr val="bg1"/>
                </a:solidFill>
              </a:rPr>
              <a:t>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48182" y="2971567"/>
            <a:ext cx="2079415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20 </a:t>
            </a:r>
            <a:r>
              <a:rPr lang="uk-UA" sz="4000" dirty="0">
                <a:solidFill>
                  <a:schemeClr val="bg1"/>
                </a:solidFill>
              </a:rPr>
              <a:t>+ 15 =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9464" y="2238497"/>
            <a:ext cx="396044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9 </a:t>
            </a:r>
            <a:r>
              <a:rPr lang="uk-UA" sz="4000" dirty="0">
                <a:solidFill>
                  <a:schemeClr val="bg1"/>
                </a:solidFill>
              </a:rPr>
              <a:t>+ 9 + 9 + </a:t>
            </a:r>
            <a:r>
              <a:rPr lang="uk-UA" sz="4000" dirty="0" smtClean="0">
                <a:solidFill>
                  <a:schemeClr val="bg1"/>
                </a:solidFill>
              </a:rPr>
              <a:t>39 = 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54037" y="2968163"/>
            <a:ext cx="3985866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5 </a:t>
            </a:r>
            <a:r>
              <a:rPr lang="uk-UA" sz="4000" dirty="0">
                <a:solidFill>
                  <a:schemeClr val="bg1"/>
                </a:solidFill>
              </a:rPr>
              <a:t>+ 5 + 5 + 5 + </a:t>
            </a:r>
            <a:r>
              <a:rPr lang="uk-UA" sz="4000" dirty="0" smtClean="0">
                <a:solidFill>
                  <a:schemeClr val="bg1"/>
                </a:solidFill>
              </a:rPr>
              <a:t>15=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390604" y="224794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66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4990" y="2228007"/>
            <a:ext cx="24400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9 </a:t>
            </a:r>
            <a:r>
              <a:rPr lang="uk-UA" sz="4000" dirty="0">
                <a:solidFill>
                  <a:schemeClr val="bg1"/>
                </a:solidFill>
              </a:rPr>
              <a:t>· 3 + 39 </a:t>
            </a:r>
            <a:r>
              <a:rPr lang="uk-UA" sz="4000" dirty="0" smtClean="0">
                <a:solidFill>
                  <a:schemeClr val="bg1"/>
                </a:solidFill>
              </a:rPr>
              <a:t>=</a:t>
            </a:r>
            <a:endParaRPr lang="uk-UA" sz="4000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456424" y="2964832"/>
            <a:ext cx="704039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 smtClean="0">
                <a:solidFill>
                  <a:schemeClr val="bg1"/>
                </a:solidFill>
              </a:rPr>
              <a:t>35</a:t>
            </a:r>
            <a:endParaRPr lang="uk-UA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69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80" y="493064"/>
            <a:ext cx="10225136" cy="74689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Віднови рівності ( заміни зірочки числами)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97668" y="1239958"/>
            <a:ext cx="10272620" cy="548456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7" name="TextBox 6"/>
          <p:cNvSpPr txBox="1"/>
          <p:nvPr/>
        </p:nvSpPr>
        <p:spPr>
          <a:xfrm>
            <a:off x="2588011" y="2902668"/>
            <a:ext cx="322314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/>
              <a:t>: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6524186" y="2296505"/>
            <a:ext cx="454720" cy="567792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565" y="2967203"/>
            <a:ext cx="397434" cy="662975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6025" y="2260489"/>
            <a:ext cx="383150" cy="60779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9507" y="2230614"/>
            <a:ext cx="4114349" cy="4256985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87418" y="2304264"/>
            <a:ext cx="288674" cy="584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/>
              <a:t>·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96283" y="2152925"/>
            <a:ext cx="810310" cy="96957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9219" y="2305463"/>
            <a:ext cx="414294" cy="60369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8058" y="2164443"/>
            <a:ext cx="810310" cy="96957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6612" y="3204087"/>
            <a:ext cx="255887" cy="58540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87797" y="3005490"/>
            <a:ext cx="379222" cy="55259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61787" y="2313069"/>
            <a:ext cx="456942" cy="56710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35947" y="2910685"/>
            <a:ext cx="810310" cy="969572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26092" y="3010782"/>
            <a:ext cx="456942" cy="567108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14927" y="2868282"/>
            <a:ext cx="810310" cy="969572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978679" y="2849620"/>
            <a:ext cx="749385" cy="1073237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13623" y="2259688"/>
            <a:ext cx="414294" cy="603696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521" y="2294254"/>
            <a:ext cx="389483" cy="56754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39931" y="2334460"/>
            <a:ext cx="456942" cy="567108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40709" y="3036730"/>
            <a:ext cx="456942" cy="567108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253" t="148" r="23825" b="89500"/>
          <a:stretch/>
        </p:blipFill>
        <p:spPr>
          <a:xfrm>
            <a:off x="2253038" y="2999437"/>
            <a:ext cx="402333" cy="5903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29873" y="3036730"/>
            <a:ext cx="623727" cy="5675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00340" y="2095280"/>
            <a:ext cx="743292" cy="106713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36402" y="2334459"/>
            <a:ext cx="627533" cy="5671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137218" y="3056965"/>
            <a:ext cx="627533" cy="5671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48670" y="3073198"/>
            <a:ext cx="389924" cy="506129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80">
            <a:off x="2499360" y="2325032"/>
            <a:ext cx="520123" cy="52058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80">
            <a:off x="2854172" y="3034042"/>
            <a:ext cx="520123" cy="52058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9680">
            <a:off x="6483571" y="3034042"/>
            <a:ext cx="520123" cy="52058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473944" y="2285721"/>
            <a:ext cx="560516" cy="561011"/>
          </a:xfrm>
          <a:prstGeom prst="rect">
            <a:avLst/>
          </a:prstGeom>
        </p:spPr>
      </p:pic>
      <p:sp>
        <p:nvSpPr>
          <p:cNvPr id="44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№191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2842526" y="-567792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Хвилинка каліграфії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359341" y="1594609"/>
            <a:ext cx="5494047" cy="1188275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03349" y="3427906"/>
            <a:ext cx="6498787" cy="5779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err="1" smtClean="0"/>
              <a:t>Порахуй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четвірками</a:t>
            </a:r>
            <a:endParaRPr lang="ru-RU" sz="2800" b="1" dirty="0"/>
          </a:p>
        </p:txBody>
      </p:sp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66426" y="2753823"/>
            <a:ext cx="6453608" cy="5912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600" b="1" dirty="0" smtClean="0"/>
              <a:t>4  8  12  16  20  24  28  32  36  40</a:t>
            </a:r>
            <a:endParaRPr lang="ru-RU" sz="3600" b="1" dirty="0"/>
          </a:p>
        </p:txBody>
      </p:sp>
      <p:sp>
        <p:nvSpPr>
          <p:cNvPr id="2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29286" y="4101142"/>
            <a:ext cx="6498787" cy="9361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/>
              <a:t>Запиши </a:t>
            </a:r>
            <a:r>
              <a:rPr lang="ru-RU" sz="2800" b="1" dirty="0" err="1" smtClean="0"/>
              <a:t>результати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таблиці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множення</a:t>
            </a:r>
            <a:r>
              <a:rPr lang="ru-RU" sz="2800" b="1" dirty="0" smtClean="0"/>
              <a:t> на 4 в порядку </a:t>
            </a:r>
            <a:r>
              <a:rPr lang="ru-RU" sz="2800" b="1" dirty="0" err="1" smtClean="0"/>
              <a:t>зменшення</a:t>
            </a:r>
            <a:endParaRPr lang="ru-RU" sz="2800" b="1" dirty="0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4219823" y="917109"/>
            <a:ext cx="2701059" cy="10005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676373" y="3106499"/>
            <a:ext cx="2448106" cy="317009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4000" dirty="0">
                <a:solidFill>
                  <a:schemeClr val="bg1"/>
                </a:solidFill>
              </a:rPr>
              <a:t>32 : 4 : 4 =</a:t>
            </a:r>
          </a:p>
          <a:p>
            <a:r>
              <a:rPr lang="uk-UA" sz="4000" dirty="0">
                <a:solidFill>
                  <a:schemeClr val="bg1"/>
                </a:solidFill>
              </a:rPr>
              <a:t>24 : 4 : 2 =</a:t>
            </a:r>
          </a:p>
          <a:p>
            <a:r>
              <a:rPr lang="uk-UA" sz="4000" dirty="0">
                <a:solidFill>
                  <a:schemeClr val="bg1"/>
                </a:solidFill>
              </a:rPr>
              <a:t>2 · 6 : 4 =</a:t>
            </a:r>
          </a:p>
          <a:p>
            <a:r>
              <a:rPr lang="uk-UA" sz="4000" dirty="0">
                <a:solidFill>
                  <a:schemeClr val="bg1"/>
                </a:solidFill>
              </a:rPr>
              <a:t>16 · 1 : 4 =</a:t>
            </a:r>
          </a:p>
          <a:p>
            <a:r>
              <a:rPr lang="uk-UA" sz="4000" dirty="0">
                <a:solidFill>
                  <a:schemeClr val="bg1"/>
                </a:solidFill>
              </a:rPr>
              <a:t>8 + 24 : 4 =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0086666" y="3106499"/>
            <a:ext cx="4443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086666" y="3747199"/>
            <a:ext cx="4443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086666" y="4366790"/>
            <a:ext cx="4443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102765" y="4942041"/>
            <a:ext cx="444352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086666" y="5580101"/>
            <a:ext cx="704039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14</a:t>
            </a:r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03348" y="5181875"/>
            <a:ext cx="6498787" cy="62418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Знайдіть значення виразів. </a:t>
            </a:r>
            <a:r>
              <a:rPr lang="uk-UA" sz="28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(усно </a:t>
            </a:r>
            <a:r>
              <a:rPr lang="uk-UA" sz="2800" b="1" dirty="0">
                <a:solidFill>
                  <a:schemeClr val="bg1"/>
                </a:solidFill>
                <a:cs typeface="Times New Roman" panose="02020603050405020304" pitchFamily="18" charset="0"/>
              </a:rPr>
              <a:t>) </a:t>
            </a:r>
            <a:endParaRPr lang="uk-UA" sz="28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4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23479" y="428069"/>
            <a:ext cx="10225136" cy="7694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Прочитай 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вирази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кутник із двома округленими протилежними кутами 5"/>
          <p:cNvSpPr/>
          <p:nvPr/>
        </p:nvSpPr>
        <p:spPr>
          <a:xfrm>
            <a:off x="1130218" y="1341563"/>
            <a:ext cx="3103003" cy="165618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78 + 4 · </a:t>
            </a:r>
            <a:r>
              <a:rPr lang="uk-UA" sz="4000" b="1" dirty="0" smtClean="0"/>
              <a:t>5 =</a:t>
            </a:r>
            <a:endParaRPr lang="uk-UA" sz="4000" b="1" dirty="0"/>
          </a:p>
          <a:p>
            <a:pPr algn="ctr"/>
            <a:r>
              <a:rPr lang="uk-UA" sz="4000" b="1" dirty="0"/>
              <a:t>32 : 4 + </a:t>
            </a:r>
            <a:r>
              <a:rPr lang="uk-UA" sz="4000" b="1" dirty="0" smtClean="0"/>
              <a:t>32 =</a:t>
            </a:r>
            <a:endParaRPr lang="uk-UA" sz="4000" b="1" dirty="0"/>
          </a:p>
        </p:txBody>
      </p:sp>
      <p:sp>
        <p:nvSpPr>
          <p:cNvPr id="7" name="Прямокутник із двома округленими протилежними кутами 6"/>
          <p:cNvSpPr/>
          <p:nvPr/>
        </p:nvSpPr>
        <p:spPr>
          <a:xfrm>
            <a:off x="1034684" y="3065042"/>
            <a:ext cx="3294070" cy="1627694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9 · 4 + 3 · </a:t>
            </a:r>
            <a:r>
              <a:rPr lang="uk-UA" sz="4000" b="1" dirty="0" smtClean="0"/>
              <a:t>8 =</a:t>
            </a:r>
            <a:endParaRPr lang="uk-UA" sz="4000" b="1" dirty="0"/>
          </a:p>
          <a:p>
            <a:pPr algn="ctr"/>
            <a:r>
              <a:rPr lang="uk-UA" sz="4000" b="1" dirty="0"/>
              <a:t>8 : 4 + 8 · </a:t>
            </a:r>
            <a:r>
              <a:rPr lang="uk-UA" sz="4000" b="1" dirty="0" smtClean="0"/>
              <a:t>4 =</a:t>
            </a:r>
            <a:endParaRPr lang="uk-UA" sz="4000" b="1" dirty="0"/>
          </a:p>
        </p:txBody>
      </p:sp>
      <p:sp>
        <p:nvSpPr>
          <p:cNvPr id="11" name="Прямокутник 10"/>
          <p:cNvSpPr/>
          <p:nvPr/>
        </p:nvSpPr>
        <p:spPr>
          <a:xfrm>
            <a:off x="1328270" y="4939195"/>
            <a:ext cx="8273745" cy="11418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Яку дію виконують останньою в кожному виразі?</a:t>
            </a:r>
          </a:p>
          <a:p>
            <a:pPr algn="ctr"/>
            <a:r>
              <a:rPr lang="uk-UA" sz="2800" b="1" dirty="0"/>
              <a:t>Як називають ці вирази?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4239" y="1147716"/>
            <a:ext cx="3780557" cy="3791479"/>
          </a:xfrm>
          <a:prstGeom prst="rect">
            <a:avLst/>
          </a:prstGeom>
        </p:spPr>
      </p:pic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260836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№192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33221" y="1350531"/>
            <a:ext cx="22188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78 + 20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55030" y="1333585"/>
            <a:ext cx="8611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98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7027" y="2187214"/>
            <a:ext cx="22188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8 + 32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58836" y="2170268"/>
            <a:ext cx="8611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40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351912" y="3060402"/>
            <a:ext cx="22188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36 + 24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573721" y="3043456"/>
            <a:ext cx="8611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60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55718" y="3897085"/>
            <a:ext cx="221885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2 + 32 =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577527" y="3880139"/>
            <a:ext cx="861137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4000" b="1" dirty="0" smtClean="0">
                <a:solidFill>
                  <a:schemeClr val="bg1"/>
                </a:solidFill>
              </a:rPr>
              <a:t>34</a:t>
            </a:r>
            <a:endParaRPr lang="uk-UA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7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988436" y="1154301"/>
            <a:ext cx="10272620" cy="5484561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668095" y="2209304"/>
            <a:ext cx="257210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chemeClr val="bg1"/>
                </a:solidFill>
              </a:rPr>
              <a:t>4 · </a:t>
            </a:r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– </a:t>
            </a:r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: 4 </a:t>
            </a:r>
            <a:r>
              <a:rPr lang="uk-UA" sz="3600" b="1" dirty="0" smtClean="0"/>
              <a:t>=</a:t>
            </a:r>
            <a:endParaRPr lang="ru-RU" sz="36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9232741" y="2209303"/>
            <a:ext cx="89173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 </a:t>
            </a:r>
            <a:r>
              <a:rPr lang="uk-UA" sz="3600" b="1" dirty="0" smtClean="0"/>
              <a:t>30</a:t>
            </a:r>
            <a:endParaRPr lang="ru-RU" sz="36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2893738"/>
            <a:ext cx="52121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b="1" dirty="0" smtClean="0"/>
              <a:t>с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uk-UA" sz="3600" b="1" dirty="0" smtClean="0"/>
              <a:t>4</a:t>
            </a:r>
            <a:r>
              <a:rPr lang="uk-UA" sz="3600" dirty="0" smtClean="0"/>
              <a:t>, </a:t>
            </a:r>
            <a:r>
              <a:rPr lang="uk-UA" sz="3600" dirty="0"/>
              <a:t>то </a:t>
            </a:r>
            <a:r>
              <a:rPr lang="uk-UA" sz="3600" b="1" dirty="0">
                <a:solidFill>
                  <a:schemeClr val="bg1"/>
                </a:solidFill>
              </a:rPr>
              <a:t>4 · с – с : 4 </a:t>
            </a:r>
            <a:r>
              <a:rPr lang="uk-UA" sz="3600" dirty="0" smtClean="0"/>
              <a:t>=</a:t>
            </a:r>
            <a:endParaRPr lang="uk-UA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684665" y="2855635"/>
            <a:ext cx="271973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</a:t>
            </a:r>
            <a:r>
              <a:rPr lang="uk-UA" sz="3600" b="1" dirty="0">
                <a:solidFill>
                  <a:schemeClr val="bg1"/>
                </a:solidFill>
              </a:rPr>
              <a:t>4 · </a:t>
            </a:r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– </a:t>
            </a:r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: 4 </a:t>
            </a:r>
            <a:r>
              <a:rPr lang="en-US" sz="3600" b="1" dirty="0" smtClean="0"/>
              <a:t>=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9357942" y="2862639"/>
            <a:ext cx="7665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 smtClean="0"/>
              <a:t>15</a:t>
            </a:r>
            <a:endParaRPr lang="ru-RU" sz="36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455967" y="3573338"/>
            <a:ext cx="521212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 </a:t>
            </a:r>
            <a:r>
              <a:rPr lang="uk-UA" sz="3600" b="1" dirty="0" smtClean="0"/>
              <a:t>с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uk-UA" sz="3600" b="1" dirty="0" smtClean="0"/>
              <a:t>0</a:t>
            </a:r>
            <a:r>
              <a:rPr lang="uk-UA" sz="3600" dirty="0" smtClean="0"/>
              <a:t>,</a:t>
            </a:r>
            <a:r>
              <a:rPr lang="en-US" sz="3600" dirty="0" smtClean="0"/>
              <a:t> </a:t>
            </a:r>
            <a:r>
              <a:rPr lang="uk-UA" sz="3600" dirty="0" smtClean="0"/>
              <a:t>то </a:t>
            </a:r>
            <a:r>
              <a:rPr lang="uk-UA" sz="3600" b="1" dirty="0">
                <a:solidFill>
                  <a:schemeClr val="bg1"/>
                </a:solidFill>
              </a:rPr>
              <a:t>4 · с – с : </a:t>
            </a:r>
            <a:r>
              <a:rPr lang="uk-UA" sz="3600" b="1" dirty="0" smtClean="0">
                <a:solidFill>
                  <a:schemeClr val="bg1"/>
                </a:solidFill>
              </a:rPr>
              <a:t>4 =</a:t>
            </a:r>
            <a:endParaRPr lang="uk-UA" sz="36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692335" y="3581134"/>
            <a:ext cx="2712064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3600" b="1" dirty="0"/>
              <a:t> </a:t>
            </a:r>
            <a:r>
              <a:rPr lang="uk-UA" sz="3600" b="1" dirty="0">
                <a:solidFill>
                  <a:schemeClr val="bg1"/>
                </a:solidFill>
              </a:rPr>
              <a:t>4 · </a:t>
            </a:r>
            <a:r>
              <a:rPr lang="uk-UA" sz="3600" b="1" dirty="0" smtClean="0">
                <a:solidFill>
                  <a:schemeClr val="bg1"/>
                </a:solidFill>
              </a:rPr>
              <a:t>0 </a:t>
            </a:r>
            <a:r>
              <a:rPr lang="uk-UA" sz="3600" b="1" dirty="0">
                <a:solidFill>
                  <a:schemeClr val="bg1"/>
                </a:solidFill>
              </a:rPr>
              <a:t>– </a:t>
            </a:r>
            <a:r>
              <a:rPr lang="uk-UA" sz="3600" b="1" dirty="0" smtClean="0">
                <a:solidFill>
                  <a:schemeClr val="bg1"/>
                </a:solidFill>
              </a:rPr>
              <a:t>0 </a:t>
            </a:r>
            <a:r>
              <a:rPr lang="uk-UA" sz="3600" b="1" dirty="0">
                <a:solidFill>
                  <a:schemeClr val="bg1"/>
                </a:solidFill>
              </a:rPr>
              <a:t>: 4 </a:t>
            </a:r>
            <a:r>
              <a:rPr lang="en-US" sz="3600" b="1" dirty="0" smtClean="0"/>
              <a:t>=</a:t>
            </a:r>
            <a:endParaRPr lang="ru-RU" sz="3600" b="1" dirty="0"/>
          </a:p>
        </p:txBody>
      </p:sp>
      <p:pic>
        <p:nvPicPr>
          <p:cNvPr id="6146" name="Picture 2" descr="C:\Users\user\Desktop\математика\Новая папка\діти  та школа для презентац\pngwing.com - 2020-05-27T004434.00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5141" y="4293473"/>
            <a:ext cx="2276048" cy="2395757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835447" y="494645"/>
            <a:ext cx="10578598" cy="1278965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значення буквеного виразу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· с – с : 4</a:t>
            </a:r>
            <a:r>
              <a:rPr lang="uk-UA" sz="3600" dirty="0">
                <a:solidFill>
                  <a:schemeClr val="bg1"/>
                </a:solidFill>
              </a:rPr>
              <a:t>, </a:t>
            </a:r>
            <a:r>
              <a:rPr lang="uk-UA" sz="3600" b="1" dirty="0">
                <a:solidFill>
                  <a:schemeClr val="bg1"/>
                </a:solidFill>
              </a:rPr>
              <a:t>якщо с = 8, с = 4,  с = 0.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9B32A92-A37A-4E58-9050-69E31D11BFED}"/>
              </a:ext>
            </a:extLst>
          </p:cNvPr>
          <p:cNvSpPr txBox="1"/>
          <p:nvPr/>
        </p:nvSpPr>
        <p:spPr>
          <a:xfrm>
            <a:off x="1502565" y="2210438"/>
            <a:ext cx="516553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600" dirty="0"/>
              <a:t>якщо</a:t>
            </a:r>
            <a:r>
              <a:rPr lang="en-US" sz="3600" dirty="0"/>
              <a:t> </a:t>
            </a:r>
            <a:r>
              <a:rPr lang="uk-UA" sz="3600" b="1" dirty="0" smtClean="0"/>
              <a:t>с</a:t>
            </a:r>
            <a:r>
              <a:rPr lang="en-US" sz="3600" b="1" dirty="0" smtClean="0"/>
              <a:t> </a:t>
            </a:r>
            <a:r>
              <a:rPr lang="en-US" sz="3600" b="1" dirty="0"/>
              <a:t>= </a:t>
            </a:r>
            <a:r>
              <a:rPr lang="uk-UA" sz="3600" b="1" dirty="0" smtClean="0"/>
              <a:t>8</a:t>
            </a:r>
            <a:r>
              <a:rPr lang="uk-UA" sz="3600" dirty="0" smtClean="0"/>
              <a:t>, </a:t>
            </a:r>
            <a:r>
              <a:rPr lang="uk-UA" sz="3600" dirty="0"/>
              <a:t>то </a:t>
            </a:r>
            <a:r>
              <a:rPr lang="uk-UA" sz="3600" b="1" dirty="0">
                <a:solidFill>
                  <a:schemeClr val="bg1"/>
                </a:solidFill>
              </a:rPr>
              <a:t>4 · с – с : 4 </a:t>
            </a:r>
            <a:r>
              <a:rPr lang="uk-UA" sz="3600" dirty="0" smtClean="0"/>
              <a:t>=</a:t>
            </a:r>
            <a:endParaRPr lang="uk-UA" sz="36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357941" y="3564856"/>
            <a:ext cx="76653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3600" b="1" dirty="0"/>
              <a:t> </a:t>
            </a:r>
            <a:r>
              <a:rPr lang="uk-UA" sz="3600" b="1" dirty="0" smtClean="0"/>
              <a:t>0</a:t>
            </a:r>
            <a:endParaRPr lang="ru-RU" sz="3600" b="1" dirty="0"/>
          </a:p>
        </p:txBody>
      </p:sp>
      <p:sp>
        <p:nvSpPr>
          <p:cNvPr id="16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411511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Ст.31 №194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4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prism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3" grpId="0" animBg="1"/>
      <p:bldP spid="15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2040</TotalTime>
  <Words>666</Words>
  <Application>Microsoft Office PowerPoint</Application>
  <PresentationFormat>Произвольный</PresentationFormat>
  <Paragraphs>140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181</cp:revision>
  <dcterms:created xsi:type="dcterms:W3CDTF">2025-08-27T14:01:18Z</dcterms:created>
  <dcterms:modified xsi:type="dcterms:W3CDTF">2025-10-01T12:31:55Z</dcterms:modified>
</cp:coreProperties>
</file>