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9"/>
  </p:notesMasterIdLst>
  <p:sldIdLst>
    <p:sldId id="282" r:id="rId2"/>
    <p:sldId id="364" r:id="rId3"/>
    <p:sldId id="330" r:id="rId4"/>
    <p:sldId id="326" r:id="rId5"/>
    <p:sldId id="366" r:id="rId6"/>
    <p:sldId id="358" r:id="rId7"/>
    <p:sldId id="367" r:id="rId8"/>
    <p:sldId id="377" r:id="rId9"/>
    <p:sldId id="335" r:id="rId10"/>
    <p:sldId id="351" r:id="rId11"/>
    <p:sldId id="368" r:id="rId12"/>
    <p:sldId id="369" r:id="rId13"/>
    <p:sldId id="378" r:id="rId14"/>
    <p:sldId id="379" r:id="rId15"/>
    <p:sldId id="380" r:id="rId16"/>
    <p:sldId id="300" r:id="rId17"/>
    <p:sldId id="365" r:id="rId18"/>
  </p:sldIdLst>
  <p:sldSz cx="12184063" cy="6859588"/>
  <p:notesSz cx="6858000" cy="9144000"/>
  <p:defaultTextStyle>
    <a:defPPr>
      <a:defRPr lang="ru-RU"/>
    </a:defPPr>
    <a:lvl1pPr marL="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1056"/>
    <a:srgbClr val="FFE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66282" autoAdjust="0"/>
  </p:normalViewPr>
  <p:slideViewPr>
    <p:cSldViewPr>
      <p:cViewPr>
        <p:scale>
          <a:sx n="90" d="100"/>
          <a:sy n="90" d="100"/>
        </p:scale>
        <p:origin x="-462" y="-72"/>
      </p:cViewPr>
      <p:guideLst>
        <p:guide orient="horz" pos="2161"/>
        <p:guide pos="383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83D0F-16AD-4207-BA1B-9AA45B8CA75D}" type="datetimeFigureOut">
              <a:rPr lang="ru-RU" smtClean="0"/>
              <a:t>16.10.2025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4673B-B7F4-4A21-9006-118821B4F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948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3805" y="2130920"/>
            <a:ext cx="10356454" cy="147036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7610" y="3887100"/>
            <a:ext cx="8528844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16.10.2025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11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16.10.2025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55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71583" y="274703"/>
            <a:ext cx="3650988" cy="585446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271" y="274703"/>
            <a:ext cx="10756244" cy="58544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16.10.2025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29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16.10.2025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68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457" y="4407921"/>
            <a:ext cx="10356454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457" y="2907388"/>
            <a:ext cx="10356454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39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7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194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59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1990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38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786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183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16.10.2025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97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272" y="1600571"/>
            <a:ext cx="7202559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17900" y="1600571"/>
            <a:ext cx="7204673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16.10.2025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16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3" y="274701"/>
            <a:ext cx="10965657" cy="114326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535469"/>
            <a:ext cx="5383410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80" indent="0">
              <a:buNone/>
              <a:defRPr sz="2400" b="1"/>
            </a:lvl2pPr>
            <a:lvl3pPr marL="1087960" indent="0">
              <a:buNone/>
              <a:defRPr sz="2100" b="1"/>
            </a:lvl3pPr>
            <a:lvl4pPr marL="1631940" indent="0">
              <a:buNone/>
              <a:defRPr sz="1900" b="1"/>
            </a:lvl4pPr>
            <a:lvl5pPr marL="2175920" indent="0">
              <a:buNone/>
              <a:defRPr sz="1900" b="1"/>
            </a:lvl5pPr>
            <a:lvl6pPr marL="2719900" indent="0">
              <a:buNone/>
              <a:defRPr sz="1900" b="1"/>
            </a:lvl6pPr>
            <a:lvl7pPr marL="3263880" indent="0">
              <a:buNone/>
              <a:defRPr sz="1900" b="1"/>
            </a:lvl7pPr>
            <a:lvl8pPr marL="3807860" indent="0">
              <a:buNone/>
              <a:defRPr sz="1900" b="1"/>
            </a:lvl8pPr>
            <a:lvl9pPr marL="4351838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03" y="2175380"/>
            <a:ext cx="5383410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9337" y="1535469"/>
            <a:ext cx="5385525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80" indent="0">
              <a:buNone/>
              <a:defRPr sz="2400" b="1"/>
            </a:lvl2pPr>
            <a:lvl3pPr marL="1087960" indent="0">
              <a:buNone/>
              <a:defRPr sz="2100" b="1"/>
            </a:lvl3pPr>
            <a:lvl4pPr marL="1631940" indent="0">
              <a:buNone/>
              <a:defRPr sz="1900" b="1"/>
            </a:lvl4pPr>
            <a:lvl5pPr marL="2175920" indent="0">
              <a:buNone/>
              <a:defRPr sz="1900" b="1"/>
            </a:lvl5pPr>
            <a:lvl6pPr marL="2719900" indent="0">
              <a:buNone/>
              <a:defRPr sz="1900" b="1"/>
            </a:lvl6pPr>
            <a:lvl7pPr marL="3263880" indent="0">
              <a:buNone/>
              <a:defRPr sz="1900" b="1"/>
            </a:lvl7pPr>
            <a:lvl8pPr marL="3807860" indent="0">
              <a:buNone/>
              <a:defRPr sz="1900" b="1"/>
            </a:lvl8pPr>
            <a:lvl9pPr marL="4351838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89337" y="2175380"/>
            <a:ext cx="5385525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16.10.2025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97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16.10.2025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94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16.10.2025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55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5" y="273113"/>
            <a:ext cx="4008473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3630" y="273115"/>
            <a:ext cx="6811230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205" y="1435434"/>
            <a:ext cx="4008473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3980" indent="0">
              <a:buNone/>
              <a:defRPr sz="1400"/>
            </a:lvl2pPr>
            <a:lvl3pPr marL="1087960" indent="0">
              <a:buNone/>
              <a:defRPr sz="1200"/>
            </a:lvl3pPr>
            <a:lvl4pPr marL="1631940" indent="0">
              <a:buNone/>
              <a:defRPr sz="1100"/>
            </a:lvl4pPr>
            <a:lvl5pPr marL="2175920" indent="0">
              <a:buNone/>
              <a:defRPr sz="1100"/>
            </a:lvl5pPr>
            <a:lvl6pPr marL="2719900" indent="0">
              <a:buNone/>
              <a:defRPr sz="1100"/>
            </a:lvl6pPr>
            <a:lvl7pPr marL="3263880" indent="0">
              <a:buNone/>
              <a:defRPr sz="1100"/>
            </a:lvl7pPr>
            <a:lvl8pPr marL="3807860" indent="0">
              <a:buNone/>
              <a:defRPr sz="1100"/>
            </a:lvl8pPr>
            <a:lvl9pPr marL="4351838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16.10.2025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64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8162" y="4801713"/>
            <a:ext cx="731043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8162" y="612918"/>
            <a:ext cx="731043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3980" indent="0">
              <a:buNone/>
              <a:defRPr sz="3300"/>
            </a:lvl2pPr>
            <a:lvl3pPr marL="1087960" indent="0">
              <a:buNone/>
              <a:defRPr sz="2900"/>
            </a:lvl3pPr>
            <a:lvl4pPr marL="1631940" indent="0">
              <a:buNone/>
              <a:defRPr sz="2400"/>
            </a:lvl4pPr>
            <a:lvl5pPr marL="2175920" indent="0">
              <a:buNone/>
              <a:defRPr sz="2400"/>
            </a:lvl5pPr>
            <a:lvl6pPr marL="2719900" indent="0">
              <a:buNone/>
              <a:defRPr sz="2400"/>
            </a:lvl6pPr>
            <a:lvl7pPr marL="3263880" indent="0">
              <a:buNone/>
              <a:defRPr sz="2400"/>
            </a:lvl7pPr>
            <a:lvl8pPr marL="3807860" indent="0">
              <a:buNone/>
              <a:defRPr sz="2400"/>
            </a:lvl8pPr>
            <a:lvl9pPr marL="4351838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8162" y="5368581"/>
            <a:ext cx="731043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3980" indent="0">
              <a:buNone/>
              <a:defRPr sz="1400"/>
            </a:lvl2pPr>
            <a:lvl3pPr marL="1087960" indent="0">
              <a:buNone/>
              <a:defRPr sz="1200"/>
            </a:lvl3pPr>
            <a:lvl4pPr marL="1631940" indent="0">
              <a:buNone/>
              <a:defRPr sz="1100"/>
            </a:lvl4pPr>
            <a:lvl5pPr marL="2175920" indent="0">
              <a:buNone/>
              <a:defRPr sz="1100"/>
            </a:lvl5pPr>
            <a:lvl6pPr marL="2719900" indent="0">
              <a:buNone/>
              <a:defRPr sz="1100"/>
            </a:lvl6pPr>
            <a:lvl7pPr marL="3263880" indent="0">
              <a:buNone/>
              <a:defRPr sz="1100"/>
            </a:lvl7pPr>
            <a:lvl8pPr marL="3807860" indent="0">
              <a:buNone/>
              <a:defRPr sz="1100"/>
            </a:lvl8pPr>
            <a:lvl9pPr marL="4351838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16.10.2025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01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3" y="274701"/>
            <a:ext cx="10965657" cy="1143265"/>
          </a:xfrm>
          <a:prstGeom prst="rect">
            <a:avLst/>
          </a:prstGeom>
        </p:spPr>
        <p:txBody>
          <a:bodyPr vert="horz" lIns="108797" tIns="54398" rIns="108797" bIns="5439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600572"/>
            <a:ext cx="10965657" cy="4527011"/>
          </a:xfrm>
          <a:prstGeom prst="rect">
            <a:avLst/>
          </a:prstGeom>
        </p:spPr>
        <p:txBody>
          <a:bodyPr vert="horz" lIns="108797" tIns="54398" rIns="108797" bIns="5439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203" y="6357822"/>
            <a:ext cx="2842948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6B65A-C128-4DF6-9DC2-5A7C37140CA0}" type="datetimeFigureOut">
              <a:rPr lang="ru-RU" smtClean="0"/>
              <a:t>16.10.2025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2888" y="6357822"/>
            <a:ext cx="3858287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1912" y="6357822"/>
            <a:ext cx="2842948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42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1087960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984" indent="-407984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3968" indent="-339988" algn="l" defTabSz="1087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5995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393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791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189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587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985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3828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398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796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194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592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1990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388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786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38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11511" y="909514"/>
            <a:ext cx="9433048" cy="1940957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accent6">
                    <a:lumMod val="75000"/>
                  </a:schemeClr>
                </a:solidFill>
              </a:rPr>
              <a:t>Вступ </a:t>
            </a:r>
            <a:r>
              <a:rPr lang="uk-UA" sz="3600" b="1" dirty="0">
                <a:solidFill>
                  <a:schemeClr val="accent6">
                    <a:lumMod val="75000"/>
                  </a:schemeClr>
                </a:solidFill>
              </a:rPr>
              <a:t>до розділу </a:t>
            </a:r>
            <a:r>
              <a:rPr lang="uk-UA" sz="3600" b="1" dirty="0" smtClean="0">
                <a:solidFill>
                  <a:schemeClr val="accent6">
                    <a:lumMod val="75000"/>
                  </a:schemeClr>
                </a:solidFill>
              </a:rPr>
              <a:t>«Із </a:t>
            </a:r>
            <a:r>
              <a:rPr lang="uk-UA" sz="3600" b="1" dirty="0">
                <a:solidFill>
                  <a:schemeClr val="accent6">
                    <a:lumMod val="75000"/>
                  </a:schemeClr>
                </a:solidFill>
              </a:rPr>
              <a:t>джерел народної </a:t>
            </a:r>
            <a:r>
              <a:rPr lang="uk-UA" sz="3600" b="1" dirty="0" smtClean="0">
                <a:solidFill>
                  <a:schemeClr val="accent6">
                    <a:lumMod val="75000"/>
                  </a:schemeClr>
                </a:solidFill>
              </a:rPr>
              <a:t>мудрості». </a:t>
            </a:r>
            <a:r>
              <a:rPr lang="uk-UA" sz="3600" b="1" dirty="0">
                <a:solidFill>
                  <a:schemeClr val="accent6">
                    <a:lumMod val="75000"/>
                  </a:schemeClr>
                </a:solidFill>
              </a:rPr>
              <a:t>Образ народного героя. «Кирило Кожум’яка» (українська народна казка)  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AutoShape 2" descr="ÐÐ°ÑÑÐ¸Ð½ÐºÐ¸ Ð¿Ð¾ Ð·Ð°Ð¿ÑÐ¾ÑÑ ÐºÐ»Ð¸Ð¿Ð°ÑÑ Ð´ÐµÑÐ¸ ÑÐ°Ð·Ð¾Ð¼ Ñ Ð´Ð¾Ð±ÑÑ Ð¿ÑÑÑ"/>
          <p:cNvSpPr>
            <a:spLocks noChangeAspect="1" noChangeArrowheads="1"/>
          </p:cNvSpPr>
          <p:nvPr/>
        </p:nvSpPr>
        <p:spPr bwMode="auto">
          <a:xfrm>
            <a:off x="155474" y="-144496"/>
            <a:ext cx="304602" cy="30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7604199" y="3573810"/>
            <a:ext cx="3240360" cy="2145268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Літературне читання</a:t>
            </a:r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3 клас</a:t>
            </a:r>
          </a:p>
          <a:p>
            <a:pPr algn="ctr"/>
            <a:r>
              <a:rPr lang="uk-UA" sz="2400" b="1" i="1" dirty="0" smtClean="0">
                <a:solidFill>
                  <a:schemeClr val="accent6">
                    <a:lumMod val="75000"/>
                  </a:schemeClr>
                </a:solidFill>
              </a:rPr>
              <a:t>Розділ 3.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Із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джерел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народної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мудрості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Урок 24</a:t>
            </a:r>
          </a:p>
        </p:txBody>
      </p:sp>
      <p:pic>
        <p:nvPicPr>
          <p:cNvPr id="1026" name="Picture 2" descr="D:\3 клас\02 ЧИТАННЯ\1 Савченко уроки\3 Із джерел народної мудрості\№024-025 - Кирило Кожум’яка. Укр нар казка\2025-10-14_200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511" y="3501802"/>
            <a:ext cx="3024336" cy="2160241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17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3944022" y="1125538"/>
            <a:ext cx="3372146" cy="4104456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город</a:t>
            </a:r>
            <a:r>
              <a:rPr lang="uk-UA" sz="3600" b="1" dirty="0">
                <a:solidFill>
                  <a:srgbClr val="FFFF00"/>
                </a:solidFill>
              </a:rPr>
              <a:t>я</a:t>
            </a:r>
            <a:r>
              <a:rPr lang="uk-UA" sz="3600" b="1" dirty="0">
                <a:solidFill>
                  <a:schemeClr val="bg1"/>
                </a:solidFill>
              </a:rPr>
              <a:t>ни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кн</a:t>
            </a:r>
            <a:r>
              <a:rPr lang="uk-UA" sz="3600" b="1" dirty="0">
                <a:solidFill>
                  <a:srgbClr val="FFFF00"/>
                </a:solidFill>
              </a:rPr>
              <a:t>я</a:t>
            </a:r>
            <a:r>
              <a:rPr lang="uk-UA" sz="3600" b="1" dirty="0">
                <a:solidFill>
                  <a:schemeClr val="bg1"/>
                </a:solidFill>
              </a:rPr>
              <a:t>зеві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зм</a:t>
            </a:r>
            <a:r>
              <a:rPr lang="uk-UA" sz="3600" b="1" dirty="0">
                <a:solidFill>
                  <a:srgbClr val="FFFF00"/>
                </a:solidFill>
              </a:rPr>
              <a:t>і</a:t>
            </a:r>
            <a:r>
              <a:rPr lang="uk-UA" sz="3600" b="1" dirty="0">
                <a:solidFill>
                  <a:schemeClr val="bg1"/>
                </a:solidFill>
              </a:rPr>
              <a:t>єві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підл</a:t>
            </a:r>
            <a:r>
              <a:rPr lang="uk-UA" sz="3600" b="1" dirty="0">
                <a:solidFill>
                  <a:srgbClr val="FFFF00"/>
                </a:solidFill>
              </a:rPr>
              <a:t>е</a:t>
            </a:r>
            <a:r>
              <a:rPr lang="uk-UA" sz="3600" b="1" dirty="0">
                <a:solidFill>
                  <a:schemeClr val="bg1"/>
                </a:solidFill>
              </a:rPr>
              <a:t>стилася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зат</a:t>
            </a:r>
            <a:r>
              <a:rPr lang="uk-UA" sz="3600" b="1" dirty="0">
                <a:solidFill>
                  <a:srgbClr val="FFFF00"/>
                </a:solidFill>
              </a:rPr>
              <a:t>о</a:t>
            </a:r>
            <a:r>
              <a:rPr lang="uk-UA" sz="3600" b="1" dirty="0">
                <a:solidFill>
                  <a:schemeClr val="bg1"/>
                </a:solidFill>
              </a:rPr>
              <a:t>пить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учепл</a:t>
            </a:r>
            <a:r>
              <a:rPr lang="uk-UA" sz="3600" b="1" dirty="0">
                <a:solidFill>
                  <a:srgbClr val="FFFF00"/>
                </a:solidFill>
              </a:rPr>
              <a:t>ю</a:t>
            </a:r>
            <a:r>
              <a:rPr lang="uk-UA" sz="3600" b="1" dirty="0">
                <a:solidFill>
                  <a:schemeClr val="bg1"/>
                </a:solidFill>
              </a:rPr>
              <a:t>сь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б</a:t>
            </a:r>
            <a:r>
              <a:rPr lang="uk-UA" sz="3600" b="1" dirty="0">
                <a:solidFill>
                  <a:srgbClr val="FFFF00"/>
                </a:solidFill>
              </a:rPr>
              <a:t>а</a:t>
            </a:r>
            <a:r>
              <a:rPr lang="uk-UA" sz="3600" b="1" dirty="0">
                <a:solidFill>
                  <a:schemeClr val="bg1"/>
                </a:solidFill>
              </a:rPr>
              <a:t>йдуже</a:t>
            </a:r>
          </a:p>
        </p:txBody>
      </p:sp>
      <p:sp>
        <p:nvSpPr>
          <p:cNvPr id="12" name="Заголовок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7604198" y="1125539"/>
            <a:ext cx="3528391" cy="410445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йм</a:t>
            </a:r>
            <a:r>
              <a:rPr lang="uk-UA" sz="3600" b="1" dirty="0">
                <a:solidFill>
                  <a:srgbClr val="FFFF00"/>
                </a:solidFill>
              </a:rPr>
              <a:t>е</a:t>
            </a:r>
            <a:r>
              <a:rPr lang="uk-UA" sz="3600" b="1" dirty="0">
                <a:solidFill>
                  <a:schemeClr val="bg1"/>
                </a:solidFill>
              </a:rPr>
              <a:t>ння</a:t>
            </a:r>
          </a:p>
          <a:p>
            <a:pPr algn="ctr" eaLnBrk="0" hangingPunct="0">
              <a:defRPr/>
            </a:pPr>
            <a:r>
              <a:rPr lang="uk-UA" sz="3600" b="1" dirty="0" err="1">
                <a:solidFill>
                  <a:schemeClr val="bg1"/>
                </a:solidFill>
              </a:rPr>
              <a:t>пан</a:t>
            </a:r>
            <a:r>
              <a:rPr lang="uk-UA" sz="3600" b="1" dirty="0" err="1">
                <a:solidFill>
                  <a:srgbClr val="FFFF00"/>
                </a:solidFill>
              </a:rPr>
              <a:t>о</a:t>
            </a:r>
            <a:r>
              <a:rPr lang="uk-UA" sz="3600" b="1" dirty="0" err="1">
                <a:solidFill>
                  <a:schemeClr val="bg1"/>
                </a:solidFill>
              </a:rPr>
              <a:t>тченьку</a:t>
            </a:r>
            <a:endParaRPr lang="uk-UA" sz="3600" b="1" dirty="0">
              <a:solidFill>
                <a:schemeClr val="bg1"/>
              </a:solidFill>
            </a:endParaRP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захлин</a:t>
            </a:r>
            <a:r>
              <a:rPr lang="uk-UA" sz="3600" b="1" dirty="0">
                <a:solidFill>
                  <a:srgbClr val="FFFF00"/>
                </a:solidFill>
              </a:rPr>
              <a:t>а</a:t>
            </a:r>
            <a:r>
              <a:rPr lang="uk-UA" sz="3600" b="1" dirty="0">
                <a:solidFill>
                  <a:schemeClr val="bg1"/>
                </a:solidFill>
              </a:rPr>
              <a:t>ється</a:t>
            </a:r>
          </a:p>
          <a:p>
            <a:pPr algn="ctr" eaLnBrk="0" hangingPunct="0">
              <a:defRPr/>
            </a:pPr>
            <a:r>
              <a:rPr lang="uk-UA" sz="3600" b="1" dirty="0" err="1">
                <a:solidFill>
                  <a:schemeClr val="bg1"/>
                </a:solidFill>
              </a:rPr>
              <a:t>розжен</a:t>
            </a:r>
            <a:r>
              <a:rPr lang="uk-UA" sz="3600" b="1" dirty="0" err="1">
                <a:solidFill>
                  <a:srgbClr val="FFFF00"/>
                </a:solidFill>
              </a:rPr>
              <a:t>е</a:t>
            </a:r>
            <a:r>
              <a:rPr lang="uk-UA" sz="3600" b="1" dirty="0" err="1">
                <a:solidFill>
                  <a:schemeClr val="bg1"/>
                </a:solidFill>
              </a:rPr>
              <a:t>ться</a:t>
            </a:r>
            <a:endParaRPr lang="uk-UA" sz="3600" b="1" dirty="0">
              <a:solidFill>
                <a:schemeClr val="bg1"/>
              </a:solidFill>
            </a:endParaRP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кон</a:t>
            </a:r>
            <a:r>
              <a:rPr lang="uk-UA" sz="3600" b="1" dirty="0">
                <a:solidFill>
                  <a:srgbClr val="FFFF00"/>
                </a:solidFill>
              </a:rPr>
              <a:t>о</a:t>
            </a:r>
            <a:r>
              <a:rPr lang="uk-UA" sz="3600" b="1" dirty="0">
                <a:solidFill>
                  <a:schemeClr val="bg1"/>
                </a:solidFill>
              </a:rPr>
              <a:t>плями</a:t>
            </a:r>
          </a:p>
          <a:p>
            <a:pPr algn="ctr" eaLnBrk="0" hangingPunct="0">
              <a:defRPr/>
            </a:pPr>
            <a:r>
              <a:rPr lang="uk-UA" sz="3600" b="1" dirty="0" err="1">
                <a:solidFill>
                  <a:schemeClr val="bg1"/>
                </a:solidFill>
              </a:rPr>
              <a:t>розжен</a:t>
            </a:r>
            <a:r>
              <a:rPr lang="uk-UA" sz="3600" b="1" dirty="0" err="1">
                <a:solidFill>
                  <a:srgbClr val="FFFF00"/>
                </a:solidFill>
              </a:rPr>
              <a:t>е</a:t>
            </a:r>
            <a:r>
              <a:rPr lang="uk-UA" sz="3600" b="1" dirty="0" err="1">
                <a:solidFill>
                  <a:schemeClr val="bg1"/>
                </a:solidFill>
              </a:rPr>
              <a:t>ться</a:t>
            </a:r>
            <a:endParaRPr lang="uk-UA" sz="3600" b="1" dirty="0">
              <a:solidFill>
                <a:schemeClr val="bg1"/>
              </a:solidFill>
            </a:endParaRP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лем</a:t>
            </a:r>
            <a:r>
              <a:rPr lang="uk-UA" sz="3600" b="1" dirty="0">
                <a:solidFill>
                  <a:srgbClr val="FFFF00"/>
                </a:solidFill>
              </a:rPr>
              <a:t>і</a:t>
            </a:r>
            <a:r>
              <a:rPr lang="uk-UA" sz="3600" b="1" dirty="0">
                <a:solidFill>
                  <a:schemeClr val="bg1"/>
                </a:solidFill>
              </a:rPr>
              <a:t>ш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032351" y="494644"/>
            <a:ext cx="10100239" cy="6195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слова</a:t>
            </a:r>
            <a:r>
              <a:rPr lang="uk-UA" sz="4000" b="1" dirty="0">
                <a:solidFill>
                  <a:schemeClr val="bg1"/>
                </a:solidFill>
              </a:rPr>
              <a:t>. </a:t>
            </a:r>
            <a:r>
              <a:rPr lang="uk-UA" sz="4000" b="1" dirty="0" smtClean="0">
                <a:solidFill>
                  <a:schemeClr val="bg1"/>
                </a:solidFill>
              </a:rPr>
              <a:t>Правильно став </a:t>
            </a:r>
            <a:r>
              <a:rPr lang="uk-UA" sz="4000" b="1" dirty="0">
                <a:solidFill>
                  <a:schemeClr val="bg1"/>
                </a:solidFill>
              </a:rPr>
              <a:t>наголос</a:t>
            </a:r>
          </a:p>
        </p:txBody>
      </p:sp>
      <p:pic>
        <p:nvPicPr>
          <p:cNvPr id="8" name="Picture 3" descr="C:\Documents and Settings\zhenya\Рабочий стол\Картинки в 3 класс\04\девочка думает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0" t="8695" r="8925" b="-392"/>
          <a:stretch/>
        </p:blipFill>
        <p:spPr bwMode="auto">
          <a:xfrm>
            <a:off x="1032351" y="1341562"/>
            <a:ext cx="2911670" cy="349200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7415" y="5198508"/>
            <a:ext cx="5082680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Старш</a:t>
            </a:r>
            <a:r>
              <a:rPr lang="uk-UA" sz="3200" b="1" dirty="0">
                <a:solidFill>
                  <a:schemeClr val="bg1"/>
                </a:solidFill>
              </a:rPr>
              <a:t>и</a:t>
            </a:r>
            <a:r>
              <a:rPr lang="uk-UA" sz="3200" b="1" dirty="0">
                <a:solidFill>
                  <a:srgbClr val="FFFF00"/>
                </a:solidFill>
              </a:rPr>
              <a:t>на - </a:t>
            </a:r>
            <a:r>
              <a:rPr lang="uk-UA" sz="3200" b="1" dirty="0"/>
              <a:t>тут: старші князівські воєначальники. </a:t>
            </a:r>
            <a:endParaRPr lang="uk-UA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0095" y="5152342"/>
            <a:ext cx="568863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Пуд – </a:t>
            </a:r>
            <a:r>
              <a:rPr lang="uk-UA" sz="3200" b="1" dirty="0"/>
              <a:t>міра ваги, близько 16 кг</a:t>
            </a:r>
            <a:r>
              <a:rPr lang="uk-UA" sz="3200" b="1" dirty="0" smtClean="0"/>
              <a:t>.</a:t>
            </a:r>
            <a:endParaRPr lang="uk-UA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39942" y="5755574"/>
            <a:ext cx="487714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Лем</a:t>
            </a:r>
            <a:r>
              <a:rPr lang="uk-UA" sz="3200" b="1" dirty="0">
                <a:solidFill>
                  <a:schemeClr val="bg1"/>
                </a:solidFill>
              </a:rPr>
              <a:t>і</a:t>
            </a:r>
            <a:r>
              <a:rPr lang="uk-UA" sz="3200" b="1" dirty="0">
                <a:solidFill>
                  <a:srgbClr val="FFFF00"/>
                </a:solidFill>
              </a:rPr>
              <a:t>ш – </a:t>
            </a:r>
            <a:r>
              <a:rPr lang="uk-UA" sz="3200" b="1" dirty="0"/>
              <a:t>частина плуга</a:t>
            </a:r>
            <a:r>
              <a:rPr lang="uk-UA" sz="3200" b="1" dirty="0" smtClean="0"/>
              <a:t>.</a:t>
            </a:r>
            <a:endParaRPr lang="uk-UA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83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Кирило Кожум`яка купити в Україні ► Видавничий дім Школа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5" t="29350" r="53948"/>
          <a:stretch/>
        </p:blipFill>
        <p:spPr bwMode="auto">
          <a:xfrm>
            <a:off x="9908455" y="4191418"/>
            <a:ext cx="2023705" cy="2378289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59973" y="477466"/>
            <a:ext cx="10151185" cy="6626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Кирило </a:t>
            </a:r>
            <a:r>
              <a:rPr lang="uk-UA" sz="3600" b="1" dirty="0">
                <a:solidFill>
                  <a:schemeClr val="bg1"/>
                </a:solidFill>
              </a:rPr>
              <a:t>Кожум'яка (Українська народна казка</a:t>
            </a:r>
            <a:r>
              <a:rPr lang="uk-UA" sz="3600" b="1" dirty="0" smtClean="0">
                <a:solidFill>
                  <a:schemeClr val="bg1"/>
                </a:solidFill>
              </a:rPr>
              <a:t>)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83657"/>
            <a:ext cx="1053414" cy="10626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42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3 клас\02 ЧИТАННЯ\1 Савченко уроки\3 Із джерел народної мудрості\№024-025 - Кирило Кожум’яка. Укр нар казка\2025-10-14_2027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03" y="1182663"/>
            <a:ext cx="9477052" cy="440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35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959973" y="477466"/>
            <a:ext cx="10151185" cy="6626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Кирило </a:t>
            </a:r>
            <a:r>
              <a:rPr lang="uk-UA" sz="3600" b="1" dirty="0">
                <a:solidFill>
                  <a:schemeClr val="bg1"/>
                </a:solidFill>
              </a:rPr>
              <a:t>Кожум'яка (Українська народна казка</a:t>
            </a:r>
            <a:r>
              <a:rPr lang="uk-UA" sz="3600" b="1" dirty="0" smtClean="0">
                <a:solidFill>
                  <a:schemeClr val="bg1"/>
                </a:solidFill>
              </a:rPr>
              <a:t>)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83657"/>
            <a:ext cx="1053414" cy="10626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42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D:\3 клас\02 ЧИТАННЯ\1 Савченко уроки\3 Із джерел народної мудрості\№024-025 - Кирило Кожум’яка. Укр нар казка\2025-10-14_2028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07" y="1202149"/>
            <a:ext cx="10321394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Кирило Кожум`яка купити в Україні ► Видавничий дім Школ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0" t="39478" r="53596"/>
          <a:stretch/>
        </p:blipFill>
        <p:spPr bwMode="auto">
          <a:xfrm>
            <a:off x="9373846" y="4499662"/>
            <a:ext cx="2324963" cy="2159472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15567" y="5986042"/>
            <a:ext cx="5263813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800" b="1" dirty="0"/>
              <a:t>Про що </a:t>
            </a:r>
            <a:r>
              <a:rPr lang="ru-RU" sz="2800" b="1" dirty="0" err="1"/>
              <a:t>очікуєш</a:t>
            </a:r>
            <a:r>
              <a:rPr lang="ru-RU" sz="2800" b="1" dirty="0"/>
              <a:t> прочитати далі?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4823" y="4951814"/>
            <a:ext cx="8877692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b="1" dirty="0"/>
              <a:t>— Про кого ви </a:t>
            </a:r>
            <a:r>
              <a:rPr lang="ru-RU" sz="2800" b="1" dirty="0" err="1"/>
              <a:t>дізнались</a:t>
            </a:r>
            <a:r>
              <a:rPr lang="ru-RU" sz="2800" b="1" dirty="0"/>
              <a:t> у </a:t>
            </a:r>
            <a:r>
              <a:rPr lang="ru-RU" sz="2800" b="1" dirty="0" err="1"/>
              <a:t>першій</a:t>
            </a:r>
            <a:r>
              <a:rPr lang="ru-RU" sz="2800" b="1" dirty="0"/>
              <a:t> </a:t>
            </a:r>
            <a:r>
              <a:rPr lang="ru-RU" sz="2800" b="1" dirty="0" err="1"/>
              <a:t>частині</a:t>
            </a:r>
            <a:r>
              <a:rPr lang="ru-RU" sz="2800" b="1" dirty="0"/>
              <a:t> </a:t>
            </a:r>
            <a:r>
              <a:rPr lang="ru-RU" sz="2800" b="1" dirty="0" err="1"/>
              <a:t>казки</a:t>
            </a:r>
            <a:r>
              <a:rPr lang="ru-RU" sz="2800" b="1" dirty="0"/>
              <a:t>? </a:t>
            </a:r>
            <a:endParaRPr lang="ru-RU" sz="2800" b="1" dirty="0" smtClean="0"/>
          </a:p>
          <a:p>
            <a:r>
              <a:rPr lang="ru-RU" sz="2800" b="1" dirty="0" smtClean="0"/>
              <a:t>— Яким ви </a:t>
            </a:r>
            <a:r>
              <a:rPr lang="ru-RU" sz="2800" b="1" dirty="0" err="1" smtClean="0"/>
              <a:t>уявляєте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чоловіка</a:t>
            </a:r>
            <a:r>
              <a:rPr lang="ru-RU" sz="2800" b="1" dirty="0" smtClean="0"/>
              <a:t>, що може </a:t>
            </a:r>
            <a:r>
              <a:rPr lang="ru-RU" sz="2800" b="1" dirty="0" err="1" smtClean="0"/>
              <a:t>подолати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змія</a:t>
            </a:r>
            <a:r>
              <a:rPr lang="ru-RU" sz="2800" b="1" dirty="0" smtClean="0"/>
              <a:t>?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77367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Кирило Кожум`яка купити в Україні ► Видавничий дім Школа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59" r="1141" b="37430"/>
          <a:stretch/>
        </p:blipFill>
        <p:spPr bwMode="auto">
          <a:xfrm>
            <a:off x="403399" y="1917626"/>
            <a:ext cx="2482425" cy="237626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3 клас\02 ЧИТАННЯ\1 Савченко уроки\3 Із джерел народної мудрості\№024-025 - Кирило Кожум’яка. Укр нар казка\2025-10-14_2032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679" y="1845617"/>
            <a:ext cx="8809093" cy="472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959973" y="477466"/>
            <a:ext cx="10151185" cy="6626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Кирило </a:t>
            </a:r>
            <a:r>
              <a:rPr lang="uk-UA" sz="3600" b="1" dirty="0">
                <a:solidFill>
                  <a:schemeClr val="bg1"/>
                </a:solidFill>
              </a:rPr>
              <a:t>Кожум'яка (Українська народна казка</a:t>
            </a:r>
            <a:r>
              <a:rPr lang="uk-UA" sz="3600" b="1" dirty="0" smtClean="0">
                <a:solidFill>
                  <a:schemeClr val="bg1"/>
                </a:solidFill>
              </a:rPr>
              <a:t>)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83657"/>
            <a:ext cx="1053414" cy="10626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39703" y="1232598"/>
            <a:ext cx="848457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ЩО ПРИДУМАЛА КНЯЗІВНА ДЛЯ </a:t>
            </a:r>
            <a:r>
              <a:rPr lang="uk-UA" sz="2800" b="1" dirty="0" smtClean="0"/>
              <a:t>ПОРЯТУНКУ</a:t>
            </a: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189647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959973" y="477466"/>
            <a:ext cx="10151185" cy="6626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Кирило </a:t>
            </a:r>
            <a:r>
              <a:rPr lang="uk-UA" sz="3600" b="1" dirty="0">
                <a:solidFill>
                  <a:schemeClr val="bg1"/>
                </a:solidFill>
              </a:rPr>
              <a:t>Кожум'яка (Українська народна казка</a:t>
            </a:r>
            <a:r>
              <a:rPr lang="uk-UA" sz="3600" b="1" dirty="0" smtClean="0">
                <a:solidFill>
                  <a:schemeClr val="bg1"/>
                </a:solidFill>
              </a:rPr>
              <a:t>)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83657"/>
            <a:ext cx="1053414" cy="10626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43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" name="Picture 2" descr="Кирило Кожум`яка купити в Україні ► Видавничий дім Школа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44" t="1192" r="3951" b="26957"/>
          <a:stretch/>
        </p:blipFill>
        <p:spPr bwMode="auto">
          <a:xfrm>
            <a:off x="403399" y="1240282"/>
            <a:ext cx="2120551" cy="248302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3 клас\02 ЧИТАННЯ\1 Савченко уроки\3 Із джерел народної мудрості\№024-025 - Кирило Кожум’яка. Укр нар казка\2025-10-14_2038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402" y="1208517"/>
            <a:ext cx="8966779" cy="502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5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59973" y="477466"/>
            <a:ext cx="10151185" cy="6626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Кирило </a:t>
            </a:r>
            <a:r>
              <a:rPr lang="uk-UA" sz="3600" b="1" dirty="0">
                <a:solidFill>
                  <a:schemeClr val="bg1"/>
                </a:solidFill>
              </a:rPr>
              <a:t>Кожум'яка (Українська народна казка</a:t>
            </a:r>
            <a:r>
              <a:rPr lang="uk-UA" sz="3600" b="1" dirty="0" smtClean="0">
                <a:solidFill>
                  <a:schemeClr val="bg1"/>
                </a:solidFill>
              </a:rPr>
              <a:t>)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" y="5783657"/>
            <a:ext cx="1195487" cy="10626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43-44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6147" name="Picture 3" descr="D:\3 клас\02 ЧИТАННЯ\1 Савченко уроки\3 Із джерел народної мудрості\№024-025 - Кирило Кожум’яка. Укр нар казка\2025-10-14_2041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372" y="1125538"/>
            <a:ext cx="8759291" cy="274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3 клас\02 ЧИТАННЯ\1 Савченко уроки\3 Із джерел народної мудрості\№024-025 - Кирило Кожум’яка. Укр нар казка\2025-10-14_2042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396" y="3803810"/>
            <a:ext cx="8731912" cy="167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Кирило Кожум'яка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50" r="58022" b="1338"/>
          <a:stretch/>
        </p:blipFill>
        <p:spPr bwMode="auto">
          <a:xfrm>
            <a:off x="403399" y="1353438"/>
            <a:ext cx="2521024" cy="289636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07354" y="5374010"/>
            <a:ext cx="6708594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bg1"/>
                </a:solidFill>
              </a:rPr>
              <a:t>У які часи відбувалися події, описані в казці?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bg1"/>
                </a:solidFill>
              </a:rPr>
              <a:t>Хто головний герой казки?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bg1"/>
                </a:solidFill>
              </a:rPr>
              <a:t>Чому Кирило погодився битися зі змієм? </a:t>
            </a:r>
          </a:p>
        </p:txBody>
      </p:sp>
    </p:spTree>
    <p:extLst>
      <p:ext uri="{BB962C8B-B14F-4D97-AF65-F5344CB8AC3E}">
        <p14:creationId xmlns:p14="http://schemas.microsoft.com/office/powerpoint/2010/main" val="344017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92048" y="621482"/>
            <a:ext cx="10258545" cy="7275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Підсумки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11711" y="1557586"/>
            <a:ext cx="8154493" cy="267765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—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З </a:t>
            </a: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</a:rPr>
              <a:t>якою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</a:rPr>
              <a:t>казкою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 почали ознайомлення на уроці?</a:t>
            </a: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— Хто автор </a:t>
            </a: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</a:rPr>
              <a:t>казки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?</a:t>
            </a: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— Поміркуй, чому </a:t>
            </a: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</a:rPr>
              <a:t>твір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 має </a:t>
            </a: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</a:rPr>
              <a:t>таку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</a:rPr>
              <a:t>назву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—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Де жив </a:t>
            </a: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</a:rPr>
              <a:t>Кирило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</a:rPr>
              <a:t>Кожум’яка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?</a:t>
            </a: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— Чим він </a:t>
            </a: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</a:rPr>
              <a:t>виділявся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 серед інших </a:t>
            </a: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</a:rPr>
              <a:t>містян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?</a:t>
            </a: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— Хто приносив зло </a:t>
            </a: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</a:rPr>
              <a:t>киянам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?</a:t>
            </a:r>
            <a:endParaRPr lang="uk-UA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Picture 2" descr="C:\Documents and Settings\zhenya\Рабочий стол\Картинки в 3 класс\01\Рис 01-9 девочка с книго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84" y="1557586"/>
            <a:ext cx="233466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997630" y="4431645"/>
            <a:ext cx="6368574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Прочитайте </a:t>
            </a:r>
            <a:r>
              <a:rPr lang="uk-UA" sz="3200" b="1" dirty="0" smtClean="0">
                <a:solidFill>
                  <a:schemeClr val="bg1"/>
                </a:solidFill>
              </a:rPr>
              <a:t>перші дві частини народної казки «</a:t>
            </a:r>
            <a:r>
              <a:rPr lang="uk-UA" sz="3200" b="1" dirty="0" smtClean="0">
                <a:solidFill>
                  <a:schemeClr val="bg1"/>
                </a:solidFill>
              </a:rPr>
              <a:t>Кирило Кожум’яка» </a:t>
            </a:r>
            <a:r>
              <a:rPr lang="uk-UA" sz="3200" b="1" dirty="0" smtClean="0">
                <a:solidFill>
                  <a:schemeClr val="bg1"/>
                </a:solidFill>
              </a:rPr>
              <a:t>на </a:t>
            </a:r>
            <a:r>
              <a:rPr lang="uk-UA" sz="3200" b="1" dirty="0" smtClean="0">
                <a:solidFill>
                  <a:schemeClr val="bg1"/>
                </a:solidFill>
              </a:rPr>
              <a:t>ст. </a:t>
            </a:r>
            <a:r>
              <a:rPr lang="uk-UA" sz="3200" b="1" dirty="0" smtClean="0">
                <a:solidFill>
                  <a:schemeClr val="bg1"/>
                </a:solidFill>
              </a:rPr>
              <a:t>42-43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95585" y="4509914"/>
            <a:ext cx="3975847" cy="84081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Домашнє завдання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3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67495" y="494644"/>
            <a:ext cx="9649072" cy="7575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Рефлексія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67495" y="1320384"/>
            <a:ext cx="9649072" cy="68442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Оціни свою роботу на </a:t>
            </a:r>
            <a:r>
              <a:rPr lang="uk-UA" sz="2800" b="1" dirty="0" err="1" smtClean="0">
                <a:solidFill>
                  <a:schemeClr val="accent6">
                    <a:lumMod val="75000"/>
                  </a:schemeClr>
                </a:solidFill>
              </a:rPr>
              <a:t>уроці</a:t>
            </a:r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 одним із висловів звіряток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D:\Картинки до тестів\детские  картинки\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8" r="15718"/>
          <a:stretch/>
        </p:blipFill>
        <p:spPr bwMode="auto">
          <a:xfrm>
            <a:off x="4704673" y="2213796"/>
            <a:ext cx="1694142" cy="2144027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детские  картинки\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2" r="12096"/>
          <a:stretch/>
        </p:blipFill>
        <p:spPr bwMode="auto">
          <a:xfrm>
            <a:off x="2799137" y="2213795"/>
            <a:ext cx="1762852" cy="212407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8626007" y="4484869"/>
            <a:ext cx="2447322" cy="13681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Чекаю наступного уроку</a:t>
            </a:r>
            <a:endParaRPr lang="ru-RU" sz="28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447911" y="4507736"/>
            <a:ext cx="1903761" cy="144016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Мені </a:t>
            </a:r>
            <a:r>
              <a:rPr lang="uk-UA" sz="2800" b="1" dirty="0" err="1" smtClean="0"/>
              <a:t>допомо</a:t>
            </a:r>
            <a:r>
              <a:rPr lang="uk-UA" sz="2800" b="1" dirty="0" smtClean="0"/>
              <a:t>-гали</a:t>
            </a:r>
            <a:endParaRPr lang="ru-RU" sz="28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73702" y="4476911"/>
            <a:ext cx="2128665" cy="12350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Цікава інформація</a:t>
            </a:r>
            <a:endParaRPr lang="ru-RU" sz="28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645701" y="4476911"/>
            <a:ext cx="1972890" cy="133408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З усім впорався</a:t>
            </a:r>
          </a:p>
          <a:p>
            <a:pPr algn="ctr"/>
            <a:r>
              <a:rPr lang="uk-UA" sz="2800" b="1" dirty="0" smtClean="0"/>
              <a:t>впоралась</a:t>
            </a:r>
            <a:endParaRPr lang="ru-RU" sz="28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716024" y="4581922"/>
            <a:ext cx="1694142" cy="112406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Це було просто</a:t>
            </a:r>
            <a:endParaRPr lang="ru-RU" sz="2800" b="1" dirty="0"/>
          </a:p>
        </p:txBody>
      </p:sp>
      <p:pic>
        <p:nvPicPr>
          <p:cNvPr id="1028" name="Picture 4" descr="D:\Картинки до тестів\детские  картинки\4 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4" r="7976"/>
          <a:stretch/>
        </p:blipFill>
        <p:spPr bwMode="auto">
          <a:xfrm>
            <a:off x="638146" y="2203821"/>
            <a:ext cx="1950954" cy="2144027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детские  картинки\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0" r="135"/>
          <a:stretch/>
        </p:blipFill>
        <p:spPr bwMode="auto">
          <a:xfrm>
            <a:off x="6539043" y="2220835"/>
            <a:ext cx="1641220" cy="2151067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Картинки до тестів\детские  картинки\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72" y="2220835"/>
            <a:ext cx="2995993" cy="2144027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77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979463" y="494644"/>
            <a:ext cx="10153128" cy="75750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Емоційне налаштування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295391" y="1330012"/>
            <a:ext cx="7245166" cy="90081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Поміркуй, в чому твоя сила. </a:t>
            </a:r>
          </a:p>
          <a:p>
            <a:pPr algn="ctr"/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Погладь себе і промов уголос свою силу  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 descr="D:\Картинки до тестів\детские  картинки\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8" r="15718"/>
          <a:stretch/>
        </p:blipFill>
        <p:spPr bwMode="auto">
          <a:xfrm>
            <a:off x="4704673" y="2378870"/>
            <a:ext cx="1694142" cy="2144027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детские  картинки\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2" r="12096"/>
          <a:stretch/>
        </p:blipFill>
        <p:spPr bwMode="auto">
          <a:xfrm>
            <a:off x="2799137" y="2378870"/>
            <a:ext cx="1762852" cy="2124078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8895943" y="4658999"/>
            <a:ext cx="2037984" cy="5273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Я розумію</a:t>
            </a:r>
            <a:endParaRPr lang="ru-RU" sz="28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540699" y="4645394"/>
            <a:ext cx="1903760" cy="53312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Я дарую</a:t>
            </a:r>
            <a:endParaRPr lang="ru-RU" sz="28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96140" y="4662877"/>
            <a:ext cx="1791292" cy="58562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Я вмію</a:t>
            </a:r>
            <a:endParaRPr lang="ru-RU" sz="28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703887" y="4645393"/>
            <a:ext cx="1858103" cy="5700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Я знаю</a:t>
            </a:r>
            <a:endParaRPr lang="ru-RU" sz="28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704673" y="4662878"/>
            <a:ext cx="1694142" cy="5634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Я люблю</a:t>
            </a:r>
            <a:endParaRPr lang="ru-RU" sz="2800" b="1" dirty="0"/>
          </a:p>
        </p:txBody>
      </p:sp>
      <p:pic>
        <p:nvPicPr>
          <p:cNvPr id="1028" name="Picture 4" descr="D:\Картинки до тестів\детские  картинки\4 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4" r="7976"/>
          <a:stretch/>
        </p:blipFill>
        <p:spPr bwMode="auto">
          <a:xfrm>
            <a:off x="638146" y="2401923"/>
            <a:ext cx="1950954" cy="2144027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детские  картинки\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0" r="135"/>
          <a:stretch/>
        </p:blipFill>
        <p:spPr bwMode="auto">
          <a:xfrm>
            <a:off x="6540700" y="2385909"/>
            <a:ext cx="1641220" cy="2151067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Картинки до тестів\детские  картинки\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939" y="2385909"/>
            <a:ext cx="2995993" cy="2144027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39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98752" y="549474"/>
            <a:ext cx="9645805" cy="68537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Читацька </a:t>
            </a:r>
            <a:r>
              <a:rPr lang="uk-UA" sz="4000" b="1" dirty="0" smtClean="0">
                <a:solidFill>
                  <a:schemeClr val="bg1"/>
                </a:solidFill>
              </a:rPr>
              <a:t>розминка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35352" y="1989634"/>
            <a:ext cx="7329179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Народскажеякзав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r>
              <a:rPr lang="uk-UA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яже</a:t>
            </a:r>
            <a:r>
              <a:rPr lang="uk-U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35351" y="1989414"/>
            <a:ext cx="735566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 скаже як зав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r>
              <a:rPr lang="uk-UA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яже</a:t>
            </a:r>
            <a:endParaRPr lang="uk-UA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Повна версія прислів'їв та приказок, сенс яких кардинально зміниться | Тут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44" y="3416590"/>
            <a:ext cx="4240055" cy="2937044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198752" y="1359730"/>
            <a:ext cx="9645805" cy="48588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Роз'єднай </a:t>
            </a:r>
            <a:r>
              <a:rPr lang="uk-UA" sz="2800" b="1" dirty="0">
                <a:solidFill>
                  <a:schemeClr val="accent6">
                    <a:lumMod val="75000"/>
                  </a:schemeClr>
                </a:solidFill>
              </a:rPr>
              <a:t>слова і прочитай прислів'я</a:t>
            </a:r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. Як ти його розумієш?</a:t>
            </a:r>
            <a:endParaRPr lang="uk-UA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198752" y="2825859"/>
            <a:ext cx="9783969" cy="48588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Перестав склади і прочитай назви жанрів народної мудрості</a:t>
            </a:r>
            <a:endParaRPr lang="uk-UA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876007" y="3524182"/>
            <a:ext cx="1584176" cy="707886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4000" b="1" dirty="0" err="1" smtClean="0">
                <a:solidFill>
                  <a:schemeClr val="bg1"/>
                </a:solidFill>
              </a:rPr>
              <a:t>ки</a:t>
            </a:r>
            <a:r>
              <a:rPr lang="uk-UA" sz="4000" b="1" dirty="0" err="1">
                <a:solidFill>
                  <a:schemeClr val="bg1"/>
                </a:solidFill>
              </a:rPr>
              <a:t>каз</a:t>
            </a:r>
            <a:endParaRPr lang="ru-RU" sz="40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8572115" y="3524182"/>
            <a:ext cx="1584176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4000" b="1" dirty="0" err="1" smtClean="0">
                <a:solidFill>
                  <a:schemeClr val="bg1"/>
                </a:solidFill>
              </a:rPr>
              <a:t>ні</a:t>
            </a:r>
            <a:r>
              <a:rPr lang="uk-UA" sz="4000" b="1" dirty="0" err="1">
                <a:solidFill>
                  <a:schemeClr val="bg1"/>
                </a:solidFill>
              </a:rPr>
              <a:t>піс</a:t>
            </a:r>
            <a:endParaRPr lang="ru-RU" sz="40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5299943" y="4450100"/>
            <a:ext cx="2736304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4000" b="1" dirty="0" err="1" smtClean="0">
                <a:solidFill>
                  <a:schemeClr val="bg1"/>
                </a:solidFill>
              </a:rPr>
              <a:t>дилеген</a:t>
            </a:r>
            <a:endParaRPr lang="ru-RU" sz="36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931049" y="5473280"/>
            <a:ext cx="2617366" cy="707886"/>
          </a:xfrm>
          <a:prstGeom prst="rect">
            <a:avLst/>
          </a:prstGeom>
          <a:solidFill>
            <a:srgbClr val="B41056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4000" b="1" dirty="0" err="1" smtClean="0">
                <a:solidFill>
                  <a:schemeClr val="bg1"/>
                </a:solidFill>
              </a:rPr>
              <a:t>кизагад</a:t>
            </a:r>
            <a:endParaRPr lang="ru-RU" sz="36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8260792" y="4450100"/>
            <a:ext cx="2736304" cy="707886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4000" b="1" dirty="0" err="1" smtClean="0">
                <a:solidFill>
                  <a:schemeClr val="bg1"/>
                </a:solidFill>
              </a:rPr>
              <a:t>в’яслі</a:t>
            </a:r>
            <a:r>
              <a:rPr lang="uk-UA" sz="4000" b="1" dirty="0" err="1">
                <a:solidFill>
                  <a:schemeClr val="bg1"/>
                </a:solidFill>
              </a:rPr>
              <a:t>при</a:t>
            </a:r>
            <a:endParaRPr lang="ru-RU" sz="4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876007" y="3513996"/>
            <a:ext cx="1584176" cy="707886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казки</a:t>
            </a:r>
            <a:endParaRPr lang="ru-RU" sz="3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19830" y="4458245"/>
            <a:ext cx="2736304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легенди</a:t>
            </a:r>
            <a:endParaRPr lang="ru-RU" sz="3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8572115" y="3532502"/>
            <a:ext cx="1584176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пісні</a:t>
            </a:r>
            <a:endParaRPr lang="ru-RU" sz="36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952109" y="5501123"/>
            <a:ext cx="2575245" cy="707886"/>
          </a:xfrm>
          <a:prstGeom prst="rect">
            <a:avLst/>
          </a:prstGeom>
          <a:solidFill>
            <a:srgbClr val="B41056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загадки</a:t>
            </a:r>
            <a:endParaRPr lang="ru-RU" sz="3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246417" y="4450100"/>
            <a:ext cx="2736304" cy="707886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прислів’я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36964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6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771834" y="583041"/>
            <a:ext cx="10672483" cy="8117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474" y="-144496"/>
            <a:ext cx="304602" cy="304872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33" y="1569308"/>
            <a:ext cx="3736021" cy="373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9863" y="1569308"/>
            <a:ext cx="6864452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2800" b="1" dirty="0">
                <a:solidFill>
                  <a:schemeClr val="bg1"/>
                </a:solidFill>
              </a:rPr>
              <a:t>З давніх-давен дійшли до нас складені народом твори, у яких відображалося його життя, ставлення до природи, праці, людей. Ці твори передавались із вуст в уста. Тому їх об’єднують спільною назвою — </a:t>
            </a:r>
            <a:r>
              <a:rPr lang="uk-UA" sz="2800" b="1" dirty="0">
                <a:solidFill>
                  <a:srgbClr val="FFFF00"/>
                </a:solidFill>
              </a:rPr>
              <a:t>усна народна творчість. </a:t>
            </a:r>
            <a:endParaRPr lang="uk-UA" sz="2800" b="1" dirty="0" smtClean="0">
              <a:solidFill>
                <a:srgbClr val="FFFF00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83657"/>
            <a:ext cx="1053414" cy="10626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41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92225" y="4250562"/>
            <a:ext cx="6839727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800" b="1" dirty="0" smtClean="0"/>
              <a:t> У </a:t>
            </a:r>
            <a:r>
              <a:rPr lang="ru-RU" sz="2800" b="1" dirty="0"/>
              <a:t>розділі </a:t>
            </a:r>
            <a:r>
              <a:rPr lang="ru-RU" sz="2800" b="1" dirty="0" smtClean="0"/>
              <a:t>«</a:t>
            </a:r>
            <a:r>
              <a:rPr lang="uk-UA" sz="2800" b="1" dirty="0">
                <a:solidFill>
                  <a:srgbClr val="FFFF00"/>
                </a:solidFill>
              </a:rPr>
              <a:t>Із джерел народної </a:t>
            </a:r>
            <a:r>
              <a:rPr lang="uk-UA" sz="2800" b="1" dirty="0" smtClean="0">
                <a:solidFill>
                  <a:srgbClr val="FFFF00"/>
                </a:solidFill>
              </a:rPr>
              <a:t>мудрості» </a:t>
            </a:r>
            <a:r>
              <a:rPr lang="ru-RU" sz="2800" b="1" dirty="0" smtClean="0"/>
              <a:t>ви </a:t>
            </a:r>
            <a:r>
              <a:rPr lang="ru-RU" sz="2800" b="1" dirty="0" err="1"/>
              <a:t>прочитаєте</a:t>
            </a:r>
            <a:r>
              <a:rPr lang="ru-RU" sz="2800" b="1" dirty="0"/>
              <a:t> </a:t>
            </a:r>
            <a:r>
              <a:rPr lang="ru-RU" sz="2800" b="1" dirty="0" err="1" smtClean="0"/>
              <a:t>казки</a:t>
            </a:r>
            <a:r>
              <a:rPr lang="ru-RU" sz="2800" b="1" dirty="0" smtClean="0"/>
              <a:t>, легенду, пісні, прислів’я, </a:t>
            </a:r>
            <a:r>
              <a:rPr lang="ru-RU" sz="2800" b="1" dirty="0" err="1" smtClean="0"/>
              <a:t>скоромовки</a:t>
            </a:r>
            <a:r>
              <a:rPr lang="ru-RU" sz="2800" b="1" dirty="0" smtClean="0"/>
              <a:t>, загадки, </a:t>
            </a:r>
            <a:r>
              <a:rPr lang="ru-RU" sz="2800" b="1" dirty="0" err="1" smtClean="0"/>
              <a:t>передані</a:t>
            </a:r>
            <a:r>
              <a:rPr lang="ru-RU" sz="2800" b="1" dirty="0" smtClean="0"/>
              <a:t> нам з далеких </a:t>
            </a:r>
            <a:r>
              <a:rPr lang="ru-RU" sz="2800" b="1" dirty="0" err="1" smtClean="0"/>
              <a:t>давен</a:t>
            </a:r>
            <a:r>
              <a:rPr lang="ru-RU" sz="2800" b="1" dirty="0" smtClean="0"/>
              <a:t>.</a:t>
            </a:r>
            <a:endParaRPr lang="ru-RU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17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914879" y="610612"/>
            <a:ext cx="3159957" cy="142152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Роздивись колаж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474" y="-144496"/>
            <a:ext cx="304602" cy="304872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19533" y="2600349"/>
            <a:ext cx="3642583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2800" b="1" dirty="0" smtClean="0"/>
              <a:t>Розкажи, що об’єднує всі зображення. 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83657"/>
            <a:ext cx="1053414" cy="10626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41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3 клас\02 ЧИТАННЯ\1 Савченко уроки\3 Із джерел народної мудрості\№024-026 - Вступ Кирило Кожум’яка. Укр нар казка\2025-10-15_1638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166" y="555862"/>
            <a:ext cx="6999299" cy="597027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52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3438" y="1655233"/>
            <a:ext cx="10762927" cy="45243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65113" indent="-265113">
              <a:buFont typeface="Wingdings" panose="05000000000000000000" pitchFamily="2" charset="2"/>
              <a:buChar char="§"/>
            </a:pPr>
            <a:r>
              <a:rPr lang="ru-RU" sz="3200" b="1" dirty="0" err="1">
                <a:solidFill>
                  <a:srgbClr val="FFFF00"/>
                </a:solidFill>
              </a:rPr>
              <a:t>пізнавати</a:t>
            </a:r>
            <a:r>
              <a:rPr lang="ru-RU" sz="3200" b="1" dirty="0"/>
              <a:t> народну </a:t>
            </a:r>
            <a:r>
              <a:rPr lang="ru-RU" sz="3200" b="1" dirty="0" err="1"/>
              <a:t>мудрість</a:t>
            </a:r>
            <a:r>
              <a:rPr lang="ru-RU" sz="3200" b="1" dirty="0"/>
              <a:t>; </a:t>
            </a:r>
            <a:endParaRPr lang="ru-RU" sz="3200" b="1" dirty="0" smtClean="0"/>
          </a:p>
          <a:p>
            <a:pPr marL="265113" indent="-265113">
              <a:buFont typeface="Wingdings" panose="05000000000000000000" pitchFamily="2" charset="2"/>
              <a:buChar char="§"/>
            </a:pPr>
            <a:r>
              <a:rPr lang="ru-RU" sz="3200" b="1" dirty="0" err="1" smtClean="0">
                <a:solidFill>
                  <a:srgbClr val="FFFF00"/>
                </a:solidFill>
              </a:rPr>
              <a:t>збагачувати</a:t>
            </a:r>
            <a:r>
              <a:rPr lang="ru-RU" sz="3200" b="1" dirty="0" smtClean="0"/>
              <a:t> </a:t>
            </a:r>
            <a:r>
              <a:rPr lang="ru-RU" sz="3200" b="1" dirty="0" err="1"/>
              <a:t>своє</a:t>
            </a:r>
            <a:r>
              <a:rPr lang="ru-RU" sz="3200" b="1" dirty="0"/>
              <a:t> мовлення </a:t>
            </a:r>
            <a:r>
              <a:rPr lang="ru-RU" sz="3200" b="1" dirty="0" err="1"/>
              <a:t>образними</a:t>
            </a:r>
            <a:r>
              <a:rPr lang="ru-RU" sz="3200" b="1" dirty="0"/>
              <a:t>, </a:t>
            </a:r>
            <a:r>
              <a:rPr lang="ru-RU" sz="3200" b="1" dirty="0" err="1"/>
              <a:t>влучними</a:t>
            </a:r>
            <a:r>
              <a:rPr lang="ru-RU" sz="3200" b="1" dirty="0"/>
              <a:t> </a:t>
            </a:r>
            <a:r>
              <a:rPr lang="ru-RU" sz="3200" b="1" dirty="0" err="1" smtClean="0"/>
              <a:t>висловами</a:t>
            </a:r>
            <a:r>
              <a:rPr lang="ru-RU" sz="3200" b="1" dirty="0"/>
              <a:t>; </a:t>
            </a:r>
            <a:endParaRPr lang="ru-RU" sz="3200" b="1" dirty="0" smtClean="0"/>
          </a:p>
          <a:p>
            <a:pPr marL="265113" indent="-265113">
              <a:buFont typeface="Wingdings" panose="05000000000000000000" pitchFamily="2" charset="2"/>
              <a:buChar char="§"/>
            </a:pPr>
            <a:r>
              <a:rPr lang="ru-RU" sz="3200" b="1" dirty="0" err="1" smtClean="0">
                <a:solidFill>
                  <a:srgbClr val="FFFF00"/>
                </a:solidFill>
              </a:rPr>
              <a:t>досліджувати</a:t>
            </a:r>
            <a:r>
              <a:rPr lang="ru-RU" sz="3200" b="1" dirty="0">
                <a:solidFill>
                  <a:srgbClr val="FFFF00"/>
                </a:solidFill>
              </a:rPr>
              <a:t>,</a:t>
            </a:r>
            <a:r>
              <a:rPr lang="ru-RU" sz="3200" b="1" dirty="0"/>
              <a:t> як </a:t>
            </a:r>
            <a:r>
              <a:rPr lang="ru-RU" sz="3200" b="1" dirty="0" err="1"/>
              <a:t>побудовано</a:t>
            </a:r>
            <a:r>
              <a:rPr lang="ru-RU" sz="3200" b="1" dirty="0"/>
              <a:t> твори, що є </a:t>
            </a:r>
            <a:r>
              <a:rPr lang="ru-RU" sz="3200" b="1" dirty="0" smtClean="0"/>
              <a:t>особливого </a:t>
            </a:r>
            <a:r>
              <a:rPr lang="ru-RU" sz="3200" b="1" dirty="0"/>
              <a:t>в кожному з них; </a:t>
            </a:r>
            <a:endParaRPr lang="ru-RU" sz="3200" b="1" dirty="0" smtClean="0"/>
          </a:p>
          <a:p>
            <a:pPr marL="265113" indent="-265113">
              <a:buFont typeface="Wingdings" panose="05000000000000000000" pitchFamily="2" charset="2"/>
              <a:buChar char="§"/>
            </a:pPr>
            <a:r>
              <a:rPr lang="ru-RU" sz="3200" b="1" dirty="0" err="1" smtClean="0">
                <a:solidFill>
                  <a:srgbClr val="FFFF00"/>
                </a:solidFill>
              </a:rPr>
              <a:t>визначати</a:t>
            </a:r>
            <a:r>
              <a:rPr lang="ru-RU" sz="3200" b="1" dirty="0" smtClean="0"/>
              <a:t> </a:t>
            </a:r>
            <a:r>
              <a:rPr lang="ru-RU" sz="3200" b="1" dirty="0" err="1"/>
              <a:t>позитивні</a:t>
            </a:r>
            <a:r>
              <a:rPr lang="ru-RU" sz="3200" b="1" dirty="0"/>
              <a:t> й </a:t>
            </a:r>
            <a:r>
              <a:rPr lang="ru-RU" sz="3200" b="1" dirty="0" err="1"/>
              <a:t>негативні</a:t>
            </a:r>
            <a:r>
              <a:rPr lang="ru-RU" sz="3200" b="1" dirty="0"/>
              <a:t> якості </a:t>
            </a:r>
            <a:r>
              <a:rPr lang="ru-RU" sz="3200" b="1" dirty="0" err="1"/>
              <a:t>дійових</a:t>
            </a:r>
            <a:r>
              <a:rPr lang="ru-RU" sz="3200" b="1" dirty="0"/>
              <a:t> </a:t>
            </a:r>
            <a:r>
              <a:rPr lang="ru-RU" sz="3200" b="1" dirty="0" err="1"/>
              <a:t>осіб</a:t>
            </a:r>
            <a:r>
              <a:rPr lang="ru-RU" sz="3200" b="1" dirty="0"/>
              <a:t>; </a:t>
            </a:r>
            <a:endParaRPr lang="ru-RU" sz="3200" b="1" dirty="0" smtClean="0"/>
          </a:p>
          <a:p>
            <a:pPr marL="265113" indent="-265113">
              <a:buFont typeface="Wingdings" panose="05000000000000000000" pitchFamily="2" charset="2"/>
              <a:buChar char="§"/>
            </a:pPr>
            <a:r>
              <a:rPr lang="ru-RU" sz="3200" b="1" dirty="0" smtClean="0">
                <a:solidFill>
                  <a:srgbClr val="FFFF00"/>
                </a:solidFill>
              </a:rPr>
              <a:t>висловлювати</a:t>
            </a:r>
            <a:r>
              <a:rPr lang="ru-RU" sz="3200" b="1" dirty="0" smtClean="0"/>
              <a:t> </a:t>
            </a:r>
            <a:r>
              <a:rPr lang="ru-RU" sz="3200" b="1" dirty="0" err="1"/>
              <a:t>своє</a:t>
            </a:r>
            <a:r>
              <a:rPr lang="ru-RU" sz="3200" b="1" dirty="0"/>
              <a:t> ставлення до прочитаного; </a:t>
            </a:r>
            <a:endParaRPr lang="ru-RU" sz="3200" b="1" dirty="0" smtClean="0"/>
          </a:p>
          <a:p>
            <a:pPr marL="265113" indent="-265113">
              <a:buFont typeface="Wingdings" panose="05000000000000000000" pitchFamily="2" charset="2"/>
              <a:buChar char="§"/>
            </a:pPr>
            <a:r>
              <a:rPr lang="ru-RU" sz="3200" b="1" dirty="0" err="1" smtClean="0">
                <a:solidFill>
                  <a:srgbClr val="FFFF00"/>
                </a:solidFill>
              </a:rPr>
              <a:t>дізнаватися</a:t>
            </a:r>
            <a:r>
              <a:rPr lang="ru-RU" sz="3200" b="1" dirty="0" smtClean="0"/>
              <a:t> </a:t>
            </a:r>
            <a:r>
              <a:rPr lang="ru-RU" sz="3200" b="1" dirty="0"/>
              <a:t>із «Медіавіконця» </a:t>
            </a:r>
            <a:r>
              <a:rPr lang="ru-RU" sz="3200" b="1" dirty="0" err="1"/>
              <a:t>нову</a:t>
            </a:r>
            <a:r>
              <a:rPr lang="ru-RU" sz="3200" b="1" dirty="0"/>
              <a:t> інформацію про </a:t>
            </a:r>
            <a:r>
              <a:rPr lang="ru-RU" sz="3200" b="1" dirty="0" err="1"/>
              <a:t>мультфільми</a:t>
            </a:r>
            <a:r>
              <a:rPr lang="ru-RU" sz="3200" b="1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63439" y="549474"/>
            <a:ext cx="10762927" cy="10801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/>
              <a:t>Читаючи</a:t>
            </a:r>
            <a:r>
              <a:rPr lang="ru-RU" sz="3200" b="1" dirty="0"/>
              <a:t> твори </a:t>
            </a:r>
            <a:r>
              <a:rPr lang="ru-RU" sz="3200" b="1" dirty="0" smtClean="0"/>
              <a:t>розділу</a:t>
            </a:r>
            <a:r>
              <a:rPr lang="ru-RU" sz="3200" b="1" dirty="0"/>
              <a:t> </a:t>
            </a:r>
            <a:r>
              <a:rPr lang="uk-UA" sz="3200" b="1" dirty="0" smtClean="0">
                <a:solidFill>
                  <a:schemeClr val="bg1"/>
                </a:solidFill>
              </a:rPr>
              <a:t>«</a:t>
            </a:r>
            <a:r>
              <a:rPr lang="ru-RU" sz="3200" b="1" dirty="0" smtClean="0"/>
              <a:t>ІЗ </a:t>
            </a:r>
            <a:r>
              <a:rPr lang="ru-RU" sz="3200" b="1" dirty="0"/>
              <a:t>ДЖЕРЕЛ НАРОДНОЇ МУДРОСТІ</a:t>
            </a:r>
            <a:r>
              <a:rPr lang="uk-UA" sz="3200" b="1" dirty="0" smtClean="0">
                <a:solidFill>
                  <a:schemeClr val="bg1"/>
                </a:solidFill>
              </a:rPr>
              <a:t>», </a:t>
            </a:r>
            <a:r>
              <a:rPr lang="ru-RU" sz="3200" b="1" dirty="0" err="1"/>
              <a:t>ви</a:t>
            </a:r>
            <a:r>
              <a:rPr lang="ru-RU" sz="3200" b="1" dirty="0"/>
              <a:t> будете: </a:t>
            </a:r>
          </a:p>
        </p:txBody>
      </p:sp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83657"/>
            <a:ext cx="1053414" cy="10626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41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25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15838" y="405458"/>
            <a:ext cx="10288761" cy="7200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Розглянь </a:t>
            </a:r>
            <a:r>
              <a:rPr lang="ru-RU" sz="4000" b="1" dirty="0" err="1" smtClean="0"/>
              <a:t>зміст</a:t>
            </a:r>
            <a:r>
              <a:rPr lang="ru-RU" sz="4000" b="1" dirty="0" smtClean="0"/>
              <a:t> розділу</a:t>
            </a:r>
            <a:endParaRPr lang="ru-RU" sz="4000" b="1" dirty="0"/>
          </a:p>
        </p:txBody>
      </p:sp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83657"/>
            <a:ext cx="1053414" cy="10626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157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3 клас\02 ЧИТАННЯ\1 Савченко уроки\3 Із джерел народної мудрості\№024-026 - Вступ Кирило Кожум’яка. Укр нар казка\2025-10-15_1646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204" y="1127761"/>
            <a:ext cx="9917587" cy="482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88204" y="5091676"/>
            <a:ext cx="9001000" cy="127268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rgbClr val="0070C0"/>
                </a:solidFill>
              </a:rPr>
              <a:t>Прочитай назви творів, зібраних в розділі?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rgbClr val="0070C0"/>
                </a:solidFill>
              </a:rPr>
              <a:t>Яка тема медіавіконця? Який мультфільм тобі запам’ятався?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rgbClr val="0070C0"/>
                </a:solidFill>
              </a:rPr>
              <a:t>Чи є автори у творах цього розділу?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70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69126" y="494643"/>
            <a:ext cx="10063465" cy="7339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Асоціативний кущ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4435847" y="2709714"/>
            <a:ext cx="2860278" cy="2145268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 err="1" smtClean="0"/>
              <a:t>Джерела</a:t>
            </a:r>
            <a:r>
              <a:rPr lang="ru-RU" sz="4000" b="1" dirty="0" smtClean="0"/>
              <a:t> </a:t>
            </a:r>
            <a:r>
              <a:rPr lang="ru-RU" sz="4000" b="1" dirty="0" err="1"/>
              <a:t>народної</a:t>
            </a:r>
            <a:r>
              <a:rPr lang="ru-RU" sz="4000" b="1" dirty="0"/>
              <a:t> </a:t>
            </a:r>
            <a:r>
              <a:rPr lang="ru-RU" sz="4000" b="1" dirty="0" err="1" smtClean="0"/>
              <a:t>мудрості</a:t>
            </a:r>
            <a:endParaRPr lang="ru-RU" sz="4000" b="1" dirty="0"/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8244" y="1473993"/>
            <a:ext cx="2427564" cy="1940957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 err="1" smtClean="0"/>
              <a:t>казки</a:t>
            </a:r>
            <a:r>
              <a:rPr lang="ru-RU" sz="3600" b="1" dirty="0" smtClean="0"/>
              <a:t>, пісні, </a:t>
            </a:r>
            <a:r>
              <a:rPr lang="ru-RU" sz="3600" b="1" dirty="0" err="1" smtClean="0"/>
              <a:t>приказки</a:t>
            </a:r>
            <a:endParaRPr lang="ru-RU" sz="3600" b="1" dirty="0"/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7532156" y="1501172"/>
            <a:ext cx="2592323" cy="1940957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загадки</a:t>
            </a:r>
            <a:r>
              <a:rPr lang="ru-RU" sz="3600" b="1" dirty="0"/>
              <a:t>, прислів’я, </a:t>
            </a:r>
            <a:r>
              <a:rPr lang="ru-RU" sz="3600" b="1" dirty="0" err="1" smtClean="0"/>
              <a:t>колискові</a:t>
            </a:r>
            <a:endParaRPr lang="ru-RU" sz="3600" b="1" dirty="0"/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1648243" y="4150238"/>
            <a:ext cx="2427565" cy="1940957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колядки</a:t>
            </a:r>
            <a:r>
              <a:rPr lang="ru-RU" sz="3600" b="1" dirty="0"/>
              <a:t>, </a:t>
            </a:r>
            <a:r>
              <a:rPr lang="ru-RU" sz="3600" b="1" dirty="0" err="1"/>
              <a:t>щедрівки</a:t>
            </a:r>
            <a:r>
              <a:rPr lang="ru-RU" sz="3600" b="1" dirty="0"/>
              <a:t>, </a:t>
            </a:r>
            <a:r>
              <a:rPr lang="ru-RU" sz="3600" b="1" dirty="0" err="1" smtClean="0"/>
              <a:t>легенди</a:t>
            </a:r>
            <a:endParaRPr lang="ru-RU" sz="3600" b="1" dirty="0"/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7532156" y="4112148"/>
            <a:ext cx="2592323" cy="1940957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 err="1" smtClean="0"/>
              <a:t>усмішки</a:t>
            </a:r>
            <a:r>
              <a:rPr lang="ru-RU" sz="3600" b="1" dirty="0"/>
              <a:t>, </a:t>
            </a:r>
            <a:r>
              <a:rPr lang="ru-RU" sz="3600" b="1" dirty="0" err="1"/>
              <a:t>мирилки</a:t>
            </a:r>
            <a:r>
              <a:rPr lang="ru-RU" sz="3600" b="1" dirty="0"/>
              <a:t>, веснянки</a:t>
            </a:r>
          </a:p>
        </p:txBody>
      </p:sp>
    </p:spTree>
    <p:extLst>
      <p:ext uri="{BB962C8B-B14F-4D97-AF65-F5344CB8AC3E}">
        <p14:creationId xmlns:p14="http://schemas.microsoft.com/office/powerpoint/2010/main" val="333629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69126" y="494643"/>
            <a:ext cx="10063465" cy="6308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Чарівні казки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44411" y="1125538"/>
            <a:ext cx="10079177" cy="2246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2800" b="1" dirty="0">
                <a:solidFill>
                  <a:schemeClr val="bg1"/>
                </a:solidFill>
              </a:rPr>
              <a:t>У 2 класі ти читав/читала </a:t>
            </a:r>
            <a:r>
              <a:rPr lang="uk-UA" sz="2800" b="1" dirty="0">
                <a:solidFill>
                  <a:srgbClr val="FFFF00"/>
                </a:solidFill>
              </a:rPr>
              <a:t>казки про тварин. </a:t>
            </a:r>
            <a:r>
              <a:rPr lang="uk-UA" sz="2800" b="1" dirty="0">
                <a:solidFill>
                  <a:schemeClr val="bg1"/>
                </a:solidFill>
              </a:rPr>
              <a:t>Тепер пропонуємо поринути у світ </a:t>
            </a:r>
            <a:r>
              <a:rPr lang="uk-UA" sz="2800" b="1" dirty="0">
                <a:solidFill>
                  <a:srgbClr val="FFFF00"/>
                </a:solidFill>
              </a:rPr>
              <a:t>героїчної і чарівної казки</a:t>
            </a:r>
            <a:r>
              <a:rPr lang="uk-UA" sz="2800" b="1" dirty="0">
                <a:solidFill>
                  <a:schemeClr val="bg1"/>
                </a:solidFill>
              </a:rPr>
              <a:t>. Герої цих казок мають надзвичайну силу, а за допомогою чарів і власного розуму в казках відбуваються дивовижні події та перетворення. </a:t>
            </a:r>
          </a:p>
        </p:txBody>
      </p:sp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83657"/>
            <a:ext cx="1053414" cy="10626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42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" name="Picture 2" descr="D:\Картинки до тестів\Учні\діти між книгами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247" y="3450199"/>
            <a:ext cx="3501871" cy="209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53414" y="3449004"/>
            <a:ext cx="6766809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Поміркуй, яким тоном слід читати казки. </a:t>
            </a:r>
            <a:endParaRPr lang="uk-UA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3146" y="4077866"/>
            <a:ext cx="6758954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2800" b="1" dirty="0" smtClean="0">
                <a:solidFill>
                  <a:schemeClr val="bg1"/>
                </a:solidFill>
              </a:rPr>
              <a:t>Читати </a:t>
            </a:r>
            <a:r>
              <a:rPr lang="uk-UA" sz="2800" b="1" dirty="0">
                <a:solidFill>
                  <a:schemeClr val="bg1"/>
                </a:solidFill>
              </a:rPr>
              <a:t>казки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uk-UA" sz="2800" b="1" dirty="0">
                <a:solidFill>
                  <a:schemeClr val="bg1"/>
                </a:solidFill>
              </a:rPr>
              <a:t>краще </a:t>
            </a:r>
            <a:r>
              <a:rPr lang="uk-UA" sz="2800" b="1" dirty="0">
                <a:solidFill>
                  <a:srgbClr val="FFFF00"/>
                </a:solidFill>
              </a:rPr>
              <a:t>розповідним тоном. </a:t>
            </a:r>
            <a:endParaRPr lang="uk-UA" sz="2800" b="1" dirty="0" smtClean="0">
              <a:solidFill>
                <a:srgbClr val="FFFF00"/>
              </a:solidFill>
            </a:endParaRPr>
          </a:p>
          <a:p>
            <a:pPr algn="just"/>
            <a:r>
              <a:rPr lang="uk-UA" sz="2800" b="1" dirty="0" smtClean="0">
                <a:solidFill>
                  <a:schemeClr val="bg1"/>
                </a:solidFill>
              </a:rPr>
              <a:t>З </a:t>
            </a:r>
            <a:r>
              <a:rPr lang="uk-UA" sz="2800" b="1" dirty="0">
                <a:solidFill>
                  <a:schemeClr val="bg1"/>
                </a:solidFill>
              </a:rPr>
              <a:t>особливою, таємничою інтонацією потрібно читати зачин й очікування змін у житті героїв.</a:t>
            </a:r>
          </a:p>
        </p:txBody>
      </p:sp>
    </p:spTree>
    <p:extLst>
      <p:ext uri="{BB962C8B-B14F-4D97-AF65-F5344CB8AC3E}">
        <p14:creationId xmlns:p14="http://schemas.microsoft.com/office/powerpoint/2010/main" val="286517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991</TotalTime>
  <Words>627</Words>
  <Application>Microsoft Office PowerPoint</Application>
  <PresentationFormat>Произвольный</PresentationFormat>
  <Paragraphs>132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Esmiralda Ivanova</dc:creator>
  <cp:lastModifiedBy>Esmiralda Ivanova</cp:lastModifiedBy>
  <cp:revision>68</cp:revision>
  <dcterms:created xsi:type="dcterms:W3CDTF">2025-08-27T14:01:18Z</dcterms:created>
  <dcterms:modified xsi:type="dcterms:W3CDTF">2025-10-16T11:55:56Z</dcterms:modified>
</cp:coreProperties>
</file>