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498" r:id="rId3"/>
    <p:sldId id="398" r:id="rId4"/>
    <p:sldId id="469" r:id="rId5"/>
    <p:sldId id="465" r:id="rId6"/>
    <p:sldId id="436" r:id="rId7"/>
    <p:sldId id="461" r:id="rId8"/>
    <p:sldId id="467" r:id="rId9"/>
    <p:sldId id="482" r:id="rId10"/>
    <p:sldId id="484" r:id="rId11"/>
    <p:sldId id="489" r:id="rId12"/>
    <p:sldId id="497" r:id="rId13"/>
    <p:sldId id="494" r:id="rId14"/>
    <p:sldId id="452" r:id="rId15"/>
    <p:sldId id="476" r:id="rId16"/>
    <p:sldId id="339" r:id="rId17"/>
    <p:sldId id="320" r:id="rId18"/>
    <p:sldId id="302" r:id="rId19"/>
    <p:sldId id="451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6004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3">
                    <a:lumMod val="75000"/>
                  </a:schemeClr>
                </a:solidFill>
              </a:rPr>
              <a:t>Як люди використовують енергію води на суходолі та в морі? 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24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51" y="2997746"/>
            <a:ext cx="281374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021" y="1197546"/>
            <a:ext cx="10555291" cy="158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>
            <a:sp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Греблі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гідроелектростанцій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затримують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річкову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воду, що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збирається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в озеро за греблею, і це озеро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називається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cs typeface="Times New Roman" pitchFamily="18" charset="0"/>
              </a:rPr>
              <a:t>водосховищем</a:t>
            </a: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07454" y="411958"/>
            <a:ext cx="10225138" cy="641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7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Утворення водосховищ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7" y="2870445"/>
            <a:ext cx="5743684" cy="3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868695"/>
            <a:ext cx="5181195" cy="33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453" y="1197546"/>
            <a:ext cx="10369153" cy="2264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    Ще 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одним джерелом </a:t>
            </a:r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гідроенергії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є </a:t>
            </a:r>
            <a:r>
              <a:rPr lang="ru-RU" sz="2800" b="1" dirty="0">
                <a:solidFill>
                  <a:srgbClr val="FFFF00"/>
                </a:solidFill>
              </a:rPr>
              <a:t>Води </a:t>
            </a:r>
            <a:r>
              <a:rPr lang="ru-RU" sz="2800" b="1" dirty="0" err="1">
                <a:solidFill>
                  <a:srgbClr val="FFFF00"/>
                </a:solidFill>
              </a:rPr>
              <a:t>Світового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океану</a:t>
            </a:r>
            <a:r>
              <a:rPr lang="ru-RU" sz="2800" b="1" dirty="0" smtClean="0"/>
              <a:t>. </a:t>
            </a:r>
            <a:r>
              <a:rPr lang="ru-RU" sz="2800" b="1" dirty="0" err="1"/>
              <a:t>Постійно</a:t>
            </a:r>
            <a:r>
              <a:rPr lang="ru-RU" sz="2800" b="1" dirty="0"/>
              <a:t> </a:t>
            </a:r>
            <a:r>
              <a:rPr lang="ru-RU" sz="2800" b="1" dirty="0" err="1"/>
              <a:t>рухаються</a:t>
            </a:r>
            <a:r>
              <a:rPr lang="ru-RU" sz="2800" b="1" dirty="0"/>
              <a:t> </a:t>
            </a:r>
            <a:r>
              <a:rPr lang="ru-RU" sz="2800" b="1" dirty="0" err="1"/>
              <a:t>хвилі</a:t>
            </a:r>
            <a:r>
              <a:rPr lang="ru-RU" sz="2800" b="1" dirty="0"/>
              <a:t> та </a:t>
            </a:r>
            <a:r>
              <a:rPr lang="ru-RU" sz="2800" b="1" dirty="0" err="1"/>
              <a:t>морські</a:t>
            </a:r>
            <a:r>
              <a:rPr lang="ru-RU" sz="2800" b="1" dirty="0"/>
              <a:t> </a:t>
            </a:r>
            <a:r>
              <a:rPr lang="ru-RU" sz="2800" b="1" dirty="0" err="1"/>
              <a:t>течії</a:t>
            </a:r>
            <a:r>
              <a:rPr lang="ru-RU" sz="2800" b="1" dirty="0"/>
              <a:t>. А також </a:t>
            </a:r>
            <a:r>
              <a:rPr lang="ru-RU" sz="2800" b="1" dirty="0" err="1"/>
              <a:t>припливи</a:t>
            </a:r>
            <a:r>
              <a:rPr lang="ru-RU" sz="2800" b="1" dirty="0"/>
              <a:t> й </a:t>
            </a:r>
            <a:r>
              <a:rPr lang="ru-RU" sz="2800" b="1" dirty="0" err="1"/>
              <a:t>відпливи</a:t>
            </a:r>
            <a:r>
              <a:rPr lang="ru-RU" sz="2800" b="1" dirty="0"/>
              <a:t>, </a:t>
            </a:r>
            <a:r>
              <a:rPr lang="ru-RU" sz="2800" b="1" dirty="0" err="1"/>
              <a:t>котрі</a:t>
            </a:r>
            <a:r>
              <a:rPr lang="ru-RU" sz="2800" b="1" dirty="0"/>
              <a:t> в </a:t>
            </a:r>
            <a:r>
              <a:rPr lang="ru-RU" sz="2800" b="1" dirty="0" err="1"/>
              <a:t>давнину</a:t>
            </a:r>
            <a:r>
              <a:rPr lang="ru-RU" sz="2800" b="1" dirty="0"/>
              <a:t> </a:t>
            </a:r>
            <a:r>
              <a:rPr lang="ru-RU" sz="2800" b="1" dirty="0" err="1"/>
              <a:t>називали</a:t>
            </a:r>
            <a:r>
              <a:rPr lang="ru-RU" sz="2800" b="1" dirty="0"/>
              <a:t> «</a:t>
            </a:r>
            <a:r>
              <a:rPr lang="ru-RU" sz="2800" b="1" dirty="0" err="1"/>
              <a:t>диханням</a:t>
            </a:r>
            <a:r>
              <a:rPr lang="ru-RU" sz="2800" b="1" dirty="0"/>
              <a:t>» океану. Бо океан </a:t>
            </a:r>
            <a:r>
              <a:rPr lang="ru-RU" sz="2800" b="1" dirty="0" err="1"/>
              <a:t>двічі</a:t>
            </a:r>
            <a:r>
              <a:rPr lang="ru-RU" sz="2800" b="1" dirty="0"/>
              <a:t> за </a:t>
            </a:r>
            <a:r>
              <a:rPr lang="ru-RU" sz="2800" b="1" dirty="0" err="1"/>
              <a:t>добу</a:t>
            </a:r>
            <a:r>
              <a:rPr lang="ru-RU" sz="2800" b="1" dirty="0"/>
              <a:t> то </a:t>
            </a:r>
            <a:r>
              <a:rPr lang="ru-RU" sz="2800" b="1" dirty="0" err="1"/>
              <a:t>піднімається</a:t>
            </a:r>
            <a:r>
              <a:rPr lang="ru-RU" sz="2800" b="1" dirty="0"/>
              <a:t>, </a:t>
            </a:r>
            <a:r>
              <a:rPr lang="ru-RU" sz="2800" b="1" dirty="0" err="1"/>
              <a:t>заливаючи</a:t>
            </a:r>
            <a:r>
              <a:rPr lang="ru-RU" sz="2800" b="1" dirty="0"/>
              <a:t> водою </a:t>
            </a:r>
            <a:r>
              <a:rPr lang="ru-RU" sz="2800" b="1" dirty="0" err="1"/>
              <a:t>суходіл</a:t>
            </a:r>
            <a:r>
              <a:rPr lang="ru-RU" sz="2800" b="1" dirty="0"/>
              <a:t>, то </a:t>
            </a:r>
            <a:r>
              <a:rPr lang="ru-RU" sz="2800" b="1" dirty="0" err="1"/>
              <a:t>опускається</a:t>
            </a:r>
            <a:r>
              <a:rPr lang="ru-RU" sz="2800" b="1" dirty="0"/>
              <a:t>, і тоді вода </a:t>
            </a:r>
            <a:r>
              <a:rPr lang="ru-RU" sz="2800" b="1" dirty="0" err="1"/>
              <a:t>відступає</a:t>
            </a:r>
            <a:r>
              <a:rPr lang="ru-RU" sz="2800" b="1" dirty="0"/>
              <a:t>.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63" y="3573810"/>
            <a:ext cx="4988379" cy="253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07453" y="411958"/>
            <a:ext cx="10369153" cy="641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7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Енергія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морських</a:t>
            </a:r>
            <a:r>
              <a:rPr lang="ru-RU" sz="4000" b="1" dirty="0">
                <a:solidFill>
                  <a:schemeClr val="bg1"/>
                </a:solidFill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океанських</a:t>
            </a:r>
            <a:r>
              <a:rPr lang="ru-RU" sz="4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хвиль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ofit.com.ua/images/sofit/artc/ocean_wave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3" y="3609988"/>
            <a:ext cx="4896544" cy="250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664" y="1341562"/>
            <a:ext cx="6912768" cy="4541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    </a:t>
            </a:r>
            <a:r>
              <a:rPr lang="ru-RU" sz="3200" b="1" dirty="0" err="1"/>
              <a:t>Отже</a:t>
            </a:r>
            <a:r>
              <a:rPr lang="ru-RU" sz="3200" b="1" dirty="0"/>
              <a:t>, </a:t>
            </a:r>
            <a:r>
              <a:rPr lang="ru-RU" sz="3200" b="1" dirty="0" err="1"/>
              <a:t>Світовий</a:t>
            </a:r>
            <a:r>
              <a:rPr lang="ru-RU" sz="3200" b="1" dirty="0"/>
              <a:t> океан може </a:t>
            </a:r>
            <a:r>
              <a:rPr lang="ru-RU" sz="3200" b="1" dirty="0" err="1"/>
              <a:t>надати</a:t>
            </a:r>
            <a:r>
              <a:rPr lang="ru-RU" sz="3200" b="1" dirty="0"/>
              <a:t> </a:t>
            </a:r>
            <a:r>
              <a:rPr lang="ru-RU" sz="3200" b="1" dirty="0" err="1"/>
              <a:t>людству</a:t>
            </a:r>
            <a:r>
              <a:rPr lang="ru-RU" sz="3200" b="1" dirty="0"/>
              <a:t> </a:t>
            </a:r>
            <a:r>
              <a:rPr lang="ru-RU" sz="3200" b="1" dirty="0" err="1"/>
              <a:t>гігантську</a:t>
            </a:r>
            <a:r>
              <a:rPr lang="ru-RU" sz="3200" b="1" dirty="0"/>
              <a:t> і </a:t>
            </a:r>
            <a:r>
              <a:rPr lang="ru-RU" sz="3200" b="1" dirty="0" err="1" smtClean="0"/>
              <a:t>неви</a:t>
            </a:r>
            <a:r>
              <a:rPr lang="ru-RU" sz="3200" b="1" dirty="0" smtClean="0"/>
              <a:t>-черпну </a:t>
            </a:r>
            <a:r>
              <a:rPr lang="ru-RU" sz="3200" b="1" dirty="0"/>
              <a:t>кількість </a:t>
            </a:r>
            <a:r>
              <a:rPr lang="ru-RU" sz="3200" b="1" dirty="0" err="1"/>
              <a:t>енергії</a:t>
            </a:r>
            <a:r>
              <a:rPr lang="ru-RU" sz="3200" b="1" dirty="0"/>
              <a:t>. Але для її </a:t>
            </a:r>
            <a:r>
              <a:rPr lang="ru-RU" sz="3200" b="1" dirty="0" err="1"/>
              <a:t>використання</a:t>
            </a:r>
            <a:r>
              <a:rPr lang="ru-RU" sz="3200" b="1" dirty="0"/>
              <a:t> </a:t>
            </a:r>
            <a:r>
              <a:rPr lang="ru-RU" sz="3200" b="1" dirty="0" smtClean="0"/>
              <a:t>потрібно </a:t>
            </a:r>
            <a:r>
              <a:rPr lang="ru-RU" sz="3200" b="1" dirty="0" err="1" smtClean="0"/>
              <a:t>споруджувати</a:t>
            </a:r>
            <a:r>
              <a:rPr lang="ru-RU" sz="3200" b="1" dirty="0" smtClean="0"/>
              <a:t> </a:t>
            </a:r>
            <a:r>
              <a:rPr lang="ru-RU" sz="3200" b="1" dirty="0" err="1"/>
              <a:t>спеціальні</a:t>
            </a:r>
            <a:r>
              <a:rPr lang="ru-RU" sz="3200" b="1" dirty="0"/>
              <a:t> </a:t>
            </a:r>
            <a:r>
              <a:rPr lang="ru-RU" sz="3200" b="1" dirty="0" err="1"/>
              <a:t>станції</a:t>
            </a:r>
            <a:r>
              <a:rPr lang="ru-RU" sz="3200" b="1" dirty="0"/>
              <a:t>, </a:t>
            </a:r>
            <a:r>
              <a:rPr lang="ru-RU" sz="3200" b="1" dirty="0" err="1" smtClean="0"/>
              <a:t>вартість</a:t>
            </a:r>
            <a:r>
              <a:rPr lang="ru-RU" sz="3200" b="1" dirty="0" smtClean="0"/>
              <a:t> </a:t>
            </a:r>
            <a:r>
              <a:rPr lang="ru-RU" sz="3200" b="1" dirty="0"/>
              <a:t>яких </a:t>
            </a:r>
            <a:r>
              <a:rPr lang="ru-RU" sz="3200" b="1" dirty="0" err="1"/>
              <a:t>занадто</a:t>
            </a:r>
            <a:r>
              <a:rPr lang="ru-RU" sz="3200" b="1" dirty="0"/>
              <a:t> </a:t>
            </a:r>
            <a:r>
              <a:rPr lang="ru-RU" sz="3200" b="1" dirty="0" err="1"/>
              <a:t>висока</a:t>
            </a:r>
            <a:r>
              <a:rPr lang="ru-RU" sz="3200" b="1" dirty="0"/>
              <a:t>. А </a:t>
            </a:r>
            <a:r>
              <a:rPr lang="ru-RU" sz="3200" b="1" dirty="0" err="1"/>
              <a:t>втім</a:t>
            </a:r>
            <a:r>
              <a:rPr lang="ru-RU" sz="3200" b="1" dirty="0"/>
              <a:t>, уже </a:t>
            </a:r>
            <a:r>
              <a:rPr lang="ru-RU" sz="3200" b="1" dirty="0" err="1"/>
              <a:t>діють</a:t>
            </a:r>
            <a:r>
              <a:rPr lang="ru-RU" sz="3200" b="1" dirty="0"/>
              <a:t> </a:t>
            </a:r>
            <a:r>
              <a:rPr lang="ru-RU" sz="3200" b="1" dirty="0" err="1"/>
              <a:t>електростанції</a:t>
            </a:r>
            <a:r>
              <a:rPr lang="ru-RU" sz="3200" b="1" dirty="0"/>
              <a:t>, які </a:t>
            </a:r>
            <a:r>
              <a:rPr lang="ru-RU" sz="3200" b="1" dirty="0" err="1" smtClean="0"/>
              <a:t>перетворюють</a:t>
            </a:r>
            <a:r>
              <a:rPr lang="ru-RU" sz="3200" b="1" dirty="0" smtClean="0"/>
              <a:t> </a:t>
            </a:r>
            <a:r>
              <a:rPr lang="ru-RU" sz="3200" b="1" dirty="0" err="1"/>
              <a:t>енергію</a:t>
            </a:r>
            <a:r>
              <a:rPr lang="ru-RU" sz="3200" b="1" dirty="0"/>
              <a:t> </a:t>
            </a:r>
            <a:r>
              <a:rPr lang="ru-RU" sz="3200" b="1" dirty="0" err="1"/>
              <a:t>морських</a:t>
            </a:r>
            <a:r>
              <a:rPr lang="ru-RU" sz="3200" b="1" dirty="0"/>
              <a:t> </a:t>
            </a:r>
            <a:r>
              <a:rPr lang="ru-RU" sz="3200" b="1" dirty="0" err="1"/>
              <a:t>хвиль</a:t>
            </a:r>
            <a:r>
              <a:rPr lang="ru-RU" sz="3200" b="1" dirty="0"/>
              <a:t> і </a:t>
            </a:r>
            <a:r>
              <a:rPr lang="ru-RU" sz="3200" b="1" dirty="0" err="1"/>
              <a:t>припливів</a:t>
            </a:r>
            <a:r>
              <a:rPr lang="ru-RU" sz="3200" b="1" dirty="0"/>
              <a:t> на </a:t>
            </a:r>
            <a:r>
              <a:rPr lang="ru-RU" sz="3200" b="1" dirty="0" err="1"/>
              <a:t>електроенергію</a:t>
            </a:r>
            <a:r>
              <a:rPr lang="ru-RU" sz="3200" b="1" dirty="0"/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07453" y="411958"/>
            <a:ext cx="10369153" cy="8575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7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Енергія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морських</a:t>
            </a:r>
            <a:r>
              <a:rPr lang="ru-RU" sz="4000" b="1" dirty="0">
                <a:solidFill>
                  <a:schemeClr val="bg1"/>
                </a:solidFill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океанських</a:t>
            </a:r>
            <a:r>
              <a:rPr lang="ru-RU" sz="4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Times New Roman" pitchFamily="18" charset="0"/>
              </a:rPr>
              <a:t>хвиль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4 ЯДС\Грущинська\2 Людина і нежива природа\№024 Як люди використовують енергію води на суходолі та в морі\2025-10-21_204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32" y="1269554"/>
            <a:ext cx="344817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0114" y="477466"/>
            <a:ext cx="10225136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17627"/>
            <a:r>
              <a:rPr lang="uk-UA" sz="4000" b="1" dirty="0" smtClean="0"/>
              <a:t>Запам’ятай і поясни </a:t>
            </a:r>
            <a:r>
              <a:rPr lang="uk-UA" sz="4000" b="1" dirty="0" err="1" smtClean="0"/>
              <a:t>прислів</a:t>
            </a:r>
            <a:r>
              <a:rPr lang="en-US" sz="4000" b="1" dirty="0"/>
              <a:t>’</a:t>
            </a:r>
            <a:r>
              <a:rPr lang="uk-UA" sz="4000" b="1" dirty="0"/>
              <a:t>я про воду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3646996"/>
            <a:ext cx="5081679" cy="240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3" y="1359264"/>
            <a:ext cx="4081862" cy="265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64047" y="4709179"/>
            <a:ext cx="4810797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Вода </a:t>
            </a:r>
            <a:r>
              <a:rPr lang="ru-RU" sz="3200" b="1" dirty="0" err="1">
                <a:solidFill>
                  <a:schemeClr val="bg1"/>
                </a:solidFill>
              </a:rPr>
              <a:t>найде</a:t>
            </a:r>
            <a:r>
              <a:rPr lang="ru-RU" sz="3200" b="1" dirty="0">
                <a:solidFill>
                  <a:schemeClr val="bg1"/>
                </a:solidFill>
              </a:rPr>
              <a:t> собі дорогу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3304" y="1335194"/>
            <a:ext cx="4482663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Вода </a:t>
            </a:r>
            <a:r>
              <a:rPr lang="ru-RU" sz="3200" b="1" dirty="0" err="1">
                <a:solidFill>
                  <a:schemeClr val="bg1"/>
                </a:solidFill>
              </a:rPr>
              <a:t>крапля</a:t>
            </a:r>
            <a:r>
              <a:rPr lang="ru-RU" sz="3200" b="1" dirty="0">
                <a:solidFill>
                  <a:schemeClr val="bg1"/>
                </a:solidFill>
              </a:rPr>
              <a:t> по </a:t>
            </a:r>
            <a:r>
              <a:rPr lang="ru-RU" sz="3200" b="1" dirty="0" err="1">
                <a:solidFill>
                  <a:schemeClr val="bg1"/>
                </a:solidFill>
              </a:rPr>
              <a:t>краплі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камінь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довбає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1631" y="2432693"/>
            <a:ext cx="4392488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Під </a:t>
            </a:r>
            <a:r>
              <a:rPr lang="ru-RU" sz="3200" b="1" dirty="0">
                <a:solidFill>
                  <a:schemeClr val="bg1"/>
                </a:solidFill>
              </a:rPr>
              <a:t>лежачий </a:t>
            </a:r>
            <a:r>
              <a:rPr lang="ru-RU" sz="3200" b="1" dirty="0" err="1">
                <a:solidFill>
                  <a:schemeClr val="bg1"/>
                </a:solidFill>
              </a:rPr>
              <a:t>камінь</a:t>
            </a:r>
            <a:r>
              <a:rPr lang="ru-RU" sz="3200" b="1" dirty="0">
                <a:solidFill>
                  <a:schemeClr val="bg1"/>
                </a:solidFill>
              </a:rPr>
              <a:t> вода не </a:t>
            </a:r>
            <a:r>
              <a:rPr lang="ru-RU" sz="3200" b="1" dirty="0" err="1">
                <a:solidFill>
                  <a:schemeClr val="bg1"/>
                </a:solidFill>
              </a:rPr>
              <a:t>тече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4048" y="5447844"/>
            <a:ext cx="4810797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Вода </a:t>
            </a:r>
            <a:r>
              <a:rPr lang="ru-RU" sz="3200" b="1" dirty="0">
                <a:solidFill>
                  <a:schemeClr val="bg1"/>
                </a:solidFill>
              </a:rPr>
              <a:t>греблю рве.</a:t>
            </a:r>
          </a:p>
        </p:txBody>
      </p:sp>
    </p:spTree>
    <p:extLst>
      <p:ext uri="{BB962C8B-B14F-4D97-AF65-F5344CB8AC3E}">
        <p14:creationId xmlns:p14="http://schemas.microsoft.com/office/powerpoint/2010/main" val="28464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431" y="494642"/>
            <a:ext cx="10449655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431" y="1297144"/>
            <a:ext cx="10449656" cy="14125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Якщо названий об’єкт вода в твердому стані – присідаємо по 3 рази; якщо в рідкому – робимо повороти тулубом вліво-вправо; якщо в газоподібному – нахили тулубом ліворуч-праворуч по 3 р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1771856" y="2890604"/>
            <a:ext cx="163411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Сніг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4939903" y="5075151"/>
            <a:ext cx="1729593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Дощ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4723879" y="2929721"/>
            <a:ext cx="170826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Ріка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7604199" y="2878509"/>
            <a:ext cx="2244610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Озеро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7214336" y="5056708"/>
            <a:ext cx="302433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Туман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483519" y="4941962"/>
            <a:ext cx="290678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Айсберг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4232354" y="3874926"/>
            <a:ext cx="367380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Льодовики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>
            <a:off x="978061" y="3867602"/>
            <a:ext cx="253948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хмари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Блок-схема: сохраненные данные 23"/>
          <p:cNvSpPr/>
          <p:nvPr/>
        </p:nvSpPr>
        <p:spPr>
          <a:xfrm>
            <a:off x="8887745" y="3847933"/>
            <a:ext cx="239945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Океан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Поміркуйте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71711" y="1197546"/>
            <a:ext cx="6156426" cy="105560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Поясніть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 ви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розумієте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що таке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енергія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Для чого вона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потрібна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18746" y="2421682"/>
            <a:ext cx="6063502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 людина, на вашу думку, </a:t>
            </a:r>
            <a:r>
              <a:rPr lang="ru-RU" sz="2800" b="1" dirty="0" err="1"/>
              <a:t>отримує</a:t>
            </a:r>
            <a:r>
              <a:rPr lang="ru-RU" sz="2800" b="1" dirty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63441" y="4442432"/>
            <a:ext cx="626469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змінюють</a:t>
            </a:r>
            <a:r>
              <a:rPr lang="ru-RU" sz="2800" b="1" dirty="0"/>
              <a:t> </a:t>
            </a:r>
            <a:r>
              <a:rPr lang="ru-RU" sz="2800" b="1" dirty="0" err="1"/>
              <a:t>поверхню</a:t>
            </a:r>
            <a:r>
              <a:rPr lang="ru-RU" sz="2800" b="1" dirty="0"/>
              <a:t> землі потоки текучих вод під час злив і </a:t>
            </a:r>
            <a:r>
              <a:rPr lang="ru-RU" sz="2800" b="1" dirty="0" err="1"/>
              <a:t>повеней</a:t>
            </a:r>
            <a:r>
              <a:rPr lang="ru-RU" sz="2800" b="1" dirty="0"/>
              <a:t>?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231882" y="3505389"/>
            <a:ext cx="1692189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 </a:t>
            </a:r>
            <a:r>
              <a:rPr lang="ru-RU" sz="2800" b="1" dirty="0" err="1"/>
              <a:t>їжі</a:t>
            </a:r>
            <a:endParaRPr lang="ru-RU" sz="2800" b="1" dirty="0"/>
          </a:p>
        </p:txBody>
      </p:sp>
      <p:pic>
        <p:nvPicPr>
          <p:cNvPr id="7170" name="Picture 2" descr="Енергія води. Як енергія отримується з води? – Альтернативна енергетика у  світі та Україн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094" r="2702" b="7607"/>
          <a:stretch/>
        </p:blipFill>
        <p:spPr bwMode="auto">
          <a:xfrm>
            <a:off x="7236874" y="1260000"/>
            <a:ext cx="3671126" cy="209778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р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20" y="3638445"/>
            <a:ext cx="3663680" cy="2486863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29520" y="3691583"/>
            <a:ext cx="6264695" cy="947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можна </a:t>
            </a:r>
            <a:r>
              <a:rPr lang="ru-RU" sz="2800" b="1" dirty="0" err="1"/>
              <a:t>відновити</a:t>
            </a:r>
            <a:r>
              <a:rPr lang="ru-RU" sz="2800" b="1" dirty="0"/>
              <a:t> запаси </a:t>
            </a:r>
            <a:r>
              <a:rPr lang="ru-RU" sz="2800" b="1" dirty="0" err="1"/>
              <a:t>енергії</a:t>
            </a:r>
            <a:r>
              <a:rPr lang="ru-RU" sz="2800" b="1" dirty="0"/>
              <a:t> води?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46" y="1269554"/>
            <a:ext cx="3384376" cy="33843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2480" y="1269554"/>
            <a:ext cx="6478777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Яку роботу виконують </a:t>
            </a:r>
            <a:r>
              <a:rPr lang="ru-RU" sz="2800" b="1" dirty="0" err="1"/>
              <a:t>поверхневі</a:t>
            </a:r>
            <a:r>
              <a:rPr lang="ru-RU" sz="2800" b="1" dirty="0"/>
              <a:t> води?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3413" y="2277666"/>
            <a:ext cx="6478776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рухи</a:t>
            </a:r>
            <a:r>
              <a:rPr lang="ru-RU" sz="2800" b="1" dirty="0"/>
              <a:t> води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у </a:t>
            </a:r>
            <a:r>
              <a:rPr lang="ru-RU" sz="2800" b="1" dirty="0" err="1"/>
              <a:t>Світовому</a:t>
            </a:r>
            <a:r>
              <a:rPr lang="ru-RU" sz="2800" b="1" dirty="0"/>
              <a:t> </a:t>
            </a:r>
            <a:r>
              <a:rPr lang="ru-RU" sz="2800" b="1" dirty="0" err="1" smtClean="0"/>
              <a:t>океані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60454" y="4781213"/>
            <a:ext cx="6264695" cy="947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кажуть</a:t>
            </a:r>
            <a:r>
              <a:rPr lang="ru-RU" sz="2800" b="1" dirty="0"/>
              <a:t>, що </a:t>
            </a:r>
            <a:r>
              <a:rPr lang="ru-RU" sz="2800" b="1" dirty="0" err="1"/>
              <a:t>Світовий</a:t>
            </a:r>
            <a:r>
              <a:rPr lang="ru-RU" sz="2800" b="1" dirty="0"/>
              <a:t> океан об’єднує </a:t>
            </a:r>
            <a:r>
              <a:rPr lang="ru-RU" sz="2800" b="1" dirty="0" err="1"/>
              <a:t>людство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3 клас\04 ЯДС\Грущинська\2 Людина і нежива природа\№024 Як люди використовують енергію води на суходолі та в морі\2025-10-21_222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488386"/>
            <a:ext cx="8311772" cy="56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447" y="477466"/>
            <a:ext cx="2573134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495" y="2187607"/>
            <a:ext cx="2888256" cy="361845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41-42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24.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1791" y="350180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 а в 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1281" y="3501801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 л о 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5847" y="386184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і г о в и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0063" y="3824967"/>
            <a:ext cx="1807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 к р 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30175" y="4501203"/>
            <a:ext cx="8053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Де знаходяться </a:t>
            </a:r>
            <a:r>
              <a:rPr lang="ru-RU" sz="3200" b="1" dirty="0" err="1" smtClean="0">
                <a:solidFill>
                  <a:srgbClr val="0070C0"/>
                </a:solidFill>
              </a:rPr>
              <a:t>поверхневі</a:t>
            </a:r>
            <a:r>
              <a:rPr lang="ru-RU" sz="3200" b="1" dirty="0" smtClean="0">
                <a:solidFill>
                  <a:srgbClr val="0070C0"/>
                </a:solidFill>
              </a:rPr>
              <a:t> води?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0963" y="5365299"/>
            <a:ext cx="390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Які </a:t>
            </a:r>
            <a:r>
              <a:rPr lang="ru-RU" sz="3200" b="1" dirty="0" smtClean="0">
                <a:solidFill>
                  <a:srgbClr val="0070C0"/>
                </a:solidFill>
              </a:rPr>
              <a:t>є </a:t>
            </a:r>
            <a:r>
              <a:rPr lang="ru-RU" sz="3200" b="1" dirty="0" err="1" smtClean="0">
                <a:solidFill>
                  <a:srgbClr val="0070C0"/>
                </a:solidFill>
              </a:rPr>
              <a:t>водні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об’єкти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6" grpId="0"/>
      <p:bldP spid="17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413570"/>
            <a:ext cx="7656634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b="1" dirty="0"/>
              <a:t>Вода на </a:t>
            </a:r>
            <a:r>
              <a:rPr lang="ru-RU" sz="3200" b="1" dirty="0" err="1"/>
              <a:t>нашій</a:t>
            </a:r>
            <a:r>
              <a:rPr lang="ru-RU" sz="3200" b="1" dirty="0"/>
              <a:t> </a:t>
            </a:r>
            <a:r>
              <a:rPr lang="ru-RU" sz="3200" b="1" dirty="0" err="1"/>
              <a:t>планеті</a:t>
            </a:r>
            <a:r>
              <a:rPr lang="ru-RU" sz="3200" b="1" dirty="0"/>
              <a:t> є </a:t>
            </a:r>
            <a:r>
              <a:rPr lang="ru-RU" sz="3200" b="1" dirty="0" err="1"/>
              <a:t>невичерпним</a:t>
            </a:r>
            <a:r>
              <a:rPr lang="ru-RU" sz="3200" b="1" dirty="0"/>
              <a:t> джерелом </a:t>
            </a:r>
            <a:r>
              <a:rPr lang="ru-RU" sz="3200" b="1" dirty="0" err="1"/>
              <a:t>енергії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37927" y="2781722"/>
            <a:ext cx="7662416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 err="1"/>
              <a:t>Енергія</a:t>
            </a:r>
            <a:r>
              <a:rPr lang="ru-RU" sz="3200" b="1" dirty="0"/>
              <a:t> </a:t>
            </a:r>
            <a:r>
              <a:rPr lang="ru-RU" sz="3200" b="1" dirty="0" err="1"/>
              <a:t>рухомої</a:t>
            </a:r>
            <a:r>
              <a:rPr lang="ru-RU" sz="3200" b="1" dirty="0"/>
              <a:t> води чиста й </a:t>
            </a:r>
            <a:r>
              <a:rPr lang="ru-RU" sz="3200" b="1" dirty="0" err="1"/>
              <a:t>невичерпна</a:t>
            </a:r>
            <a:r>
              <a:rPr lang="ru-RU" sz="3200" b="1" dirty="0"/>
              <a:t>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9212" y="486995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5617" y="4393626"/>
            <a:ext cx="7624726" cy="14844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/>
              <a:t>. </a:t>
            </a:r>
            <a:r>
              <a:rPr lang="ru-RU" sz="3200" b="1" dirty="0" err="1"/>
              <a:t>Енергію</a:t>
            </a:r>
            <a:r>
              <a:rPr lang="ru-RU" sz="3200" b="1" dirty="0"/>
              <a:t> </a:t>
            </a:r>
            <a:r>
              <a:rPr lang="ru-RU" sz="3200" b="1" dirty="0" err="1"/>
              <a:t>рухомої</a:t>
            </a:r>
            <a:r>
              <a:rPr lang="ru-RU" sz="3200" b="1" dirty="0"/>
              <a:t> води </a:t>
            </a:r>
            <a:r>
              <a:rPr lang="ru-RU" sz="3200" b="1" dirty="0" err="1"/>
              <a:t>використовували</a:t>
            </a:r>
            <a:r>
              <a:rPr lang="ru-RU" sz="3200" b="1" dirty="0"/>
              <a:t> в </a:t>
            </a:r>
            <a:r>
              <a:rPr lang="ru-RU" sz="3200" b="1" dirty="0" err="1"/>
              <a:t>минулому</a:t>
            </a:r>
            <a:r>
              <a:rPr lang="ru-RU" sz="3200" b="1" dirty="0"/>
              <a:t> й у наш </a:t>
            </a:r>
            <a:r>
              <a:rPr lang="ru-RU" sz="3200" b="1" dirty="0" smtClean="0"/>
              <a:t>час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793538" y="508763"/>
            <a:ext cx="10529060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7269" y="1517395"/>
            <a:ext cx="2623405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5" y="1437246"/>
            <a:ext cx="2962572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358374" y="5296668"/>
            <a:ext cx="9330315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уроці крапельками води.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557708" y="4071669"/>
            <a:ext cx="24658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764439" y="4067737"/>
            <a:ext cx="165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24610" y="4071669"/>
            <a:ext cx="24155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388669" y="4071669"/>
            <a:ext cx="2800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79" y="1487709"/>
            <a:ext cx="5582671" cy="5093482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07455" y="477466"/>
            <a:ext cx="1015312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00026" y="1487709"/>
            <a:ext cx="381642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уроку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2995687" y="2997746"/>
            <a:ext cx="2308467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Щасливий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9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9188375" y="3326333"/>
            <a:ext cx="1633603" cy="6177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 smtClean="0">
                <a:solidFill>
                  <a:schemeClr val="bg1"/>
                </a:solidFill>
              </a:rPr>
              <a:t>Злий  </a:t>
            </a:r>
            <a:endParaRPr lang="uk-UA" sz="3300" dirty="0">
              <a:solidFill>
                <a:schemeClr val="bg1"/>
              </a:solidFill>
            </a:endParaRPr>
          </a:p>
        </p:txBody>
      </p:sp>
      <p:sp>
        <p:nvSpPr>
          <p:cNvPr id="10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2608238" y="5302002"/>
            <a:ext cx="3096344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задоволений</a:t>
            </a:r>
            <a:endParaRPr lang="uk-UA" sz="33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8128948" y="1682911"/>
            <a:ext cx="3414998" cy="617708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 smtClean="0">
                <a:solidFill>
                  <a:schemeClr val="bg1"/>
                </a:solidFill>
              </a:rPr>
              <a:t>Розчарований  </a:t>
            </a:r>
            <a:endParaRPr lang="uk-UA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0" y="494644"/>
            <a:ext cx="10441161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Вправа «Мікрофон»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31" y="1289080"/>
            <a:ext cx="10441160" cy="3652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1. </a:t>
            </a:r>
            <a:r>
              <a:rPr lang="ru-RU" sz="2800" b="1" dirty="0"/>
              <a:t>Які океани </a:t>
            </a:r>
            <a:r>
              <a:rPr lang="ru-RU" sz="2800" b="1" dirty="0" err="1"/>
              <a:t>входять</a:t>
            </a:r>
            <a:r>
              <a:rPr lang="ru-RU" sz="2800" b="1" dirty="0"/>
              <a:t> до складу </a:t>
            </a:r>
            <a:r>
              <a:rPr lang="ru-RU" sz="2800" b="1" dirty="0" err="1"/>
              <a:t>Світового</a:t>
            </a:r>
            <a:r>
              <a:rPr lang="ru-RU" sz="2800" b="1" dirty="0"/>
              <a:t> океану? </a:t>
            </a:r>
            <a:endParaRPr lang="ru-RU" sz="2800" b="1" dirty="0" smtClean="0"/>
          </a:p>
          <a:p>
            <a:r>
              <a:rPr lang="ru-RU" sz="2800" b="1" dirty="0" smtClean="0"/>
              <a:t>2. </a:t>
            </a:r>
            <a:r>
              <a:rPr lang="uk-UA" sz="2800" b="1" dirty="0"/>
              <a:t>Якої води на Землі більше: солоної чи прісної?</a:t>
            </a:r>
          </a:p>
          <a:p>
            <a:r>
              <a:rPr lang="ru-RU" sz="2800" b="1" dirty="0" smtClean="0"/>
              <a:t>3. </a:t>
            </a:r>
            <a:r>
              <a:rPr lang="uk-UA" sz="2800" b="1" dirty="0"/>
              <a:t>Де знаходиться солона вода? Прісна вода?</a:t>
            </a:r>
            <a:endParaRPr lang="ru-RU" sz="2800" b="1" dirty="0"/>
          </a:p>
          <a:p>
            <a:r>
              <a:rPr lang="ru-RU" sz="2800" b="1" dirty="0" smtClean="0"/>
              <a:t>4. В </a:t>
            </a:r>
            <a:r>
              <a:rPr lang="ru-RU" sz="2800" b="1" dirty="0"/>
              <a:t>якому </a:t>
            </a:r>
            <a:r>
              <a:rPr lang="ru-RU" sz="2800" b="1" dirty="0" err="1"/>
              <a:t>стані</a:t>
            </a:r>
            <a:r>
              <a:rPr lang="ru-RU" sz="2800" b="1" dirty="0"/>
              <a:t> </a:t>
            </a:r>
            <a:r>
              <a:rPr lang="ru-RU" sz="2800" b="1" dirty="0" err="1"/>
              <a:t>перебуває</a:t>
            </a:r>
            <a:r>
              <a:rPr lang="ru-RU" sz="2800" b="1" dirty="0"/>
              <a:t> вода </a:t>
            </a:r>
            <a:r>
              <a:rPr lang="ru-RU" sz="2800" b="1" dirty="0" smtClean="0"/>
              <a:t>на Землі? </a:t>
            </a:r>
          </a:p>
          <a:p>
            <a:r>
              <a:rPr lang="ru-RU" sz="2800" b="1" dirty="0" smtClean="0"/>
              <a:t>5. Чому </a:t>
            </a:r>
            <a:r>
              <a:rPr lang="ru-RU" sz="2800" b="1" dirty="0"/>
              <a:t>воду називають </a:t>
            </a:r>
            <a:r>
              <a:rPr lang="ru-RU" sz="2800" b="1" dirty="0" err="1"/>
              <a:t>мандрівницею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6. </a:t>
            </a:r>
            <a:r>
              <a:rPr lang="ru-RU" sz="2800" b="1" dirty="0"/>
              <a:t>Що </a:t>
            </a:r>
            <a:r>
              <a:rPr lang="ru-RU" sz="2800" b="1" dirty="0" err="1"/>
              <a:t>спричиняє</a:t>
            </a:r>
            <a:r>
              <a:rPr lang="ru-RU" sz="2800" b="1" dirty="0"/>
              <a:t> </a:t>
            </a:r>
            <a:r>
              <a:rPr lang="ru-RU" sz="2800" b="1" dirty="0" err="1"/>
              <a:t>рухи</a:t>
            </a:r>
            <a:r>
              <a:rPr lang="ru-RU" sz="2800" b="1" dirty="0"/>
              <a:t> води на Землі? </a:t>
            </a:r>
            <a:endParaRPr lang="ru-RU" sz="2800" b="1" dirty="0" smtClean="0"/>
          </a:p>
          <a:p>
            <a:r>
              <a:rPr lang="uk-UA" sz="2800" b="1" dirty="0" smtClean="0"/>
              <a:t>7.</a:t>
            </a:r>
            <a:r>
              <a:rPr lang="ru-RU" sz="2800" b="1" dirty="0"/>
              <a:t> </a:t>
            </a:r>
            <a:r>
              <a:rPr lang="ru-RU" sz="2800" b="1" dirty="0" smtClean="0"/>
              <a:t>Що </a:t>
            </a:r>
            <a:r>
              <a:rPr lang="ru-RU" sz="2800" b="1" dirty="0"/>
              <a:t>таке </a:t>
            </a:r>
            <a:r>
              <a:rPr lang="ru-RU" sz="2800" b="1" dirty="0" err="1"/>
              <a:t>випаровування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8. З </a:t>
            </a:r>
            <a:r>
              <a:rPr lang="ru-RU" sz="2800" b="1" dirty="0"/>
              <a:t>яких </a:t>
            </a:r>
            <a:r>
              <a:rPr lang="ru-RU" sz="2800" b="1" dirty="0" err="1"/>
              <a:t>основних</a:t>
            </a:r>
            <a:r>
              <a:rPr lang="ru-RU" sz="2800" b="1" dirty="0"/>
              <a:t> ланок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колообіг води в природі</a:t>
            </a:r>
            <a:endParaRPr lang="ru-RU" sz="2800" b="1" dirty="0" smtClean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7022" r="11369" b="10940"/>
          <a:stretch/>
        </p:blipFill>
        <p:spPr>
          <a:xfrm>
            <a:off x="9034718" y="1819059"/>
            <a:ext cx="2016000" cy="24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8845" y="4968924"/>
            <a:ext cx="69253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Випаровування</a:t>
            </a:r>
            <a:r>
              <a:rPr lang="ru-RU" sz="2800" b="1" dirty="0"/>
              <a:t>;</a:t>
            </a:r>
            <a:r>
              <a:rPr lang="ru-RU" sz="2800" b="1" dirty="0" smtClean="0"/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утворення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хмар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r>
              <a:rPr lang="ru-RU" sz="2800" b="1" dirty="0" err="1" smtClean="0">
                <a:solidFill>
                  <a:schemeClr val="bg1"/>
                </a:solidFill>
              </a:rPr>
              <a:t>випадання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опадів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r>
              <a:rPr lang="ru-RU" sz="2800" b="1" dirty="0" err="1" smtClean="0">
                <a:solidFill>
                  <a:schemeClr val="bg1"/>
                </a:solidFill>
              </a:rPr>
              <a:t>стікання</a:t>
            </a:r>
            <a:r>
              <a:rPr lang="ru-RU" sz="2800" b="1" dirty="0" smtClean="0">
                <a:solidFill>
                  <a:schemeClr val="bg1"/>
                </a:solidFill>
              </a:rPr>
              <a:t> вод до океану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19" y="1557586"/>
            <a:ext cx="4682274" cy="46822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622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48" y="1188601"/>
            <a:ext cx="2686446" cy="401323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42720" y="1053530"/>
            <a:ext cx="3652254" cy="1132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воду називають </a:t>
            </a:r>
            <a:r>
              <a:rPr lang="ru-RU" sz="2400" b="1" dirty="0" err="1"/>
              <a:t>безцінним</a:t>
            </a:r>
            <a:r>
              <a:rPr lang="ru-RU" sz="2400" b="1" dirty="0"/>
              <a:t> «скарбом» природи?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5808" y="2277666"/>
            <a:ext cx="7215094" cy="935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чому </a:t>
            </a:r>
            <a:r>
              <a:rPr lang="ru-RU" sz="2400" b="1" dirty="0" err="1"/>
              <a:t>виявляється</a:t>
            </a:r>
            <a:r>
              <a:rPr lang="ru-RU" sz="2400" b="1" dirty="0"/>
              <a:t> </a:t>
            </a:r>
            <a:r>
              <a:rPr lang="ru-RU" sz="2400" b="1" dirty="0" err="1"/>
              <a:t>залежність</a:t>
            </a:r>
            <a:r>
              <a:rPr lang="ru-RU" sz="2400" b="1" dirty="0"/>
              <a:t> </a:t>
            </a:r>
            <a:r>
              <a:rPr lang="ru-RU" sz="2400" b="1" dirty="0" err="1"/>
              <a:t>живих</a:t>
            </a:r>
            <a:r>
              <a:rPr lang="ru-RU" sz="2400" b="1" dirty="0"/>
              <a:t> організмів: людей, тварин і </a:t>
            </a:r>
            <a:r>
              <a:rPr lang="ru-RU" sz="2400" b="1" dirty="0" smtClean="0"/>
              <a:t>рослин </a:t>
            </a:r>
            <a:r>
              <a:rPr lang="ru-RU" sz="2400" b="1" dirty="0"/>
              <a:t>від </a:t>
            </a:r>
            <a:r>
              <a:rPr lang="ru-RU" sz="2400" b="1" dirty="0" err="1"/>
              <a:t>наявності</a:t>
            </a:r>
            <a:r>
              <a:rPr lang="ru-RU" sz="2400" b="1" dirty="0"/>
              <a:t> </a:t>
            </a:r>
            <a:r>
              <a:rPr lang="ru-RU" sz="2400" b="1" dirty="0" err="1"/>
              <a:t>прісної</a:t>
            </a:r>
            <a:r>
              <a:rPr lang="ru-RU" sz="2400" b="1" dirty="0"/>
              <a:t> води?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0174" y="1127224"/>
            <a:ext cx="3927648" cy="1098515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впливає</a:t>
            </a:r>
            <a:r>
              <a:rPr lang="ru-RU" sz="2400" b="1" dirty="0"/>
              <a:t> </a:t>
            </a:r>
            <a:r>
              <a:rPr lang="ru-RU" sz="2400" b="1" dirty="0" err="1"/>
              <a:t>Світовий</a:t>
            </a:r>
            <a:r>
              <a:rPr lang="ru-RU" sz="2400" b="1" dirty="0"/>
              <a:t> океан на природу Землі, її </a:t>
            </a:r>
            <a:r>
              <a:rPr lang="ru-RU" sz="2400" b="1" dirty="0" err="1"/>
              <a:t>клімат</a:t>
            </a:r>
            <a:r>
              <a:rPr lang="ru-RU" sz="2400" b="1" dirty="0"/>
              <a:t> і погоду?</a:t>
            </a:r>
          </a:p>
        </p:txBody>
      </p:sp>
      <p:pic>
        <p:nvPicPr>
          <p:cNvPr id="14" name="Picture 2" descr="D:\3 клас\04 ЯДС\Грущинська\2 Людина і нежива природа\№021 Чому відбувається колообіг води в природі\2025-10-14_16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22" y="3278184"/>
            <a:ext cx="4168372" cy="14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34106" y="4891626"/>
            <a:ext cx="3136744" cy="1177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Чи можуть </a:t>
            </a:r>
            <a:r>
              <a:rPr lang="ru-RU" sz="2400" b="1" dirty="0" err="1"/>
              <a:t>існувати</a:t>
            </a:r>
            <a:r>
              <a:rPr lang="ru-RU" sz="2400" b="1" dirty="0"/>
              <a:t> живі </a:t>
            </a:r>
            <a:r>
              <a:rPr lang="ru-RU" sz="2400" b="1" dirty="0" err="1"/>
              <a:t>організми</a:t>
            </a:r>
            <a:r>
              <a:rPr lang="ru-RU" sz="2400" b="1" dirty="0"/>
              <a:t>, коли </a:t>
            </a:r>
            <a:r>
              <a:rPr lang="ru-RU" sz="2400" b="1" dirty="0" err="1"/>
              <a:t>зникає</a:t>
            </a:r>
            <a:r>
              <a:rPr lang="ru-RU" sz="2400" b="1" dirty="0"/>
              <a:t> </a:t>
            </a:r>
            <a:r>
              <a:rPr lang="ru-RU" sz="2400" b="1" dirty="0" err="1"/>
              <a:t>прісна</a:t>
            </a:r>
            <a:r>
              <a:rPr lang="ru-RU" sz="2400" b="1" dirty="0"/>
              <a:t> вода?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92617" y="4764070"/>
            <a:ext cx="4436031" cy="14324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люди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</a:t>
            </a:r>
            <a:r>
              <a:rPr lang="ru-RU" sz="2400" b="1" dirty="0" err="1"/>
              <a:t>прісну</a:t>
            </a:r>
            <a:r>
              <a:rPr lang="ru-RU" sz="2400" b="1" dirty="0"/>
              <a:t> воду для своїх потреб</a:t>
            </a:r>
            <a:r>
              <a:rPr lang="ru-RU" sz="2400" b="1" dirty="0" smtClean="0"/>
              <a:t>?</a:t>
            </a:r>
            <a:r>
              <a:rPr lang="ru-RU" sz="2400" b="1" dirty="0"/>
              <a:t> Що </a:t>
            </a:r>
            <a:r>
              <a:rPr lang="ru-RU" sz="2400" b="1" dirty="0" err="1"/>
              <a:t>слугує</a:t>
            </a:r>
            <a:r>
              <a:rPr lang="ru-RU" sz="2400" b="1" dirty="0"/>
              <a:t> людям </a:t>
            </a:r>
            <a:r>
              <a:rPr lang="ru-RU" sz="2400" b="1" dirty="0" err="1"/>
              <a:t>джерелами</a:t>
            </a:r>
            <a:r>
              <a:rPr lang="ru-RU" sz="2400" b="1" dirty="0"/>
              <a:t> </a:t>
            </a:r>
            <a:r>
              <a:rPr lang="ru-RU" sz="2400" b="1" dirty="0" err="1"/>
              <a:t>питної</a:t>
            </a:r>
            <a:r>
              <a:rPr lang="ru-RU" sz="2400" b="1" dirty="0"/>
              <a:t> води?</a:t>
            </a:r>
          </a:p>
        </p:txBody>
      </p:sp>
    </p:spTree>
    <p:extLst>
      <p:ext uri="{BB962C8B-B14F-4D97-AF65-F5344CB8AC3E}">
        <p14:creationId xmlns:p14="http://schemas.microsoft.com/office/powerpoint/2010/main" val="18249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20490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466" y="1269555"/>
            <a:ext cx="2607800" cy="2664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Розкажіть</a:t>
            </a:r>
            <a:r>
              <a:rPr lang="ru-RU" sz="2800" b="1" dirty="0"/>
              <a:t>, як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колообіг води у </a:t>
            </a:r>
            <a:r>
              <a:rPr lang="ru-RU" sz="2800" b="1" dirty="0" err="1"/>
              <a:t>вашій</a:t>
            </a:r>
            <a:r>
              <a:rPr lang="ru-RU" sz="2800" b="1" dirty="0"/>
              <a:t> </a:t>
            </a:r>
            <a:r>
              <a:rPr lang="ru-RU" sz="2800" b="1" dirty="0" err="1"/>
              <a:t>місцевості</a:t>
            </a:r>
            <a:r>
              <a:rPr lang="ru-RU" sz="2800" b="1" dirty="0"/>
              <a:t>.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65" y="1083717"/>
            <a:ext cx="5177037" cy="371726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466" y="4847201"/>
            <a:ext cx="10492626" cy="15323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ознайомимось із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поняттями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rgbClr val="FF0000"/>
                </a:solidFill>
              </a:rPr>
              <a:t>енергія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 і «</a:t>
            </a:r>
            <a:r>
              <a:rPr lang="ru-RU" sz="2800" b="1" dirty="0" err="1">
                <a:solidFill>
                  <a:srgbClr val="FF0000"/>
                </a:solidFill>
              </a:rPr>
              <a:t>гідроелектростанція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», різними способами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використання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енергії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рухомої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отримання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енергії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719" y="508603"/>
            <a:ext cx="10173290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0004" y="1269554"/>
            <a:ext cx="98148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Наведіть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докази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того, що вода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постійно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перебуває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русі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10412"/>
            <a:ext cx="1053414" cy="1049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6908" y="4437906"/>
            <a:ext cx="105349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Дощі</a:t>
            </a:r>
            <a:r>
              <a:rPr lang="ru-RU" sz="2400" b="1" dirty="0"/>
              <a:t> й </a:t>
            </a:r>
            <a:r>
              <a:rPr lang="ru-RU" sz="2400" b="1" dirty="0" err="1"/>
              <a:t>талі</a:t>
            </a:r>
            <a:r>
              <a:rPr lang="ru-RU" sz="2400" b="1" dirty="0"/>
              <a:t> води, </a:t>
            </a:r>
            <a:r>
              <a:rPr lang="ru-RU" sz="2400" b="1" dirty="0" err="1"/>
              <a:t>рухаючись</a:t>
            </a:r>
            <a:r>
              <a:rPr lang="ru-RU" sz="2400" b="1" dirty="0"/>
              <a:t> </a:t>
            </a:r>
            <a:r>
              <a:rPr lang="ru-RU" sz="2400" b="1" dirty="0" err="1"/>
              <a:t>схилами</a:t>
            </a:r>
            <a:r>
              <a:rPr lang="ru-RU" sz="2400" b="1" dirty="0"/>
              <a:t>, </a:t>
            </a:r>
            <a:r>
              <a:rPr lang="ru-RU" sz="2400" b="1" dirty="0" err="1"/>
              <a:t>вирівнюють</a:t>
            </a:r>
            <a:r>
              <a:rPr lang="ru-RU" sz="2400" b="1" dirty="0"/>
              <a:t> </a:t>
            </a:r>
            <a:r>
              <a:rPr lang="ru-RU" sz="2400" b="1" dirty="0" err="1"/>
              <a:t>нерівності</a:t>
            </a:r>
            <a:r>
              <a:rPr lang="ru-RU" sz="2400" b="1" dirty="0"/>
              <a:t> </a:t>
            </a:r>
            <a:r>
              <a:rPr lang="ru-RU" sz="2400" b="1" dirty="0" err="1"/>
              <a:t>земної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 або </a:t>
            </a:r>
            <a:r>
              <a:rPr lang="ru-RU" sz="2400" b="1" dirty="0" err="1"/>
              <a:t>навпаки</a:t>
            </a:r>
            <a:r>
              <a:rPr lang="ru-RU" sz="2400" b="1" dirty="0"/>
              <a:t> — </a:t>
            </a:r>
            <a:r>
              <a:rPr lang="ru-RU" sz="2400" b="1" dirty="0" err="1"/>
              <a:t>утворюють</a:t>
            </a:r>
            <a:r>
              <a:rPr lang="ru-RU" sz="2400" b="1" dirty="0"/>
              <a:t> </a:t>
            </a:r>
            <a:r>
              <a:rPr lang="ru-RU" sz="2400" b="1" dirty="0" err="1"/>
              <a:t>рівчаки</a:t>
            </a:r>
            <a:r>
              <a:rPr lang="ru-RU" sz="2400" b="1" dirty="0"/>
              <a:t> та </a:t>
            </a:r>
            <a:r>
              <a:rPr lang="ru-RU" sz="2400" b="1" dirty="0" err="1"/>
              <a:t>глибокі</a:t>
            </a:r>
            <a:r>
              <a:rPr lang="ru-RU" sz="2400" b="1" dirty="0"/>
              <a:t> яри. Потім </a:t>
            </a:r>
            <a:r>
              <a:rPr lang="ru-RU" sz="2400" b="1" dirty="0" err="1"/>
              <a:t>стікають</a:t>
            </a:r>
            <a:r>
              <a:rPr lang="ru-RU" sz="2400" b="1" dirty="0"/>
              <a:t> у </a:t>
            </a:r>
            <a:r>
              <a:rPr lang="ru-RU" sz="2400" b="1" dirty="0" err="1"/>
              <a:t>річки</a:t>
            </a:r>
            <a:r>
              <a:rPr lang="ru-RU" sz="2400" b="1" dirty="0"/>
              <a:t>, а </a:t>
            </a:r>
            <a:r>
              <a:rPr lang="ru-RU" sz="2400" b="1" dirty="0" err="1"/>
              <a:t>ті</a:t>
            </a:r>
            <a:r>
              <a:rPr lang="ru-RU" sz="2400" b="1" dirty="0"/>
              <a:t> </a:t>
            </a:r>
            <a:r>
              <a:rPr lang="ru-RU" sz="2400" b="1" dirty="0" err="1"/>
              <a:t>несуть</a:t>
            </a:r>
            <a:r>
              <a:rPr lang="ru-RU" sz="2400" b="1" dirty="0"/>
              <a:t> свої води в моря і океани. </a:t>
            </a:r>
            <a:r>
              <a:rPr lang="ru-RU" sz="2400" b="1" dirty="0" err="1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поверхневі</a:t>
            </a:r>
            <a:r>
              <a:rPr lang="ru-RU" sz="2400" b="1" dirty="0"/>
              <a:t> </a:t>
            </a:r>
            <a:r>
              <a:rPr lang="ru-RU" sz="2400" b="1" dirty="0" err="1"/>
              <a:t>текучі</a:t>
            </a:r>
            <a:r>
              <a:rPr lang="ru-RU" sz="2400" b="1" dirty="0"/>
              <a:t> води виконують багато роботи й мають </a:t>
            </a:r>
            <a:r>
              <a:rPr lang="ru-RU" sz="2400" b="1" dirty="0" err="1"/>
              <a:t>величезний</a:t>
            </a:r>
            <a:r>
              <a:rPr lang="ru-RU" sz="2400" b="1" dirty="0"/>
              <a:t> запас </a:t>
            </a:r>
            <a:r>
              <a:rPr lang="ru-RU" sz="2400" b="1" dirty="0" err="1"/>
              <a:t>енергії</a:t>
            </a:r>
            <a:r>
              <a:rPr lang="ru-RU" sz="2400" b="1" dirty="0"/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3 клас\04 ЯДС\Грущинська\2 Людина і нежива природа\№024 Як люди використовують енергію води на суходолі та в морі\2025-10-21_193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30" y="1845618"/>
            <a:ext cx="9823509" cy="24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119" y="333450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Енергія</a:t>
            </a:r>
            <a:r>
              <a:rPr lang="ru-RU" sz="4000" b="1" dirty="0" smtClean="0">
                <a:solidFill>
                  <a:schemeClr val="bg1"/>
                </a:solidFill>
              </a:rPr>
              <a:t> води. </a:t>
            </a:r>
            <a:r>
              <a:rPr lang="ru-RU" sz="4000" b="1" dirty="0" err="1" smtClean="0">
                <a:solidFill>
                  <a:schemeClr val="bg1"/>
                </a:solidFill>
              </a:rPr>
              <a:t>Млин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480" y="2777132"/>
            <a:ext cx="393501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Що з </a:t>
            </a:r>
            <a:r>
              <a:rPr lang="ru-RU" sz="2800" b="1" dirty="0" err="1"/>
              <a:t>більшої</a:t>
            </a:r>
            <a:r>
              <a:rPr lang="ru-RU" sz="2800" b="1" dirty="0"/>
              <a:t> </a:t>
            </a:r>
            <a:r>
              <a:rPr lang="ru-RU" sz="2800" b="1" dirty="0" err="1"/>
              <a:t>висоти</a:t>
            </a:r>
            <a:r>
              <a:rPr lang="ru-RU" sz="2800" b="1" dirty="0"/>
              <a:t> </a:t>
            </a:r>
            <a:r>
              <a:rPr lang="ru-RU" sz="2800" b="1" dirty="0" err="1"/>
              <a:t>стікають</a:t>
            </a:r>
            <a:r>
              <a:rPr lang="ru-RU" sz="2800" b="1" dirty="0"/>
              <a:t> потоки води, то </a:t>
            </a:r>
            <a:r>
              <a:rPr lang="ru-RU" sz="2800" b="1" dirty="0" err="1"/>
              <a:t>більшу</a:t>
            </a:r>
            <a:r>
              <a:rPr lang="ru-RU" sz="2800" b="1" dirty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 вони мають.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http://pazlov.net/162/117-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59" y="981522"/>
            <a:ext cx="6867426" cy="34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8121" y="995656"/>
            <a:ext cx="4019735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Енергія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(з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грецької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) – діяльність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сила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здатність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тіл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виконувати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роботу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рухатись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1155" y="4593014"/>
            <a:ext cx="1033509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Люди </a:t>
            </a:r>
            <a:r>
              <a:rPr lang="ru-RU" sz="2800" b="1" dirty="0"/>
              <a:t>з </a:t>
            </a:r>
            <a:r>
              <a:rPr lang="ru-RU" sz="2800" b="1" dirty="0" err="1" smtClean="0"/>
              <a:t>давніх</a:t>
            </a:r>
            <a:r>
              <a:rPr lang="ru-RU" sz="2800" b="1" dirty="0" smtClean="0"/>
              <a:t> - </a:t>
            </a:r>
            <a:r>
              <a:rPr lang="ru-RU" sz="2800" b="1" dirty="0" err="1"/>
              <a:t>давен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використовували</a:t>
            </a:r>
            <a:r>
              <a:rPr lang="ru-RU" sz="2800" b="1" dirty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 </a:t>
            </a:r>
            <a:r>
              <a:rPr lang="ru-RU" sz="2800" b="1" dirty="0" err="1"/>
              <a:t>падаючої</a:t>
            </a:r>
            <a:r>
              <a:rPr lang="ru-RU" sz="2800" b="1" dirty="0"/>
              <a:t> води для </a:t>
            </a:r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важкої</a:t>
            </a:r>
            <a:r>
              <a:rPr lang="ru-RU" sz="2800" b="1" dirty="0"/>
              <a:t> роботи. Наприклад, для </a:t>
            </a:r>
            <a:r>
              <a:rPr lang="ru-RU" sz="2800" b="1" dirty="0" err="1"/>
              <a:t>обертання</a:t>
            </a:r>
            <a:r>
              <a:rPr lang="ru-RU" sz="2800" b="1" dirty="0"/>
              <a:t> </a:t>
            </a:r>
            <a:r>
              <a:rPr lang="ru-RU" sz="2800" b="1" dirty="0" err="1"/>
              <a:t>коліс</a:t>
            </a:r>
            <a:r>
              <a:rPr lang="ru-RU" sz="2800" b="1" dirty="0"/>
              <a:t>, які </a:t>
            </a:r>
            <a:r>
              <a:rPr lang="ru-RU" sz="2800" b="1" dirty="0" err="1"/>
              <a:t>розмелювали</a:t>
            </a:r>
            <a:r>
              <a:rPr lang="ru-RU" sz="2800" b="1" dirty="0"/>
              <a:t> зерно у </a:t>
            </a:r>
            <a:r>
              <a:rPr lang="ru-RU" sz="2800" b="1" dirty="0" err="1"/>
              <a:t>водяних</a:t>
            </a:r>
            <a:r>
              <a:rPr lang="ru-RU" sz="2800" b="1" dirty="0"/>
              <a:t> </a:t>
            </a:r>
            <a:r>
              <a:rPr lang="ru-RU" sz="2800" b="1" dirty="0" err="1"/>
              <a:t>млинах</a:t>
            </a:r>
            <a:r>
              <a:rPr lang="ru-RU" sz="2800" b="1" dirty="0" smtClean="0"/>
              <a:t>.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Водяні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млини</a:t>
            </a:r>
            <a:r>
              <a:rPr lang="ru-RU" sz="2800" b="1" dirty="0">
                <a:solidFill>
                  <a:schemeClr val="bg1"/>
                </a:solidFill>
              </a:rPr>
              <a:t> в наш час стали </a:t>
            </a:r>
            <a:r>
              <a:rPr lang="ru-RU" sz="2800" b="1" dirty="0" err="1">
                <a:solidFill>
                  <a:schemeClr val="bg1"/>
                </a:solidFill>
              </a:rPr>
              <a:t>рідкістю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83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07454" y="339951"/>
            <a:ext cx="10225138" cy="641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7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Енергія води на ГЕС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9423" y="1012776"/>
            <a:ext cx="10873208" cy="24857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bg1"/>
                </a:solidFill>
              </a:rPr>
              <a:t>Е</a:t>
            </a:r>
            <a:r>
              <a:rPr lang="ru-RU" sz="2800" b="1" dirty="0" err="1" smtClean="0">
                <a:solidFill>
                  <a:schemeClr val="bg1"/>
                </a:solidFill>
              </a:rPr>
              <a:t>нергія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води </a:t>
            </a:r>
            <a:r>
              <a:rPr lang="ru-RU" sz="2800" b="1" dirty="0" smtClean="0">
                <a:solidFill>
                  <a:schemeClr val="bg1"/>
                </a:solidFill>
              </a:rPr>
              <a:t>= </a:t>
            </a:r>
            <a:r>
              <a:rPr lang="ru-RU" sz="2800" b="1" dirty="0" err="1" smtClean="0">
                <a:solidFill>
                  <a:srgbClr val="FFFF00"/>
                </a:solidFill>
              </a:rPr>
              <a:t>гідроенергія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(з </a:t>
            </a:r>
            <a:r>
              <a:rPr lang="ru-RU" sz="2800" b="1" dirty="0" err="1" smtClean="0">
                <a:solidFill>
                  <a:schemeClr val="bg1"/>
                </a:solidFill>
              </a:rPr>
              <a:t>грецької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гідро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smtClean="0">
                <a:solidFill>
                  <a:schemeClr val="bg1"/>
                </a:solidFill>
              </a:rPr>
              <a:t>вода</a:t>
            </a:r>
            <a:r>
              <a:rPr lang="ru-RU" sz="2800" b="1" dirty="0" smtClean="0">
                <a:solidFill>
                  <a:schemeClr val="bg1"/>
                </a:solidFill>
              </a:rPr>
              <a:t>)  </a:t>
            </a:r>
            <a:r>
              <a:rPr lang="ru-RU" sz="2800" b="1" dirty="0">
                <a:solidFill>
                  <a:schemeClr val="bg1"/>
                </a:solidFill>
              </a:rPr>
              <a:t>— допомагає </a:t>
            </a:r>
            <a:r>
              <a:rPr lang="ru-RU" sz="2800" b="1" dirty="0" err="1">
                <a:solidFill>
                  <a:schemeClr val="bg1"/>
                </a:solidFill>
              </a:rPr>
              <a:t>виробляти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електричний</a:t>
            </a:r>
            <a:r>
              <a:rPr lang="ru-RU" sz="2800" b="1" dirty="0">
                <a:solidFill>
                  <a:schemeClr val="bg1"/>
                </a:solidFill>
              </a:rPr>
              <a:t> струм на </a:t>
            </a:r>
            <a:r>
              <a:rPr lang="ru-RU" sz="2800" b="1" dirty="0" err="1">
                <a:solidFill>
                  <a:srgbClr val="FFFF00"/>
                </a:solidFill>
              </a:rPr>
              <a:t>гідроелектростанціях</a:t>
            </a:r>
            <a:r>
              <a:rPr lang="ru-RU" sz="2800" b="1" dirty="0">
                <a:solidFill>
                  <a:srgbClr val="FFFF00"/>
                </a:solidFill>
              </a:rPr>
              <a:t> (ГЕС</a:t>
            </a:r>
            <a:r>
              <a:rPr lang="ru-RU" sz="2800" b="1" dirty="0">
                <a:solidFill>
                  <a:schemeClr val="bg1"/>
                </a:solidFill>
              </a:rPr>
              <a:t>). На </a:t>
            </a:r>
            <a:r>
              <a:rPr lang="ru-RU" sz="2800" b="1" dirty="0" err="1">
                <a:solidFill>
                  <a:schemeClr val="bg1"/>
                </a:solidFill>
              </a:rPr>
              <a:t>річках</a:t>
            </a:r>
            <a:r>
              <a:rPr lang="ru-RU" sz="2800" b="1" dirty="0">
                <a:solidFill>
                  <a:schemeClr val="bg1"/>
                </a:solidFill>
              </a:rPr>
              <a:t> по </a:t>
            </a:r>
            <a:r>
              <a:rPr lang="ru-RU" sz="2800" b="1" dirty="0" err="1">
                <a:solidFill>
                  <a:schemeClr val="bg1"/>
                </a:solidFill>
              </a:rPr>
              <a:t>всій</a:t>
            </a:r>
            <a:r>
              <a:rPr lang="ru-RU" sz="2800" b="1" dirty="0">
                <a:solidFill>
                  <a:schemeClr val="bg1"/>
                </a:solidFill>
              </a:rPr>
              <a:t> Землі </a:t>
            </a:r>
            <a:r>
              <a:rPr lang="ru-RU" sz="2800" b="1" dirty="0" err="1">
                <a:solidFill>
                  <a:schemeClr val="bg1"/>
                </a:solidFill>
              </a:rPr>
              <a:t>існує</a:t>
            </a:r>
            <a:r>
              <a:rPr lang="ru-RU" sz="2800" b="1" dirty="0">
                <a:solidFill>
                  <a:schemeClr val="bg1"/>
                </a:solidFill>
              </a:rPr>
              <a:t> дуже багато таких </a:t>
            </a:r>
            <a:r>
              <a:rPr lang="ru-RU" sz="2800" b="1" dirty="0" err="1">
                <a:solidFill>
                  <a:schemeClr val="bg1"/>
                </a:solidFill>
              </a:rPr>
              <a:t>станцій</a:t>
            </a:r>
            <a:r>
              <a:rPr lang="ru-RU" sz="2800" b="1" dirty="0">
                <a:solidFill>
                  <a:schemeClr val="bg1"/>
                </a:solidFill>
              </a:rPr>
              <a:t>. Зокрема на </a:t>
            </a:r>
            <a:r>
              <a:rPr lang="ru-RU" sz="2800" b="1" dirty="0" err="1">
                <a:solidFill>
                  <a:schemeClr val="bg1"/>
                </a:solidFill>
              </a:rPr>
              <a:t>Дніпрі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шість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Побудовані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гідроелектростанції</a:t>
            </a:r>
            <a:r>
              <a:rPr lang="ru-RU" sz="2800" b="1" dirty="0">
                <a:solidFill>
                  <a:schemeClr val="bg1"/>
                </a:solidFill>
              </a:rPr>
              <a:t> і на інших </a:t>
            </a:r>
            <a:r>
              <a:rPr lang="ru-RU" sz="2800" b="1" dirty="0" err="1" smtClean="0">
                <a:solidFill>
                  <a:schemeClr val="bg1"/>
                </a:solidFill>
              </a:rPr>
              <a:t>річках</a:t>
            </a:r>
            <a:r>
              <a:rPr lang="ru-RU" sz="2800" b="1" dirty="0" smtClean="0">
                <a:solidFill>
                  <a:schemeClr val="bg1"/>
                </a:solidFill>
              </a:rPr>
              <a:t> України. </a:t>
            </a:r>
            <a:r>
              <a:rPr lang="ru-RU" sz="2800" b="1" dirty="0" err="1">
                <a:solidFill>
                  <a:schemeClr val="bg1"/>
                </a:solidFill>
              </a:rPr>
              <a:t>Усі</a:t>
            </a:r>
            <a:r>
              <a:rPr lang="ru-RU" sz="2800" b="1" dirty="0">
                <a:solidFill>
                  <a:schemeClr val="bg1"/>
                </a:solidFill>
              </a:rPr>
              <a:t> вони </a:t>
            </a:r>
            <a:r>
              <a:rPr lang="ru-RU" sz="2800" b="1" dirty="0" err="1">
                <a:solidFill>
                  <a:schemeClr val="bg1"/>
                </a:solidFill>
              </a:rPr>
              <a:t>забезпечують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електроенергією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нашу </a:t>
            </a:r>
            <a:r>
              <a:rPr lang="ru-RU" sz="2800" b="1" dirty="0" err="1" smtClean="0">
                <a:solidFill>
                  <a:schemeClr val="bg1"/>
                </a:solidFill>
              </a:rPr>
              <a:t>країну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 descr="https://shotam.info/wp-content/uploads/2020/04/Kremenchuhskaia-H-S_vertolet-2_2004-1200x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3532346"/>
            <a:ext cx="4373216" cy="27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87775" y="5854305"/>
            <a:ext cx="2592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Кременчуцька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10412"/>
            <a:ext cx="1053414" cy="1049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70" y="3541269"/>
            <a:ext cx="4464497" cy="28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88375" y="5811779"/>
            <a:ext cx="24715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Дніпровська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846</Words>
  <Application>Microsoft Office PowerPoint</Application>
  <PresentationFormat>Произвольный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Запам’ятай і поясни прислів’я про 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387</cp:revision>
  <dcterms:created xsi:type="dcterms:W3CDTF">2025-08-27T14:01:18Z</dcterms:created>
  <dcterms:modified xsi:type="dcterms:W3CDTF">2025-10-24T09:58:54Z</dcterms:modified>
</cp:coreProperties>
</file>