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4" r:id="rId3"/>
    <p:sldId id="275" r:id="rId4"/>
    <p:sldId id="294" r:id="rId5"/>
    <p:sldId id="295" r:id="rId6"/>
    <p:sldId id="296" r:id="rId7"/>
    <p:sldId id="298" r:id="rId8"/>
    <p:sldId id="300" r:id="rId9"/>
    <p:sldId id="301" r:id="rId10"/>
    <p:sldId id="303" r:id="rId11"/>
    <p:sldId id="304" r:id="rId12"/>
    <p:sldId id="287" r:id="rId13"/>
    <p:sldId id="288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684324" y="3069754"/>
            <a:ext cx="2867542" cy="273979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4324" y="1197546"/>
            <a:ext cx="8540442" cy="146423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Розвиток зв'язного мовлення. 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Пишу переказ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тексту 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Покинуте кошеня»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37397" y="4481522"/>
            <a:ext cx="2671397" cy="132802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uk-UA" sz="2400" b="1" i="1" dirty="0" smtClean="0">
                <a:solidFill>
                  <a:srgbClr val="002060"/>
                </a:solidFill>
              </a:rPr>
              <a:t> клас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Урок 25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00911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Приготуйся записати переказ 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9784" y="1989634"/>
            <a:ext cx="7200799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    </a:t>
            </a:r>
            <a:r>
              <a:rPr lang="uk-UA" sz="3600" b="1" dirty="0" smtClean="0"/>
              <a:t>Кош</a:t>
            </a:r>
            <a:r>
              <a:rPr lang="uk-UA" sz="3600" b="1" dirty="0" smtClean="0">
                <a:solidFill>
                  <a:srgbClr val="CC0099"/>
                </a:solidFill>
              </a:rPr>
              <a:t>е</a:t>
            </a:r>
            <a:r>
              <a:rPr lang="uk-UA" sz="3600" b="1" dirty="0" smtClean="0"/>
              <a:t>ня, пр</a:t>
            </a:r>
            <a:r>
              <a:rPr lang="uk-UA" sz="3600" b="1" dirty="0" smtClean="0">
                <a:solidFill>
                  <a:srgbClr val="CC0099"/>
                </a:solidFill>
              </a:rPr>
              <a:t>и</a:t>
            </a:r>
            <a:r>
              <a:rPr lang="uk-UA" sz="3600" b="1" dirty="0" smtClean="0"/>
              <a:t>тулилося, тр</a:t>
            </a:r>
            <a:r>
              <a:rPr lang="uk-UA" sz="3600" b="1" dirty="0" smtClean="0">
                <a:solidFill>
                  <a:srgbClr val="CC0099"/>
                </a:solidFill>
              </a:rPr>
              <a:t>е</a:t>
            </a:r>
            <a:r>
              <a:rPr lang="uk-UA" sz="3600" b="1" dirty="0" smtClean="0"/>
              <a:t>мтить, </a:t>
            </a:r>
          </a:p>
          <a:p>
            <a:r>
              <a:rPr lang="uk-UA" sz="3600" b="1" dirty="0" smtClean="0">
                <a:solidFill>
                  <a:srgbClr val="CC0099"/>
                </a:solidFill>
              </a:rPr>
              <a:t>не</a:t>
            </a:r>
            <a:r>
              <a:rPr lang="uk-UA" sz="3600" b="1" dirty="0" smtClean="0"/>
              <a:t> пожаліє, пов</a:t>
            </a:r>
            <a:r>
              <a:rPr lang="uk-UA" sz="3600" b="1" dirty="0" smtClean="0">
                <a:solidFill>
                  <a:srgbClr val="CC0099"/>
                </a:solidFill>
              </a:rPr>
              <a:t>е</a:t>
            </a:r>
            <a:r>
              <a:rPr lang="uk-UA" sz="3600" b="1" dirty="0" smtClean="0"/>
              <a:t>рталася, ня</a:t>
            </a:r>
            <a:r>
              <a:rPr lang="uk-UA" sz="3600" b="1" dirty="0" smtClean="0">
                <a:solidFill>
                  <a:srgbClr val="CC0099"/>
                </a:solidFill>
              </a:rPr>
              <a:t>в</a:t>
            </a:r>
            <a:r>
              <a:rPr lang="uk-UA" sz="3600" b="1" dirty="0" smtClean="0"/>
              <a:t>чить, пр</a:t>
            </a:r>
            <a:r>
              <a:rPr lang="uk-UA" sz="3600" b="1" dirty="0" smtClean="0">
                <a:solidFill>
                  <a:srgbClr val="CC0099"/>
                </a:solidFill>
              </a:rPr>
              <a:t>и</a:t>
            </a:r>
            <a:r>
              <a:rPr lang="uk-UA" sz="3600" b="1" dirty="0" smtClean="0"/>
              <a:t>горнулося, пон</a:t>
            </a:r>
            <a:r>
              <a:rPr lang="uk-UA" sz="3600" b="1" dirty="0" smtClean="0">
                <a:solidFill>
                  <a:srgbClr val="CC0099"/>
                </a:solidFill>
              </a:rPr>
              <a:t>е</a:t>
            </a:r>
            <a:r>
              <a:rPr lang="uk-UA" sz="3600" b="1" dirty="0" smtClean="0"/>
              <a:t>сла, </a:t>
            </a:r>
            <a:r>
              <a:rPr lang="uk-UA" sz="3600" b="1" dirty="0" smtClean="0">
                <a:solidFill>
                  <a:srgbClr val="CC0099"/>
                </a:solidFill>
              </a:rPr>
              <a:t>до</a:t>
            </a:r>
            <a:r>
              <a:rPr lang="uk-UA" sz="3600" b="1" dirty="0" smtClean="0"/>
              <a:t>дому, радес</a:t>
            </a:r>
            <a:r>
              <a:rPr lang="uk-UA" sz="3600" b="1" dirty="0" smtClean="0">
                <a:solidFill>
                  <a:srgbClr val="CC0099"/>
                </a:solidFill>
              </a:rPr>
              <a:t>е</a:t>
            </a:r>
            <a:r>
              <a:rPr lang="uk-UA" sz="3600" b="1" dirty="0" smtClean="0"/>
              <a:t>ньке.</a:t>
            </a:r>
            <a:endParaRPr lang="uk-UA" sz="36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719572"/>
            <a:ext cx="1267494" cy="1140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 №7-8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9784" y="1351823"/>
            <a:ext cx="7200799" cy="6145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Зверни увагу, як пишуться подані слова.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75526" y="4437906"/>
            <a:ext cx="7678401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переказ тексту. Розпочни із заголовка.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9450" y="5085977"/>
            <a:ext cx="76784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Запам'ятай!</a:t>
            </a:r>
            <a:r>
              <a:rPr lang="uk-UA" sz="2800" b="1" dirty="0" smtClean="0">
                <a:solidFill>
                  <a:schemeClr val="bg1"/>
                </a:solidFill>
              </a:rPr>
              <a:t> Кожну частину тексту починай писати з нового рядка.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9" y="1351823"/>
            <a:ext cx="3103826" cy="29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359873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Намалюй </a:t>
            </a:r>
            <a:r>
              <a:rPr lang="uk-UA" sz="3600" b="1" dirty="0">
                <a:solidFill>
                  <a:schemeClr val="bg1"/>
                </a:solidFill>
              </a:rPr>
              <a:t>кольоровими олівцями свою ілюстрацію до тексту.</a:t>
            </a:r>
          </a:p>
        </p:txBody>
      </p:sp>
      <p:pic>
        <p:nvPicPr>
          <p:cNvPr id="13316" name="Picture 4" descr="Детские рисунки к Дню кошек. Воспитателям детских садов, школьным учителям  и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611781"/>
            <a:ext cx="3010469" cy="20935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Кошка Мур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904" y="1621739"/>
            <a:ext cx="2791424" cy="20954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Скачать рисование для детей. Рисуем кошку. Stabilo4kids.ru | Рисунки  животных, Милые рисунки, Детские рису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71" y="1674420"/>
            <a:ext cx="3225913" cy="408164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Как рисовать кошку поэтапно. Рисование с детьми. Stabilo4kids.r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7979"/>
          <a:stretch/>
        </p:blipFill>
        <p:spPr bwMode="auto">
          <a:xfrm>
            <a:off x="8392542" y="3933850"/>
            <a:ext cx="2874786" cy="21053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Выставка «Ты - кошка, которая гуляет сама по себе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5" y="3861842"/>
            <a:ext cx="2902939" cy="210535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670739"/>
            <a:ext cx="1051470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 №10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2276" y="549474"/>
            <a:ext cx="9555281" cy="1122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бажаєш,  прочитай у кріслі автора свій переказ для однокласників і однокласниць.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670739"/>
            <a:ext cx="1001882" cy="11891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35" y="1845618"/>
            <a:ext cx="6309457" cy="42036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74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530" y="513585"/>
            <a:ext cx="10225063" cy="755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свій </a:t>
            </a:r>
            <a:r>
              <a:rPr lang="uk-UA" sz="4000" b="1" dirty="0" smtClean="0">
                <a:solidFill>
                  <a:schemeClr val="bg1"/>
                </a:solidFill>
              </a:rPr>
              <a:t>олівець.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5530" y="2449734"/>
            <a:ext cx="1929628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160663" y="2396362"/>
            <a:ext cx="1989931" cy="2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5729" y="2409533"/>
            <a:ext cx="2035154" cy="26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19650" y="2449734"/>
            <a:ext cx="2321584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3711" y="1540002"/>
            <a:ext cx="436480" cy="17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78241" y="1475561"/>
            <a:ext cx="426161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1369" y="1477931"/>
            <a:ext cx="402387" cy="18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9954822" y="1461165"/>
            <a:ext cx="398503" cy="1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049" y="3539889"/>
            <a:ext cx="1817107" cy="95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49039" y="3504108"/>
            <a:ext cx="1613177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6996" y="3573144"/>
            <a:ext cx="1695068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89061" y="3539889"/>
            <a:ext cx="1655347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75934" y="4588549"/>
            <a:ext cx="497837" cy="2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098975" y="4572048"/>
            <a:ext cx="477562" cy="26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3582" y="4555537"/>
            <a:ext cx="490885" cy="2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6362" y="4442512"/>
            <a:ext cx="513183" cy="27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530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5160" y="598245"/>
            <a:ext cx="1017648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13678" y="1702960"/>
            <a:ext cx="5717969" cy="28809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Наше </a:t>
            </a:r>
            <a:r>
              <a:rPr lang="ru-RU" sz="3200" b="1" dirty="0" smtClean="0">
                <a:solidFill>
                  <a:srgbClr val="0070C0"/>
                </a:solidFill>
              </a:rPr>
              <a:t>гасло на </a:t>
            </a:r>
            <a:r>
              <a:rPr lang="ru-RU" sz="32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3200" b="1" dirty="0" smtClean="0">
                <a:solidFill>
                  <a:srgbClr val="0070C0"/>
                </a:solidFill>
              </a:rPr>
              <a:t>: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Видумуй</a:t>
            </a:r>
            <a:r>
              <a:rPr lang="ru-RU" sz="3200" b="1" dirty="0">
                <a:solidFill>
                  <a:srgbClr val="0070C0"/>
                </a:solidFill>
              </a:rPr>
              <a:t>, пробуй, твори!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Розум, </a:t>
            </a:r>
            <a:r>
              <a:rPr lang="ru-RU" sz="3200" b="1" dirty="0" err="1">
                <a:solidFill>
                  <a:srgbClr val="0070C0"/>
                </a:solidFill>
              </a:rPr>
              <a:t>фантазію</a:t>
            </a:r>
            <a:r>
              <a:rPr lang="ru-RU" sz="3200" b="1" dirty="0">
                <a:solidFill>
                  <a:srgbClr val="0070C0"/>
                </a:solidFill>
              </a:rPr>
              <a:t> прояви!</a:t>
            </a: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Активним</a:t>
            </a:r>
            <a:r>
              <a:rPr lang="ru-RU" sz="3200" b="1" dirty="0">
                <a:solidFill>
                  <a:srgbClr val="0070C0"/>
                </a:solidFill>
              </a:rPr>
              <a:t> і </a:t>
            </a:r>
            <a:r>
              <a:rPr lang="ru-RU" sz="3200" b="1" dirty="0" err="1">
                <a:solidFill>
                  <a:srgbClr val="0070C0"/>
                </a:solidFill>
              </a:rPr>
              <a:t>уважним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бувай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І про </a:t>
            </a:r>
            <a:r>
              <a:rPr lang="ru-RU" sz="3200" b="1" dirty="0" err="1">
                <a:solidFill>
                  <a:srgbClr val="0070C0"/>
                </a:solidFill>
              </a:rPr>
              <a:t>кмітливість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забувай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7" y="1790627"/>
            <a:ext cx="4609463" cy="2678235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21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58866" y="1374181"/>
            <a:ext cx="6931544" cy="4740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</a:t>
            </a:r>
            <a:r>
              <a:rPr lang="uk-UA" sz="2400" b="1" dirty="0">
                <a:solidFill>
                  <a:srgbClr val="0070C0"/>
                </a:solidFill>
              </a:rPr>
              <a:t>свій </a:t>
            </a:r>
            <a:r>
              <a:rPr lang="uk-UA" sz="2400" b="1" dirty="0" smtClean="0">
                <a:solidFill>
                  <a:srgbClr val="0070C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409" y="513585"/>
            <a:ext cx="10214184" cy="73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6409" y="2755208"/>
            <a:ext cx="1929628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234898" y="2657974"/>
            <a:ext cx="1989931" cy="27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16608" y="2715007"/>
            <a:ext cx="2035154" cy="26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0529" y="2755208"/>
            <a:ext cx="2321584" cy="27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2982" y="1865983"/>
            <a:ext cx="436480" cy="17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6800" y="1794204"/>
            <a:ext cx="426161" cy="18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3369" y="1821785"/>
            <a:ext cx="402387" cy="18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030611" y="1713227"/>
            <a:ext cx="398503" cy="18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8929" y="3845363"/>
            <a:ext cx="1817107" cy="954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64362" y="3845363"/>
            <a:ext cx="1874560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7876" y="3878617"/>
            <a:ext cx="1695068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9941" y="3845361"/>
            <a:ext cx="1655347" cy="10558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75934" y="4588549"/>
            <a:ext cx="497837" cy="2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098976" y="4572048"/>
            <a:ext cx="477562" cy="26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3584" y="4555539"/>
            <a:ext cx="490885" cy="27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6362" y="4442513"/>
            <a:ext cx="513183" cy="27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82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34688"/>
              </p:ext>
            </p:extLst>
          </p:nvPr>
        </p:nvGraphicFramePr>
        <p:xfrm>
          <a:off x="1125755" y="2127571"/>
          <a:ext cx="9579192" cy="25983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6532">
                  <a:extLst>
                    <a:ext uri="{9D8B030D-6E8A-4147-A177-3AD203B41FA5}">
                      <a16:colId xmlns="" xmlns:a16="http://schemas.microsoft.com/office/drawing/2014/main" val="3078389495"/>
                    </a:ext>
                  </a:extLst>
                </a:gridCol>
                <a:gridCol w="1596532">
                  <a:extLst>
                    <a:ext uri="{9D8B030D-6E8A-4147-A177-3AD203B41FA5}">
                      <a16:colId xmlns="" xmlns:a16="http://schemas.microsoft.com/office/drawing/2014/main" val="1287857414"/>
                    </a:ext>
                  </a:extLst>
                </a:gridCol>
                <a:gridCol w="1596532">
                  <a:extLst>
                    <a:ext uri="{9D8B030D-6E8A-4147-A177-3AD203B41FA5}">
                      <a16:colId xmlns="" xmlns:a16="http://schemas.microsoft.com/office/drawing/2014/main" val="2949601244"/>
                    </a:ext>
                  </a:extLst>
                </a:gridCol>
                <a:gridCol w="1596532">
                  <a:extLst>
                    <a:ext uri="{9D8B030D-6E8A-4147-A177-3AD203B41FA5}">
                      <a16:colId xmlns="" xmlns:a16="http://schemas.microsoft.com/office/drawing/2014/main" val="104849859"/>
                    </a:ext>
                  </a:extLst>
                </a:gridCol>
                <a:gridCol w="1596532">
                  <a:extLst>
                    <a:ext uri="{9D8B030D-6E8A-4147-A177-3AD203B41FA5}">
                      <a16:colId xmlns="" xmlns:a16="http://schemas.microsoft.com/office/drawing/2014/main" val="4092028668"/>
                    </a:ext>
                  </a:extLst>
                </a:gridCol>
                <a:gridCol w="1596532">
                  <a:extLst>
                    <a:ext uri="{9D8B030D-6E8A-4147-A177-3AD203B41FA5}">
                      <a16:colId xmlns="" xmlns:a16="http://schemas.microsoft.com/office/drawing/2014/main" val="1086005518"/>
                    </a:ext>
                  </a:extLst>
                </a:gridCol>
              </a:tblGrid>
              <a:tr h="866122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385729138"/>
                  </a:ext>
                </a:extLst>
              </a:tr>
              <a:tr h="866122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="" xmlns:a16="http://schemas.microsoft.com/office/drawing/2014/main" val="3791551153"/>
                  </a:ext>
                </a:extLst>
              </a:tr>
              <a:tr h="866122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="" xmlns:a16="http://schemas.microsoft.com/office/drawing/2014/main" val="356399987"/>
                  </a:ext>
                </a:extLst>
              </a:tr>
            </a:tbl>
          </a:graphicData>
        </a:graphic>
      </p:graphicFrame>
      <p:pic>
        <p:nvPicPr>
          <p:cNvPr id="1028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94" y="2201968"/>
            <a:ext cx="1434479" cy="9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арелки PNG фото скачать бесплатно, тарелка PNG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03" y="2304904"/>
            <a:ext cx="1116046" cy="4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222" y="2146950"/>
            <a:ext cx="953615" cy="8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Яблоко PNG картинки для бесплатного скачивания - CrazyPNG-PNG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77" y="2121421"/>
            <a:ext cx="1360493" cy="84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83519" y="3985858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18775" y="3985858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О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31970" y="3941786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Ш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65671" y="3941786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Е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00927" y="3933850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Н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50974" y="3941786"/>
            <a:ext cx="861871" cy="7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Я</a:t>
            </a:r>
            <a:endParaRPr lang="uk-UA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Красные ножницы Красивые ножницы Ручная роспись ножницы Мультфильм ножницы,  Ножницы для резки бумаги, иллюстрации, Ножницы портновские PNG и PSD-файл  для бесплатной загруз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6" b="94844" l="10000" r="90000">
                        <a14:foregroundMark x1="60625" y1="30781" x2="60625" y2="30781"/>
                        <a14:foregroundMark x1="62813" y1="21094" x2="62813" y2="21094"/>
                        <a14:foregroundMark x1="60625" y1="26406" x2="60625" y2="26406"/>
                        <a14:foregroundMark x1="58125" y1="29531" x2="58125" y2="29531"/>
                        <a14:foregroundMark x1="65625" y1="19219" x2="65625" y2="19219"/>
                        <a14:foregroundMark x1="65313" y1="16094" x2="65313" y2="16094"/>
                        <a14:foregroundMark x1="62187" y1="22969" x2="62187" y2="22969"/>
                        <a14:foregroundMark x1="67188" y1="12031" x2="67188" y2="12031"/>
                        <a14:foregroundMark x1="68125" y1="8906" x2="68125" y2="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84" y="1987641"/>
            <a:ext cx="1140195" cy="11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ZETKA | Фото Пенал пустой Herlitz Standard Magic Horse Лошадка  (50020805H): инструкция. Продажа Пенал пустой Herlitz Standard Magic Horse  Лошадка (50020805H) в Кишинёве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57" y="2135975"/>
            <a:ext cx="1178144" cy="8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13128" y="452806"/>
            <a:ext cx="10001463" cy="672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</a:t>
            </a:r>
            <a:r>
              <a:rPr lang="uk-UA" sz="4000" b="1" dirty="0" err="1">
                <a:solidFill>
                  <a:schemeClr val="bg1"/>
                </a:solidFill>
              </a:rPr>
              <a:t>Збери</a:t>
            </a:r>
            <a:r>
              <a:rPr lang="uk-UA" sz="4000" b="1" dirty="0">
                <a:solidFill>
                  <a:schemeClr val="bg1"/>
                </a:solidFill>
              </a:rPr>
              <a:t> слово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31200" y="1197546"/>
            <a:ext cx="9986862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Розгляньте </a:t>
            </a:r>
            <a:r>
              <a:rPr lang="uk-UA" sz="2400" b="1" dirty="0">
                <a:solidFill>
                  <a:srgbClr val="0070C0"/>
                </a:solidFill>
              </a:rPr>
              <a:t>малюнки. У третій рядок впишіть букву відповідного слова, порядок якої зазначено у 2-му рядку. </a:t>
            </a:r>
            <a:r>
              <a:rPr lang="uk-UA" sz="24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400" b="1" dirty="0">
                <a:solidFill>
                  <a:srgbClr val="0070C0"/>
                </a:solidFill>
              </a:rPr>
              <a:t>утворене слово.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20023" y="4519322"/>
            <a:ext cx="461804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Кошеня навкруг дивана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Ходить рано-рано-рано.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Сонні очі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продира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 нора-нора-нора?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2197" y="4902746"/>
            <a:ext cx="36643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Прочитай чистомовку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606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76359"/>
            <a:ext cx="10513168" cy="6995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текст «Покинуте кошеня</a:t>
            </a:r>
            <a:r>
              <a:rPr lang="uk-UA" sz="3200" b="1" dirty="0">
                <a:solidFill>
                  <a:schemeClr val="bg1"/>
                </a:solidFill>
              </a:rPr>
              <a:t>» </a:t>
            </a:r>
            <a:r>
              <a:rPr lang="uk-UA" sz="3200" b="1" dirty="0" smtClean="0">
                <a:solidFill>
                  <a:schemeClr val="bg1"/>
                </a:solidFill>
              </a:rPr>
              <a:t>за </a:t>
            </a:r>
            <a:r>
              <a:rPr lang="uk-UA" sz="3200" b="1" dirty="0" err="1" smtClean="0">
                <a:solidFill>
                  <a:schemeClr val="bg1"/>
                </a:solidFill>
              </a:rPr>
              <a:t>В.Сухомлинським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95687" y="1341562"/>
            <a:ext cx="864096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Хтось виніс із хати маленьке сіре кошенятко й пустив його на дорогу. </a:t>
            </a:r>
          </a:p>
          <a:p>
            <a:pPr algn="just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Настав вечір. Почало темніти. Страшно стало кошеняті. Притулилося воно до куща та й сидить і тремтить. Ніхто його не пожаліє.</a:t>
            </a:r>
          </a:p>
          <a:p>
            <a:pPr algn="just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Поверталася зі школи маленька Наталочка. Чує – нявчить кошеня. Вона взяла його й понесла додому. Пригорнулося кошенятко до дівчинки. Замуркотіло. Раде-радісіньке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Василь  Сухомлинський. Кошеня за пазухою. Оповід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0" y="1485578"/>
            <a:ext cx="2338541" cy="345047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719078"/>
            <a:ext cx="1267494" cy="1140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 №1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12463"/>
            <a:ext cx="9812170" cy="6634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 </a:t>
            </a:r>
            <a:r>
              <a:rPr lang="uk-UA" sz="4000" b="1" dirty="0" smtClean="0">
                <a:solidFill>
                  <a:schemeClr val="bg1"/>
                </a:solidFill>
              </a:rPr>
              <a:t>і поясни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35448" y="1331864"/>
            <a:ext cx="79399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Які </a:t>
            </a:r>
            <a:r>
              <a:rPr lang="uk-UA" sz="3200" b="1" dirty="0">
                <a:solidFill>
                  <a:schemeClr val="bg1"/>
                </a:solidFill>
              </a:rPr>
              <a:t>почуття викликав у тебе цей текст.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719078"/>
            <a:ext cx="1267494" cy="1140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 №2-4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35448" y="2061642"/>
            <a:ext cx="79399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 ти ставишся до дівчинки Наталочки?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>
                <a:solidFill>
                  <a:schemeClr val="bg1"/>
                </a:solidFill>
              </a:rPr>
              <a:t>би ти вчинив/вчинила на її місці?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67695" y="3286244"/>
            <a:ext cx="79399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Прочитай ще раз текст.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Визнач, скільки частин він має.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67695" y="4503642"/>
            <a:ext cx="793996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У </a:t>
            </a:r>
            <a:r>
              <a:rPr lang="uk-UA" sz="3200" b="1" dirty="0" smtClean="0"/>
              <a:t>кожній частині </a:t>
            </a:r>
            <a:r>
              <a:rPr lang="uk-UA" sz="3200" b="1" dirty="0"/>
              <a:t>виділи головне, добери </a:t>
            </a:r>
            <a:r>
              <a:rPr lang="uk-UA" sz="3200" b="1" dirty="0" smtClean="0"/>
              <a:t>заголовок. Запиши </a:t>
            </a:r>
            <a:r>
              <a:rPr lang="uk-UA" sz="3200" b="1" dirty="0"/>
              <a:t>його одним реченням.</a:t>
            </a:r>
          </a:p>
        </p:txBody>
      </p:sp>
      <p:pic>
        <p:nvPicPr>
          <p:cNvPr id="21" name="Picture 2" descr="Как ухаживать за месячным котенком без кошки, уход за малышом в 1 месяц —  график, дозиров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r="33572"/>
          <a:stretch/>
        </p:blipFill>
        <p:spPr bwMode="auto">
          <a:xfrm>
            <a:off x="558313" y="1485578"/>
            <a:ext cx="2324143" cy="28156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04371"/>
            <a:ext cx="10009112" cy="787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Добери й запиши заголовок до кожної частини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99505" y="1456087"/>
            <a:ext cx="6925677" cy="157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ПОКИНУТЕ КОШЕНЯ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Хтось виніс із хати маленьке сіре кошенятко й пустив його на дорогу.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95734" y="3061043"/>
            <a:ext cx="45332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1. Кошеня на дорозі.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878066"/>
            <a:ext cx="1267494" cy="981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 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8078" y="3738575"/>
            <a:ext cx="83194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200" b="1" dirty="0" smtClean="0">
                <a:solidFill>
                  <a:srgbClr val="FFFF00"/>
                </a:solidFill>
              </a:rPr>
              <a:t>Настав </a:t>
            </a:r>
            <a:r>
              <a:rPr lang="uk-UA" sz="3200" b="1" dirty="0">
                <a:solidFill>
                  <a:srgbClr val="FFFF00"/>
                </a:solidFill>
              </a:rPr>
              <a:t>вечір. Почало темніти. Страшно стало кошеняті. Притулилося воно до куща та й сидить і тремтить. Ніхто його не пожаліє.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98682" y="5327761"/>
            <a:ext cx="45332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</a:t>
            </a:r>
            <a:r>
              <a:rPr lang="uk-UA" sz="3200" b="1" dirty="0" smtClean="0">
                <a:solidFill>
                  <a:srgbClr val="FFFF00"/>
                </a:solidFill>
              </a:rPr>
              <a:t>. Страшно кошеняті.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ᐈ Покинуте кошеня — казка Василь Сухомлинський | Читати на Дерево 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188" y="1456087"/>
            <a:ext cx="2128381" cy="28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11911" y="1453945"/>
            <a:ext cx="606107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     Поверталася </a:t>
            </a:r>
            <a:r>
              <a:rPr lang="uk-UA" sz="3200" b="1" dirty="0">
                <a:solidFill>
                  <a:schemeClr val="bg1"/>
                </a:solidFill>
              </a:rPr>
              <a:t>зі школи маленька Наталочка. Чує – нявчить кошеня. Вона взяла його й понесла додому. </a:t>
            </a:r>
            <a:r>
              <a:rPr lang="uk-UA" sz="3200" b="1" dirty="0" smtClean="0">
                <a:solidFill>
                  <a:schemeClr val="bg1"/>
                </a:solidFill>
              </a:rPr>
              <a:t>Пригорнулося </a:t>
            </a:r>
            <a:r>
              <a:rPr lang="uk-UA" sz="3200" b="1" dirty="0">
                <a:solidFill>
                  <a:schemeClr val="bg1"/>
                </a:solidFill>
              </a:rPr>
              <a:t>кошенятко до дівчинки. </a:t>
            </a:r>
            <a:r>
              <a:rPr lang="uk-UA" sz="3200" b="1" dirty="0" smtClean="0">
                <a:solidFill>
                  <a:schemeClr val="bg1"/>
                </a:solidFill>
              </a:rPr>
              <a:t>Замуркотіло</a:t>
            </a:r>
            <a:r>
              <a:rPr lang="uk-UA" sz="3200" b="1" dirty="0">
                <a:solidFill>
                  <a:schemeClr val="bg1"/>
                </a:solidFill>
              </a:rPr>
              <a:t>. Раде-радісіньке</a:t>
            </a:r>
            <a:r>
              <a:rPr lang="ru-RU" sz="3200" b="1" dirty="0">
                <a:solidFill>
                  <a:schemeClr val="bg1"/>
                </a:solidFill>
              </a:rPr>
              <a:t>. 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11911" y="5157986"/>
            <a:ext cx="61206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3. Кошеня в обіймах Наталочки.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1471" y="504371"/>
            <a:ext cx="10009112" cy="7872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Добери й запиши заголовок до кожної частини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878066"/>
            <a:ext cx="1267494" cy="981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 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Есміра_Покинути кошеня!!!\OIG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80" y="1435417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7855" y="2441185"/>
            <a:ext cx="673891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ПОКИНУТЕ КОШЕНЯ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ПЛАН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1</a:t>
            </a:r>
            <a:r>
              <a:rPr lang="uk-UA" sz="3600" b="1" dirty="0">
                <a:solidFill>
                  <a:srgbClr val="FFFF00"/>
                </a:solidFill>
              </a:rPr>
              <a:t>. Сіре кошеня на дорозі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3600" b="1" dirty="0">
                <a:solidFill>
                  <a:srgbClr val="FFFF00"/>
                </a:solidFill>
              </a:rPr>
              <a:t>2. Злякане кошеня під кущем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3600" b="1" dirty="0">
                <a:solidFill>
                  <a:srgbClr val="FFFF00"/>
                </a:solidFill>
              </a:rPr>
              <a:t>3. Кошеня в обіймах Наталочки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1471" y="557481"/>
            <a:ext cx="10092520" cy="834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Перекажи </a:t>
            </a:r>
            <a:r>
              <a:rPr lang="uk-UA" sz="4000" b="1" dirty="0">
                <a:solidFill>
                  <a:schemeClr val="bg1"/>
                </a:solidFill>
              </a:rPr>
              <a:t>текст </a:t>
            </a:r>
            <a:r>
              <a:rPr lang="uk-UA" sz="4000" b="1" dirty="0" smtClean="0">
                <a:solidFill>
                  <a:schemeClr val="bg1"/>
                </a:solidFill>
              </a:rPr>
              <a:t>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" y="5878066"/>
            <a:ext cx="1267494" cy="981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 №6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6386" y="1485577"/>
            <a:ext cx="9866680" cy="6480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Скористайся </a:t>
            </a:r>
            <a:r>
              <a:rPr lang="uk-UA" sz="2800" b="1" dirty="0">
                <a:solidFill>
                  <a:srgbClr val="0070C0"/>
                </a:solidFill>
              </a:rPr>
              <a:t>записаними заголовками </a:t>
            </a:r>
            <a:r>
              <a:rPr lang="uk-UA" sz="2800" b="1" dirty="0" smtClean="0">
                <a:solidFill>
                  <a:srgbClr val="0070C0"/>
                </a:solidFill>
              </a:rPr>
              <a:t>до </a:t>
            </a:r>
            <a:r>
              <a:rPr lang="uk-UA" sz="2800" b="1" dirty="0">
                <a:solidFill>
                  <a:srgbClr val="0070C0"/>
                </a:solidFill>
              </a:rPr>
              <a:t>кожної частини.</a:t>
            </a:r>
          </a:p>
        </p:txBody>
      </p:sp>
      <p:pic>
        <p:nvPicPr>
          <p:cNvPr id="18" name="Picture 2" descr="Перекази за творами Василя Сухомлин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0" y="2329172"/>
            <a:ext cx="3595455" cy="29726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516</Words>
  <Application>Microsoft Office PowerPoint</Application>
  <PresentationFormat>Произвольный</PresentationFormat>
  <Paragraphs>93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40</cp:revision>
  <dcterms:created xsi:type="dcterms:W3CDTF">2025-08-27T14:01:18Z</dcterms:created>
  <dcterms:modified xsi:type="dcterms:W3CDTF">2025-10-14T12:21:52Z</dcterms:modified>
</cp:coreProperties>
</file>