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82" r:id="rId2"/>
    <p:sldId id="364" r:id="rId3"/>
    <p:sldId id="367" r:id="rId4"/>
    <p:sldId id="326" r:id="rId5"/>
    <p:sldId id="351" r:id="rId6"/>
    <p:sldId id="360" r:id="rId7"/>
    <p:sldId id="361" r:id="rId8"/>
    <p:sldId id="362" r:id="rId9"/>
    <p:sldId id="356" r:id="rId10"/>
    <p:sldId id="368" r:id="rId11"/>
    <p:sldId id="355" r:id="rId12"/>
    <p:sldId id="354" r:id="rId13"/>
    <p:sldId id="357" r:id="rId14"/>
    <p:sldId id="365" r:id="rId15"/>
  </p:sldIdLst>
  <p:sldSz cx="12184063" cy="6859588"/>
  <p:notesSz cx="6858000" cy="9144000"/>
  <p:defaultTextStyle>
    <a:defPPr>
      <a:defRPr lang="ru-RU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1056"/>
    <a:srgbClr val="FFE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6282" autoAdjust="0"/>
  </p:normalViewPr>
  <p:slideViewPr>
    <p:cSldViewPr>
      <p:cViewPr>
        <p:scale>
          <a:sx n="90" d="100"/>
          <a:sy n="90" d="100"/>
        </p:scale>
        <p:origin x="-462" y="-72"/>
      </p:cViewPr>
      <p:guideLst>
        <p:guide orient="horz" pos="2161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3D0F-16AD-4207-BA1B-9AA45B8CA75D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673B-B7F4-4A21-9006-118821B4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130920"/>
            <a:ext cx="10356454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3887100"/>
            <a:ext cx="8528844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1326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55476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71583" y="274703"/>
            <a:ext cx="3650988" cy="585446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271" y="274703"/>
            <a:ext cx="10756244" cy="58544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29372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68385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407921"/>
            <a:ext cx="10356454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2907388"/>
            <a:ext cx="10356454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9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19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59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99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38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78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18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97048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272" y="1600571"/>
            <a:ext cx="7202559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17900" y="1600571"/>
            <a:ext cx="7204673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16489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35469"/>
            <a:ext cx="53834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03" y="2175380"/>
            <a:ext cx="53834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7" y="1535469"/>
            <a:ext cx="5385525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337" y="2175380"/>
            <a:ext cx="5385525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97930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4552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5830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5" y="273113"/>
            <a:ext cx="4008473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630" y="273115"/>
            <a:ext cx="681123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5" y="1435434"/>
            <a:ext cx="4008473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64284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801713"/>
            <a:ext cx="731043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12918"/>
            <a:ext cx="731043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3980" indent="0">
              <a:buNone/>
              <a:defRPr sz="3300"/>
            </a:lvl2pPr>
            <a:lvl3pPr marL="1087960" indent="0">
              <a:buNone/>
              <a:defRPr sz="2900"/>
            </a:lvl3pPr>
            <a:lvl4pPr marL="1631940" indent="0">
              <a:buNone/>
              <a:defRPr sz="2400"/>
            </a:lvl4pPr>
            <a:lvl5pPr marL="2175920" indent="0">
              <a:buNone/>
              <a:defRPr sz="2400"/>
            </a:lvl5pPr>
            <a:lvl6pPr marL="2719900" indent="0">
              <a:buNone/>
              <a:defRPr sz="2400"/>
            </a:lvl6pPr>
            <a:lvl7pPr marL="3263880" indent="0">
              <a:buNone/>
              <a:defRPr sz="2400"/>
            </a:lvl7pPr>
            <a:lvl8pPr marL="3807860" indent="0">
              <a:buNone/>
              <a:defRPr sz="2400"/>
            </a:lvl8pPr>
            <a:lvl9pPr marL="4351838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368581"/>
            <a:ext cx="731043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1851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  <a:prstGeom prst="rect">
            <a:avLst/>
          </a:prstGeom>
        </p:spPr>
        <p:txBody>
          <a:bodyPr vert="horz" lIns="108797" tIns="54398" rIns="108797" bIns="543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00572"/>
            <a:ext cx="10965657" cy="4527011"/>
          </a:xfrm>
          <a:prstGeom prst="rect">
            <a:avLst/>
          </a:prstGeom>
        </p:spPr>
        <p:txBody>
          <a:bodyPr vert="horz" lIns="108797" tIns="54398" rIns="108797" bIns="543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65A-C128-4DF6-9DC2-5A7C37140CA0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357822"/>
            <a:ext cx="3858287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42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 dir="u"/>
  </p:transition>
  <p:txStyles>
    <p:titleStyle>
      <a:lvl1pPr algn="ctr" defTabSz="108796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84" indent="-407984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968" indent="-339988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9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93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91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89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87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8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828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9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94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92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90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8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8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38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11511" y="1125538"/>
            <a:ext cx="9058721" cy="132343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accent6">
                    <a:lumMod val="75000"/>
                  </a:schemeClr>
                </a:solidFill>
              </a:rPr>
              <a:t>Образ народного героя. «Кирило Кожум’яка» (українська народна казка)  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474" y="-144496"/>
            <a:ext cx="304602" cy="3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068358" y="3357786"/>
            <a:ext cx="3401874" cy="214526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3 клас</a:t>
            </a:r>
          </a:p>
          <a:p>
            <a:pPr algn="ctr"/>
            <a:r>
              <a:rPr lang="uk-UA" sz="2400" b="1" i="1" dirty="0" smtClean="0">
                <a:solidFill>
                  <a:schemeClr val="accent6">
                    <a:lumMod val="75000"/>
                  </a:schemeClr>
                </a:solidFill>
              </a:rPr>
              <a:t>Розділ 3.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Із Джерел народної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мудрості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Урок 25</a:t>
            </a:r>
          </a:p>
        </p:txBody>
      </p:sp>
      <p:pic>
        <p:nvPicPr>
          <p:cNvPr id="1026" name="Picture 2" descr="D:\3 клас\02 ЧИТАННЯ\1 Савченко уроки\3 Із джерел народної мудрості\№024-025 - Кирило Кожум’яка. Укр нар казка\2025-10-14_200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511" y="3350876"/>
            <a:ext cx="3024336" cy="216024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170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3479" y="560775"/>
            <a:ext cx="10153128" cy="7087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/>
              <a:t>Визначаємо</a:t>
            </a:r>
            <a:r>
              <a:rPr lang="ru-RU" sz="4000" b="1" dirty="0"/>
              <a:t> </a:t>
            </a:r>
            <a:r>
              <a:rPr lang="ru-RU" sz="4000" b="1" dirty="0" err="1"/>
              <a:t>позитивні</a:t>
            </a:r>
            <a:r>
              <a:rPr lang="ru-RU" sz="4000" b="1" dirty="0"/>
              <a:t> та </a:t>
            </a:r>
            <a:r>
              <a:rPr lang="ru-RU" sz="4000" b="1" dirty="0" err="1"/>
              <a:t>негативні</a:t>
            </a:r>
            <a:r>
              <a:rPr lang="ru-RU" sz="4000" b="1" dirty="0"/>
              <a:t> </a:t>
            </a:r>
            <a:r>
              <a:rPr lang="ru-RU" sz="4000" b="1" dirty="0" smtClean="0"/>
              <a:t>якості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7775" y="1485578"/>
            <a:ext cx="2304256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Кирило Кожум’яка</a:t>
            </a:r>
            <a:endParaRPr lang="uk-UA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219823" y="2862710"/>
            <a:ext cx="165618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Змій</a:t>
            </a:r>
            <a:endParaRPr lang="uk-UA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41402" y="4005858"/>
            <a:ext cx="2150629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Донька князя</a:t>
            </a:r>
            <a:endParaRPr lang="uk-UA" sz="3200" b="1" dirty="0"/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3414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99468" y="1485577"/>
            <a:ext cx="468052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/>
              <a:t>Хоробрий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мужній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запальний</a:t>
            </a:r>
            <a:r>
              <a:rPr lang="ru-RU" sz="3200" b="1" dirty="0" smtClean="0"/>
              <a:t>, </a:t>
            </a:r>
            <a:r>
              <a:rPr lang="ru-RU" sz="3200" b="1" dirty="0" err="1"/>
              <a:t>сильний</a:t>
            </a:r>
            <a:endParaRPr lang="uk-UA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199468" y="2709714"/>
            <a:ext cx="5306137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/>
              <a:t>Підступний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ненажерливий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жорстокий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злий</a:t>
            </a:r>
            <a:r>
              <a:rPr lang="ru-RU" sz="3200" b="1" dirty="0" smtClean="0"/>
              <a:t>, </a:t>
            </a:r>
            <a:r>
              <a:rPr lang="ru-RU" sz="3200" b="1" dirty="0" err="1"/>
              <a:t>страшний</a:t>
            </a:r>
            <a:endParaRPr lang="uk-UA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200044" y="3908606"/>
            <a:ext cx="5305562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Добра, хороша, </a:t>
            </a:r>
            <a:r>
              <a:rPr lang="ru-RU" sz="3200" b="1" dirty="0" err="1" smtClean="0"/>
              <a:t>любляча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розумна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кмітлива</a:t>
            </a:r>
            <a:r>
              <a:rPr lang="ru-RU" sz="3200" b="1" dirty="0" smtClean="0"/>
              <a:t>, </a:t>
            </a:r>
            <a:r>
              <a:rPr lang="ru-RU" sz="3200" b="1" dirty="0" err="1"/>
              <a:t>розсудлива</a:t>
            </a:r>
            <a:endParaRPr lang="uk-UA" sz="3200" b="1" dirty="0"/>
          </a:p>
        </p:txBody>
      </p:sp>
      <p:pic>
        <p:nvPicPr>
          <p:cNvPr id="17" name="Picture 2" descr="Кирило Кожум'я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03" t="3150" r="4619" b="29401"/>
          <a:stretch/>
        </p:blipFill>
        <p:spPr bwMode="auto">
          <a:xfrm>
            <a:off x="763439" y="1385927"/>
            <a:ext cx="2934825" cy="347678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18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147815" y="1413569"/>
            <a:ext cx="6782728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Які події твору засвідчують, що ця казка не лише героїчна, а й чарівна?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31791" y="2417607"/>
            <a:ext cx="7488832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uk-UA" sz="2800" b="1" dirty="0" smtClean="0"/>
              <a:t>Кирило</a:t>
            </a:r>
            <a:r>
              <a:rPr lang="uk-UA" sz="2800" b="1" dirty="0"/>
              <a:t> мав надзвичайну силу; </a:t>
            </a:r>
            <a:endParaRPr lang="uk-UA" sz="2800" b="1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uk-UA" sz="2800" b="1" dirty="0" smtClean="0"/>
              <a:t>несе </a:t>
            </a:r>
            <a:r>
              <a:rPr lang="uk-UA" sz="2800" b="1" dirty="0"/>
              <a:t>мочити дванадцять </a:t>
            </a:r>
            <a:r>
              <a:rPr lang="uk-UA" sz="2800" b="1" dirty="0" smtClean="0"/>
              <a:t>шкур одночасно;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uk-UA" sz="2800" b="1" dirty="0" smtClean="0"/>
              <a:t>взяв </a:t>
            </a:r>
            <a:r>
              <a:rPr lang="uk-UA" sz="2800" b="1" dirty="0"/>
              <a:t>булаву пудів десять, приблизно </a:t>
            </a:r>
            <a:r>
              <a:rPr lang="uk-UA" sz="2800" b="1" dirty="0" smtClean="0"/>
              <a:t>160кг</a:t>
            </a:r>
            <a:r>
              <a:rPr lang="uk-UA" sz="2800" b="1" dirty="0"/>
              <a:t>; </a:t>
            </a:r>
            <a:endParaRPr lang="uk-UA" sz="2800" b="1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uk-UA" sz="2800" b="1" dirty="0" smtClean="0"/>
              <a:t>ударом </a:t>
            </a:r>
            <a:r>
              <a:rPr lang="uk-UA" sz="2800" b="1" dirty="0"/>
              <a:t>булави змія в землю вганяє; </a:t>
            </a:r>
            <a:endParaRPr lang="uk-UA" sz="2800" b="1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uk-UA" sz="2800" b="1" dirty="0" smtClean="0"/>
              <a:t>земля </a:t>
            </a:r>
            <a:r>
              <a:rPr lang="uk-UA" sz="2800" b="1" dirty="0"/>
              <a:t>гуде від ударів; </a:t>
            </a:r>
            <a:endParaRPr lang="uk-UA" sz="2800" b="1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uk-UA" sz="2800" b="1" dirty="0" smtClean="0"/>
              <a:t>змій </a:t>
            </a:r>
            <a:r>
              <a:rPr lang="uk-UA" sz="2800" b="1" dirty="0"/>
              <a:t>як вогонь горить; </a:t>
            </a:r>
            <a:endParaRPr lang="uk-UA" sz="2800" b="1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uk-UA" sz="2800" b="1" dirty="0" smtClean="0"/>
              <a:t>бились </a:t>
            </a:r>
            <a:r>
              <a:rPr lang="uk-UA" sz="2800" b="1" dirty="0"/>
              <a:t>- бились, аж іскри скачуть; </a:t>
            </a:r>
            <a:endParaRPr lang="uk-UA" sz="2800" b="1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uk-UA" sz="2800" b="1" dirty="0" smtClean="0"/>
              <a:t>смола </a:t>
            </a:r>
            <a:r>
              <a:rPr lang="uk-UA" sz="2800" b="1" dirty="0"/>
              <a:t>захищає тіло від </a:t>
            </a:r>
            <a:r>
              <a:rPr lang="uk-UA" sz="2800" b="1" dirty="0" err="1"/>
              <a:t>опіків</a:t>
            </a:r>
            <a:r>
              <a:rPr lang="ru-RU" sz="2800" b="1" dirty="0"/>
              <a:t>.  </a:t>
            </a:r>
            <a:endParaRPr lang="uk-UA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23479" y="560775"/>
            <a:ext cx="10153128" cy="7087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Поміркуймо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3414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D:\Картинки до тестів\Учні\учень за парт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3479" y="1473329"/>
            <a:ext cx="2537316" cy="39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26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3479" y="560775"/>
            <a:ext cx="10153128" cy="5647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Аналізуємо казку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71969" y="1197546"/>
            <a:ext cx="5792706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Знайдіть у казці зачин, основну частину, кінцівку.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71969" y="2368148"/>
            <a:ext cx="1898601" cy="5233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/>
              <a:t>1. Зачин</a:t>
            </a:r>
            <a:r>
              <a:rPr lang="uk-UA" sz="2800" b="1" dirty="0"/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71969" y="2881373"/>
            <a:ext cx="343912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/>
              <a:t>2. Основна </a:t>
            </a:r>
            <a:r>
              <a:rPr lang="uk-UA" sz="2800" b="1" dirty="0"/>
              <a:t>частина.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1969" y="3961493"/>
            <a:ext cx="215062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/>
              <a:t>3. Кінцівка</a:t>
            </a:r>
            <a:r>
              <a:rPr lang="uk-UA" sz="2800" b="1" dirty="0"/>
              <a:t>. 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3414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6892" y="2368148"/>
            <a:ext cx="4680520" cy="5233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/>
              <a:t>«</a:t>
            </a:r>
            <a:r>
              <a:rPr lang="uk-UA" sz="2800" b="1" dirty="0"/>
              <a:t>Колись був у Києві князь…»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71969" y="3457437"/>
            <a:ext cx="59524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/>
              <a:t>«</a:t>
            </a:r>
            <a:r>
              <a:rPr lang="uk-UA" sz="2800" b="1" dirty="0"/>
              <a:t>Князівна і взяла собі те на думку…»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99815" y="4465549"/>
            <a:ext cx="5985795" cy="954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/>
              <a:t>«</a:t>
            </a:r>
            <a:r>
              <a:rPr lang="uk-UA" sz="2800" b="1" dirty="0"/>
              <a:t>І вже з того часу й почало зватися це місце…»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19665" y="4075986"/>
            <a:ext cx="4359955" cy="138499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Поясни народну </a:t>
            </a:r>
            <a:r>
              <a:rPr lang="ru-RU" sz="2800" b="1" dirty="0" err="1" smtClean="0"/>
              <a:t>мудрість</a:t>
            </a:r>
            <a:r>
              <a:rPr lang="ru-RU" sz="2800" b="1" dirty="0" smtClean="0"/>
              <a:t>: Казка </a:t>
            </a:r>
            <a:r>
              <a:rPr lang="ru-RU" sz="2800" b="1" dirty="0" err="1"/>
              <a:t>вчить</a:t>
            </a:r>
            <a:r>
              <a:rPr lang="ru-RU" sz="2800" b="1" dirty="0"/>
              <a:t>, як на світі жить. </a:t>
            </a:r>
            <a:endParaRPr lang="ru-RU" sz="2800" b="1" dirty="0" smtClean="0"/>
          </a:p>
        </p:txBody>
      </p:sp>
      <p:sp>
        <p:nvSpPr>
          <p:cNvPr id="18" name="Прямоугольник 17"/>
          <p:cNvSpPr/>
          <p:nvPr/>
        </p:nvSpPr>
        <p:spPr>
          <a:xfrm>
            <a:off x="1658569" y="5662042"/>
            <a:ext cx="770485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/>
              <a:t>Яку </a:t>
            </a:r>
            <a:r>
              <a:rPr lang="ru-RU" sz="2800" b="1" dirty="0" err="1"/>
              <a:t>мудрість</a:t>
            </a:r>
            <a:r>
              <a:rPr lang="ru-RU" sz="2800" b="1" dirty="0"/>
              <a:t> ви </a:t>
            </a:r>
            <a:r>
              <a:rPr lang="ru-RU" sz="2800" b="1" dirty="0" err="1"/>
              <a:t>покладете</a:t>
            </a:r>
            <a:r>
              <a:rPr lang="ru-RU" sz="2800" b="1" dirty="0"/>
              <a:t> собі у </a:t>
            </a:r>
            <a:r>
              <a:rPr lang="ru-RU" sz="2800" b="1" dirty="0" err="1" smtClean="0"/>
              <a:t>скарбничку</a:t>
            </a:r>
            <a:r>
              <a:rPr lang="ru-RU" sz="2800" b="1" dirty="0" smtClean="0"/>
              <a:t>?</a:t>
            </a:r>
            <a:endParaRPr lang="ru-RU" sz="2800" b="1" dirty="0"/>
          </a:p>
        </p:txBody>
      </p:sp>
      <p:pic>
        <p:nvPicPr>
          <p:cNvPr id="19" name="Picture 2" descr="Кирило Кожум`яка купити в Україні ► Видавничий дім Школ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0" t="39478" r="53596"/>
          <a:stretch/>
        </p:blipFill>
        <p:spPr bwMode="auto">
          <a:xfrm>
            <a:off x="1123479" y="1236066"/>
            <a:ext cx="2952328" cy="274218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702952" y="1440363"/>
            <a:ext cx="7560843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Підготуйтеся стисло переказати казку </a:t>
            </a:r>
            <a:r>
              <a:rPr lang="uk-UA" sz="3200" b="1" dirty="0" smtClean="0">
                <a:solidFill>
                  <a:schemeClr val="bg1"/>
                </a:solidFill>
              </a:rPr>
              <a:t>«</a:t>
            </a:r>
            <a:r>
              <a:rPr lang="uk-UA" sz="3200" b="1" dirty="0"/>
              <a:t>Кирило </a:t>
            </a:r>
            <a:r>
              <a:rPr lang="uk-UA" sz="3200" b="1" dirty="0" smtClean="0"/>
              <a:t>Кожум'яка» </a:t>
            </a:r>
            <a:r>
              <a:rPr lang="uk-UA" sz="3200" b="1" dirty="0" smtClean="0">
                <a:solidFill>
                  <a:schemeClr val="bg1"/>
                </a:solidFill>
              </a:rPr>
              <a:t>за планом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9785" y="2565698"/>
            <a:ext cx="7416821" cy="523341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/>
              <a:t>1. Князь віддає свою дочку змієві.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59784" y="3046235"/>
            <a:ext cx="7416824" cy="523341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/>
              <a:t>2. Князівна шле вісточку додому.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59786" y="3514931"/>
            <a:ext cx="7416824" cy="523341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/>
              <a:t>3. Князь отримує лист з голубом.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59783" y="3944195"/>
            <a:ext cx="7416825" cy="523220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/>
              <a:t>4. Прохання Кирилу про визволення </a:t>
            </a:r>
            <a:r>
              <a:rPr lang="uk-UA" sz="2800" b="1" dirty="0" err="1"/>
              <a:t>князівни</a:t>
            </a:r>
            <a:r>
              <a:rPr lang="uk-UA" sz="2800" b="1" dirty="0"/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59784" y="4507641"/>
            <a:ext cx="7416824" cy="523341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/>
              <a:t>5. Двобій Кожум'яки зі змієм.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59783" y="5034250"/>
            <a:ext cx="7416824" cy="523341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/>
              <a:t>6. Перемога Кирила Кожум'яки.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35447" y="405459"/>
            <a:ext cx="10441160" cy="8640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Домашнє завдання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3414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Кирило Кожум'я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03" t="3150" r="4619" b="29401"/>
          <a:stretch/>
        </p:blipFill>
        <p:spPr bwMode="auto">
          <a:xfrm>
            <a:off x="835447" y="1440363"/>
            <a:ext cx="2713995" cy="321517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48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7495" y="494644"/>
            <a:ext cx="9649072" cy="7575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67495" y="1320384"/>
            <a:ext cx="9649072" cy="68442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Оціни свою роботу на </a:t>
            </a:r>
            <a:r>
              <a:rPr lang="uk-UA" sz="2800" b="1" dirty="0" err="1" smtClean="0">
                <a:solidFill>
                  <a:schemeClr val="accent6">
                    <a:lumMod val="75000"/>
                  </a:schemeClr>
                </a:solidFill>
              </a:rPr>
              <a:t>уроці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 одним із висловів звіряток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D:\Картинки до тестів\детские  картинки\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5718"/>
          <a:stretch/>
        </p:blipFill>
        <p:spPr bwMode="auto">
          <a:xfrm>
            <a:off x="4704673" y="2213796"/>
            <a:ext cx="1694142" cy="214402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детские  картинки\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r="12096"/>
          <a:stretch/>
        </p:blipFill>
        <p:spPr bwMode="auto">
          <a:xfrm>
            <a:off x="2799137" y="2213795"/>
            <a:ext cx="1762852" cy="212407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8550607" y="4581922"/>
            <a:ext cx="2797058" cy="13681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Чекаю наступного уроку</a:t>
            </a:r>
            <a:endParaRPr lang="ru-RU" sz="28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20063" y="4581922"/>
            <a:ext cx="1903760" cy="144016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Мені </a:t>
            </a:r>
            <a:r>
              <a:rPr lang="uk-UA" sz="2800" b="1" dirty="0" err="1" smtClean="0"/>
              <a:t>допомо</a:t>
            </a:r>
            <a:r>
              <a:rPr lang="uk-UA" sz="2800" b="1" dirty="0" smtClean="0"/>
              <a:t>-гали</a:t>
            </a:r>
            <a:endParaRPr lang="ru-RU" sz="28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3702" y="4476911"/>
            <a:ext cx="2128665" cy="12350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Цікава інформація</a:t>
            </a:r>
            <a:endParaRPr lang="ru-RU" sz="28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45701" y="4476911"/>
            <a:ext cx="1972890" cy="133408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З усім впорався</a:t>
            </a:r>
          </a:p>
          <a:p>
            <a:pPr algn="ctr"/>
            <a:r>
              <a:rPr lang="uk-UA" sz="2800" b="1" dirty="0" smtClean="0"/>
              <a:t>впоралась</a:t>
            </a:r>
            <a:endParaRPr lang="ru-RU" sz="28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16024" y="4581922"/>
            <a:ext cx="1694142" cy="112406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Це було просто</a:t>
            </a:r>
            <a:endParaRPr lang="ru-RU" sz="2800" b="1" dirty="0"/>
          </a:p>
        </p:txBody>
      </p:sp>
      <p:pic>
        <p:nvPicPr>
          <p:cNvPr id="1028" name="Picture 4" descr="D:\Картинки до тестів\детские  картинки\4 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4" r="7976"/>
          <a:stretch/>
        </p:blipFill>
        <p:spPr bwMode="auto">
          <a:xfrm>
            <a:off x="638146" y="2203821"/>
            <a:ext cx="1950954" cy="214402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детские  картинки\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0" r="135"/>
          <a:stretch/>
        </p:blipFill>
        <p:spPr bwMode="auto">
          <a:xfrm>
            <a:off x="6539043" y="2220835"/>
            <a:ext cx="1641220" cy="215106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ки до тестів\детские  картинки\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72" y="2220835"/>
            <a:ext cx="2995993" cy="214402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777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79463" y="494644"/>
            <a:ext cx="10153128" cy="7575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Емоційне налаштування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95391" y="1330012"/>
            <a:ext cx="7245166" cy="90081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Поміркуй, в чому твоя сила. </a:t>
            </a:r>
          </a:p>
          <a:p>
            <a:pPr algn="ctr"/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Погладь себе і промов уголос свою силу  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D:\Картинки до тестів\детские  картинки\3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5718"/>
          <a:stretch/>
        </p:blipFill>
        <p:spPr bwMode="auto">
          <a:xfrm>
            <a:off x="4704673" y="2378870"/>
            <a:ext cx="1694142" cy="214402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детские  картинки\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r="12096"/>
          <a:stretch/>
        </p:blipFill>
        <p:spPr bwMode="auto">
          <a:xfrm>
            <a:off x="2799137" y="2378870"/>
            <a:ext cx="1762852" cy="212407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8895943" y="4658999"/>
            <a:ext cx="2037984" cy="5273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Я розумію</a:t>
            </a:r>
            <a:endParaRPr lang="ru-RU" sz="28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40699" y="4645394"/>
            <a:ext cx="1903760" cy="5331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Я дарую</a:t>
            </a:r>
            <a:endParaRPr lang="ru-RU" sz="28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96140" y="4662877"/>
            <a:ext cx="1791292" cy="58562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Я вмію</a:t>
            </a:r>
            <a:endParaRPr lang="ru-RU" sz="28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703887" y="4645393"/>
            <a:ext cx="1858103" cy="5700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Я знаю</a:t>
            </a:r>
            <a:endParaRPr lang="ru-RU" sz="28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04673" y="4662878"/>
            <a:ext cx="1694142" cy="5634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Я люблю</a:t>
            </a:r>
            <a:endParaRPr lang="ru-RU" sz="2800" b="1" dirty="0"/>
          </a:p>
        </p:txBody>
      </p:sp>
      <p:pic>
        <p:nvPicPr>
          <p:cNvPr id="1028" name="Picture 4" descr="D:\Картинки до тестів\детские  картинки\4 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4" r="7976"/>
          <a:stretch/>
        </p:blipFill>
        <p:spPr bwMode="auto">
          <a:xfrm>
            <a:off x="638146" y="2401923"/>
            <a:ext cx="1950954" cy="214402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детские  картинки\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0" r="135"/>
          <a:stretch/>
        </p:blipFill>
        <p:spPr bwMode="auto">
          <a:xfrm>
            <a:off x="6540700" y="2385909"/>
            <a:ext cx="1641220" cy="215106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ки до тестів\детские  картинки\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39" y="2385909"/>
            <a:ext cx="2995993" cy="214402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397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1471" y="477466"/>
            <a:ext cx="10081120" cy="7275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Перевірка домашнього </a:t>
            </a:r>
            <a:r>
              <a:rPr lang="uk-UA" sz="4000" b="1" dirty="0">
                <a:solidFill>
                  <a:schemeClr val="bg1"/>
                </a:solidFill>
              </a:rPr>
              <a:t>завдання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51471" y="1224905"/>
            <a:ext cx="10075827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Українська народна казка 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Кирило Кожум’яка»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1471" y="1917626"/>
            <a:ext cx="7632848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</a:rPr>
              <a:t>У які часи відбувалися події, описані в казці?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</a:rPr>
              <a:t>Хто головний герой казки?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</a:rPr>
              <a:t>Чому Кирило погодився битися зі змієм?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</a:rPr>
              <a:t>Переказ казки за ілюстраціями.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Кирило Кожум`яка купити в Україні ► Видавничий дім Школ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5" t="29350" r="53948"/>
          <a:stretch/>
        </p:blipFill>
        <p:spPr bwMode="auto">
          <a:xfrm>
            <a:off x="6524079" y="3870720"/>
            <a:ext cx="2023705" cy="237828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ирило Кожум`яка купити в Україні ► Видавничий дім Школ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0" t="39478" r="53596"/>
          <a:stretch/>
        </p:blipFill>
        <p:spPr bwMode="auto">
          <a:xfrm>
            <a:off x="1081127" y="3870720"/>
            <a:ext cx="2562632" cy="238022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Кирило Кожум`яка купити в Україні ► Видавничий дім Школа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44" t="1192" r="3951" b="26957"/>
          <a:stretch/>
        </p:blipFill>
        <p:spPr bwMode="auto">
          <a:xfrm>
            <a:off x="4002935" y="3882337"/>
            <a:ext cx="2160240" cy="235505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Кирило Кожум'яка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50" r="58022" b="1338"/>
          <a:stretch/>
        </p:blipFill>
        <p:spPr bwMode="auto">
          <a:xfrm>
            <a:off x="9057211" y="3870720"/>
            <a:ext cx="2070087" cy="237828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670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53414" y="583041"/>
            <a:ext cx="10079177" cy="8117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474" y="-144496"/>
            <a:ext cx="304602" cy="30487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14" y="1396053"/>
            <a:ext cx="3456384" cy="345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9863" y="1485578"/>
            <a:ext cx="6552728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800" b="1" dirty="0" smtClean="0">
                <a:solidFill>
                  <a:schemeClr val="bg1"/>
                </a:solidFill>
              </a:rPr>
              <a:t>Сьогодні на уроці читання ми продовжимо </a:t>
            </a:r>
            <a:r>
              <a:rPr lang="uk-UA" sz="2800" b="1" dirty="0">
                <a:solidFill>
                  <a:schemeClr val="bg1"/>
                </a:solidFill>
              </a:rPr>
              <a:t>читати казку </a:t>
            </a:r>
            <a:r>
              <a:rPr lang="uk-UA" sz="2800" b="1" dirty="0" smtClean="0">
                <a:solidFill>
                  <a:schemeClr val="bg1"/>
                </a:solidFill>
              </a:rPr>
              <a:t>про </a:t>
            </a:r>
            <a:r>
              <a:rPr lang="uk-UA" sz="2800" b="1" dirty="0" smtClean="0">
                <a:solidFill>
                  <a:schemeClr val="bg1"/>
                </a:solidFill>
              </a:rPr>
              <a:t>українського народного героя  Кирила Кожум’яка, </a:t>
            </a:r>
            <a:r>
              <a:rPr lang="uk-UA" sz="2800" b="1" dirty="0" smtClean="0">
                <a:solidFill>
                  <a:schemeClr val="bg1"/>
                </a:solidFill>
              </a:rPr>
              <a:t>в якій передано силу, мужність, щирість українського народу. 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4335" y="5018377"/>
            <a:ext cx="4232279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Герой, </a:t>
            </a:r>
            <a:r>
              <a:rPr lang="ru-RU" sz="2800" b="1" dirty="0" err="1">
                <a:solidFill>
                  <a:srgbClr val="FF0000"/>
                </a:solidFill>
              </a:rPr>
              <a:t>героїзм</a:t>
            </a:r>
            <a:r>
              <a:rPr lang="ru-RU" sz="2800" b="1" dirty="0">
                <a:solidFill>
                  <a:srgbClr val="FF0000"/>
                </a:solidFill>
              </a:rPr>
              <a:t>, </a:t>
            </a:r>
            <a:r>
              <a:rPr lang="ru-RU" sz="2800" b="1" dirty="0" err="1">
                <a:solidFill>
                  <a:srgbClr val="FF0000"/>
                </a:solidFill>
              </a:rPr>
              <a:t>героїчний</a:t>
            </a:r>
            <a:r>
              <a:rPr lang="ru-RU" sz="2800" b="1" dirty="0">
                <a:solidFill>
                  <a:srgbClr val="0070C0"/>
                </a:solidFill>
              </a:rPr>
              <a:t>. 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r>
              <a:rPr lang="ru-RU" sz="2800" b="1" dirty="0">
                <a:solidFill>
                  <a:srgbClr val="0070C0"/>
                </a:solidFill>
              </a:rPr>
              <a:t>Що означає слово герой?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2350" y="4802934"/>
            <a:ext cx="6460241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/>
              <a:t>Ці </a:t>
            </a:r>
            <a:r>
              <a:rPr lang="ru-RU" sz="2800" b="1" dirty="0"/>
              <a:t>слова </a:t>
            </a:r>
            <a:r>
              <a:rPr lang="ru-RU" sz="2800" b="1" dirty="0" err="1"/>
              <a:t>актуальні</a:t>
            </a:r>
            <a:r>
              <a:rPr lang="ru-RU" sz="2800" b="1" dirty="0"/>
              <a:t> й </a:t>
            </a:r>
            <a:r>
              <a:rPr lang="ru-RU" sz="2800" b="1" dirty="0" err="1"/>
              <a:t>сьогодні</a:t>
            </a:r>
            <a:r>
              <a:rPr lang="ru-RU" sz="2800" b="1" dirty="0" smtClean="0"/>
              <a:t>. У </a:t>
            </a:r>
            <a:r>
              <a:rPr lang="ru-RU" sz="2800" b="1" dirty="0" err="1"/>
              <a:t>сиву</a:t>
            </a:r>
            <a:r>
              <a:rPr lang="ru-RU" sz="2800" b="1" dirty="0"/>
              <a:t> </a:t>
            </a:r>
            <a:r>
              <a:rPr lang="ru-RU" sz="2800" b="1" dirty="0" err="1"/>
              <a:t>давнину</a:t>
            </a:r>
            <a:r>
              <a:rPr lang="ru-RU" sz="2800" b="1" dirty="0"/>
              <a:t> нашу землю </a:t>
            </a:r>
            <a:r>
              <a:rPr lang="ru-RU" sz="2800" b="1" dirty="0" err="1"/>
              <a:t>захищали</a:t>
            </a:r>
            <a:r>
              <a:rPr lang="ru-RU" sz="2800" b="1" dirty="0"/>
              <a:t> </a:t>
            </a:r>
            <a:r>
              <a:rPr lang="ru-RU" sz="2800" b="1" dirty="0" err="1"/>
              <a:t>Кожум’яки</a:t>
            </a:r>
            <a:r>
              <a:rPr lang="ru-RU" sz="2800" b="1" dirty="0"/>
              <a:t>, а </a:t>
            </a:r>
            <a:r>
              <a:rPr lang="ru-RU" sz="2800" b="1" dirty="0" err="1"/>
              <a:t>сьогодні</a:t>
            </a:r>
            <a:r>
              <a:rPr lang="ru-RU" sz="2800" b="1" dirty="0"/>
              <a:t> — «</a:t>
            </a:r>
            <a:r>
              <a:rPr lang="ru-RU" sz="2800" b="1" dirty="0" err="1"/>
              <a:t>Кіборги</a:t>
            </a:r>
            <a:r>
              <a:rPr lang="ru-RU" sz="2800" b="1" dirty="0"/>
              <a:t>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46614" y="3826851"/>
            <a:ext cx="6453873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Герой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– це </a:t>
            </a:r>
            <a:r>
              <a:rPr lang="ru-RU" sz="2800" b="1" dirty="0">
                <a:solidFill>
                  <a:srgbClr val="0070C0"/>
                </a:solidFill>
              </a:rPr>
              <a:t>особа, яка </a:t>
            </a:r>
            <a:r>
              <a:rPr lang="ru-RU" sz="2800" b="1" dirty="0" err="1">
                <a:solidFill>
                  <a:srgbClr val="0070C0"/>
                </a:solidFill>
              </a:rPr>
              <a:t>виявляє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відвагу</a:t>
            </a:r>
            <a:r>
              <a:rPr lang="ru-RU" sz="2800" b="1" dirty="0">
                <a:solidFill>
                  <a:srgbClr val="0070C0"/>
                </a:solidFill>
              </a:rPr>
              <a:t>, </a:t>
            </a:r>
            <a:r>
              <a:rPr lang="ru-RU" sz="2800" b="1" dirty="0" err="1">
                <a:solidFill>
                  <a:srgbClr val="0070C0"/>
                </a:solidFill>
              </a:rPr>
              <a:t>хоробрість</a:t>
            </a:r>
            <a:r>
              <a:rPr lang="ru-RU" sz="2800" b="1" dirty="0">
                <a:solidFill>
                  <a:srgbClr val="0070C0"/>
                </a:solidFill>
              </a:rPr>
              <a:t> у бою і </a:t>
            </a:r>
            <a:r>
              <a:rPr lang="ru-RU" sz="2800" b="1" dirty="0" err="1">
                <a:solidFill>
                  <a:srgbClr val="0070C0"/>
                </a:solidFill>
              </a:rPr>
              <a:t>труді</a:t>
            </a:r>
            <a:r>
              <a:rPr lang="ru-RU" sz="2800" b="1" dirty="0" smtClean="0">
                <a:solidFill>
                  <a:srgbClr val="0070C0"/>
                </a:solidFill>
              </a:rPr>
              <a:t>.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170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944022" y="1125538"/>
            <a:ext cx="3372146" cy="410445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город</a:t>
            </a:r>
            <a:r>
              <a:rPr lang="uk-UA" sz="3600" b="1" dirty="0">
                <a:solidFill>
                  <a:srgbClr val="FFFF00"/>
                </a:solidFill>
              </a:rPr>
              <a:t>я</a:t>
            </a:r>
            <a:r>
              <a:rPr lang="uk-UA" sz="3600" b="1" dirty="0">
                <a:solidFill>
                  <a:schemeClr val="bg1"/>
                </a:solidFill>
              </a:rPr>
              <a:t>ни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кн</a:t>
            </a:r>
            <a:r>
              <a:rPr lang="uk-UA" sz="3600" b="1" dirty="0">
                <a:solidFill>
                  <a:srgbClr val="FFFF00"/>
                </a:solidFill>
              </a:rPr>
              <a:t>я</a:t>
            </a:r>
            <a:r>
              <a:rPr lang="uk-UA" sz="3600" b="1" dirty="0">
                <a:solidFill>
                  <a:schemeClr val="bg1"/>
                </a:solidFill>
              </a:rPr>
              <a:t>зеві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зм</a:t>
            </a:r>
            <a:r>
              <a:rPr lang="uk-UA" sz="3600" b="1" dirty="0">
                <a:solidFill>
                  <a:srgbClr val="FFFF00"/>
                </a:solidFill>
              </a:rPr>
              <a:t>і</a:t>
            </a:r>
            <a:r>
              <a:rPr lang="uk-UA" sz="3600" b="1" dirty="0">
                <a:solidFill>
                  <a:schemeClr val="bg1"/>
                </a:solidFill>
              </a:rPr>
              <a:t>єві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підл</a:t>
            </a:r>
            <a:r>
              <a:rPr lang="uk-UA" sz="3600" b="1" dirty="0">
                <a:solidFill>
                  <a:srgbClr val="FFFF00"/>
                </a:solidFill>
              </a:rPr>
              <a:t>е</a:t>
            </a:r>
            <a:r>
              <a:rPr lang="uk-UA" sz="3600" b="1" dirty="0">
                <a:solidFill>
                  <a:schemeClr val="bg1"/>
                </a:solidFill>
              </a:rPr>
              <a:t>стилася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зат</a:t>
            </a:r>
            <a:r>
              <a:rPr lang="uk-UA" sz="3600" b="1" dirty="0">
                <a:solidFill>
                  <a:srgbClr val="FFFF00"/>
                </a:solidFill>
              </a:rPr>
              <a:t>о</a:t>
            </a:r>
            <a:r>
              <a:rPr lang="uk-UA" sz="3600" b="1" dirty="0">
                <a:solidFill>
                  <a:schemeClr val="bg1"/>
                </a:solidFill>
              </a:rPr>
              <a:t>пить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учепл</a:t>
            </a:r>
            <a:r>
              <a:rPr lang="uk-UA" sz="3600" b="1" dirty="0">
                <a:solidFill>
                  <a:srgbClr val="FFFF00"/>
                </a:solidFill>
              </a:rPr>
              <a:t>ю</a:t>
            </a:r>
            <a:r>
              <a:rPr lang="uk-UA" sz="3600" b="1" dirty="0">
                <a:solidFill>
                  <a:schemeClr val="bg1"/>
                </a:solidFill>
              </a:rPr>
              <a:t>сь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б</a:t>
            </a:r>
            <a:r>
              <a:rPr lang="uk-UA" sz="3600" b="1" dirty="0">
                <a:solidFill>
                  <a:srgbClr val="FFFF00"/>
                </a:solidFill>
              </a:rPr>
              <a:t>а</a:t>
            </a:r>
            <a:r>
              <a:rPr lang="uk-UA" sz="3600" b="1" dirty="0">
                <a:solidFill>
                  <a:schemeClr val="bg1"/>
                </a:solidFill>
              </a:rPr>
              <a:t>йдуже</a:t>
            </a:r>
          </a:p>
        </p:txBody>
      </p:sp>
      <p:sp>
        <p:nvSpPr>
          <p:cNvPr id="12" name="Заголовок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7604198" y="1125539"/>
            <a:ext cx="3528391" cy="410445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йм</a:t>
            </a:r>
            <a:r>
              <a:rPr lang="uk-UA" sz="3600" b="1" dirty="0">
                <a:solidFill>
                  <a:srgbClr val="FFFF00"/>
                </a:solidFill>
              </a:rPr>
              <a:t>е</a:t>
            </a:r>
            <a:r>
              <a:rPr lang="uk-UA" sz="3600" b="1" dirty="0">
                <a:solidFill>
                  <a:schemeClr val="bg1"/>
                </a:solidFill>
              </a:rPr>
              <a:t>ння</a:t>
            </a:r>
          </a:p>
          <a:p>
            <a:pPr algn="ctr" eaLnBrk="0" hangingPunct="0">
              <a:defRPr/>
            </a:pPr>
            <a:r>
              <a:rPr lang="uk-UA" sz="3600" b="1" dirty="0" err="1">
                <a:solidFill>
                  <a:schemeClr val="bg1"/>
                </a:solidFill>
              </a:rPr>
              <a:t>пан</a:t>
            </a:r>
            <a:r>
              <a:rPr lang="uk-UA" sz="3600" b="1" dirty="0" err="1">
                <a:solidFill>
                  <a:srgbClr val="FFFF00"/>
                </a:solidFill>
              </a:rPr>
              <a:t>о</a:t>
            </a:r>
            <a:r>
              <a:rPr lang="uk-UA" sz="3600" b="1" dirty="0" err="1">
                <a:solidFill>
                  <a:schemeClr val="bg1"/>
                </a:solidFill>
              </a:rPr>
              <a:t>тченьку</a:t>
            </a:r>
            <a:endParaRPr lang="uk-UA" sz="3600" b="1" dirty="0">
              <a:solidFill>
                <a:schemeClr val="bg1"/>
              </a:solidFill>
            </a:endParaRP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захлин</a:t>
            </a:r>
            <a:r>
              <a:rPr lang="uk-UA" sz="3600" b="1" dirty="0">
                <a:solidFill>
                  <a:srgbClr val="FFFF00"/>
                </a:solidFill>
              </a:rPr>
              <a:t>а</a:t>
            </a:r>
            <a:r>
              <a:rPr lang="uk-UA" sz="3600" b="1" dirty="0">
                <a:solidFill>
                  <a:schemeClr val="bg1"/>
                </a:solidFill>
              </a:rPr>
              <a:t>ється</a:t>
            </a:r>
          </a:p>
          <a:p>
            <a:pPr algn="ctr" eaLnBrk="0" hangingPunct="0">
              <a:defRPr/>
            </a:pPr>
            <a:r>
              <a:rPr lang="uk-UA" sz="3600" b="1" dirty="0" err="1">
                <a:solidFill>
                  <a:schemeClr val="bg1"/>
                </a:solidFill>
              </a:rPr>
              <a:t>розжен</a:t>
            </a:r>
            <a:r>
              <a:rPr lang="uk-UA" sz="3600" b="1" dirty="0" err="1">
                <a:solidFill>
                  <a:srgbClr val="FFFF00"/>
                </a:solidFill>
              </a:rPr>
              <a:t>е</a:t>
            </a:r>
            <a:r>
              <a:rPr lang="uk-UA" sz="3600" b="1" dirty="0" err="1">
                <a:solidFill>
                  <a:schemeClr val="bg1"/>
                </a:solidFill>
              </a:rPr>
              <a:t>ться</a:t>
            </a:r>
            <a:endParaRPr lang="uk-UA" sz="3600" b="1" dirty="0">
              <a:solidFill>
                <a:schemeClr val="bg1"/>
              </a:solidFill>
            </a:endParaRP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кон</a:t>
            </a:r>
            <a:r>
              <a:rPr lang="uk-UA" sz="3600" b="1" dirty="0">
                <a:solidFill>
                  <a:srgbClr val="FFFF00"/>
                </a:solidFill>
              </a:rPr>
              <a:t>о</a:t>
            </a:r>
            <a:r>
              <a:rPr lang="uk-UA" sz="3600" b="1" dirty="0">
                <a:solidFill>
                  <a:schemeClr val="bg1"/>
                </a:solidFill>
              </a:rPr>
              <a:t>плями</a:t>
            </a:r>
          </a:p>
          <a:p>
            <a:pPr algn="ctr" eaLnBrk="0" hangingPunct="0">
              <a:defRPr/>
            </a:pPr>
            <a:r>
              <a:rPr lang="uk-UA" sz="3600" b="1" dirty="0" err="1">
                <a:solidFill>
                  <a:schemeClr val="bg1"/>
                </a:solidFill>
              </a:rPr>
              <a:t>розжен</a:t>
            </a:r>
            <a:r>
              <a:rPr lang="uk-UA" sz="3600" b="1" dirty="0" err="1">
                <a:solidFill>
                  <a:srgbClr val="FFFF00"/>
                </a:solidFill>
              </a:rPr>
              <a:t>е</a:t>
            </a:r>
            <a:r>
              <a:rPr lang="uk-UA" sz="3600" b="1" dirty="0" err="1">
                <a:solidFill>
                  <a:schemeClr val="bg1"/>
                </a:solidFill>
              </a:rPr>
              <a:t>ться</a:t>
            </a:r>
            <a:endParaRPr lang="uk-UA" sz="3600" b="1" dirty="0">
              <a:solidFill>
                <a:schemeClr val="bg1"/>
              </a:solidFill>
            </a:endParaRP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лем</a:t>
            </a:r>
            <a:r>
              <a:rPr lang="uk-UA" sz="3600" b="1" dirty="0">
                <a:solidFill>
                  <a:srgbClr val="FFFF00"/>
                </a:solidFill>
              </a:rPr>
              <a:t>і</a:t>
            </a:r>
            <a:r>
              <a:rPr lang="uk-UA" sz="3600" b="1" dirty="0">
                <a:solidFill>
                  <a:schemeClr val="bg1"/>
                </a:solidFill>
              </a:rPr>
              <a:t>ш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032351" y="494644"/>
            <a:ext cx="10100239" cy="6195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слова</a:t>
            </a:r>
            <a:r>
              <a:rPr lang="uk-UA" sz="4000" b="1" dirty="0">
                <a:solidFill>
                  <a:schemeClr val="bg1"/>
                </a:solidFill>
              </a:rPr>
              <a:t>. </a:t>
            </a:r>
            <a:r>
              <a:rPr lang="uk-UA" sz="4000" b="1" dirty="0" smtClean="0">
                <a:solidFill>
                  <a:schemeClr val="bg1"/>
                </a:solidFill>
              </a:rPr>
              <a:t>Правильно став </a:t>
            </a:r>
            <a:r>
              <a:rPr lang="uk-UA" sz="4000" b="1" dirty="0">
                <a:solidFill>
                  <a:schemeClr val="bg1"/>
                </a:solidFill>
              </a:rPr>
              <a:t>наголос</a:t>
            </a:r>
          </a:p>
        </p:txBody>
      </p:sp>
      <p:pic>
        <p:nvPicPr>
          <p:cNvPr id="8" name="Picture 3" descr="C:\Documents and Settings\zhenya\Рабочий стол\Картинки в 3 класс\04\девочка думает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0" t="8695" r="8925" b="-392"/>
          <a:stretch/>
        </p:blipFill>
        <p:spPr bwMode="auto">
          <a:xfrm>
            <a:off x="1032351" y="1341562"/>
            <a:ext cx="2911670" cy="34920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7415" y="5198508"/>
            <a:ext cx="508268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Старш</a:t>
            </a:r>
            <a:r>
              <a:rPr lang="uk-UA" sz="3200" b="1" dirty="0">
                <a:solidFill>
                  <a:schemeClr val="bg1"/>
                </a:solidFill>
              </a:rPr>
              <a:t>и</a:t>
            </a:r>
            <a:r>
              <a:rPr lang="uk-UA" sz="3200" b="1" dirty="0">
                <a:solidFill>
                  <a:srgbClr val="FFFF00"/>
                </a:solidFill>
              </a:rPr>
              <a:t>на - </a:t>
            </a:r>
            <a:r>
              <a:rPr lang="uk-UA" sz="3200" b="1" dirty="0"/>
              <a:t>тут: старші князівські воєначальники. 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0095" y="5152342"/>
            <a:ext cx="568863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Пуд – </a:t>
            </a:r>
            <a:r>
              <a:rPr lang="uk-UA" sz="3200" b="1" dirty="0"/>
              <a:t>міра ваги, близько 16 кг</a:t>
            </a:r>
            <a:r>
              <a:rPr lang="uk-UA" sz="3200" b="1" dirty="0" smtClean="0"/>
              <a:t>.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9942" y="5755574"/>
            <a:ext cx="487714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Лем</a:t>
            </a:r>
            <a:r>
              <a:rPr lang="uk-UA" sz="3200" b="1" dirty="0">
                <a:solidFill>
                  <a:schemeClr val="bg1"/>
                </a:solidFill>
              </a:rPr>
              <a:t>і</a:t>
            </a:r>
            <a:r>
              <a:rPr lang="uk-UA" sz="3200" b="1" dirty="0">
                <a:solidFill>
                  <a:srgbClr val="FFFF00"/>
                </a:solidFill>
              </a:rPr>
              <a:t>ш – </a:t>
            </a:r>
            <a:r>
              <a:rPr lang="uk-UA" sz="3200" b="1" dirty="0"/>
              <a:t>частина плуга</a:t>
            </a:r>
            <a:r>
              <a:rPr lang="uk-UA" sz="3200" b="1" dirty="0" smtClean="0"/>
              <a:t>.</a:t>
            </a:r>
            <a:endParaRPr lang="uk-U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832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59973" y="477466"/>
            <a:ext cx="10151185" cy="6626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Кирило </a:t>
            </a:r>
            <a:r>
              <a:rPr lang="uk-UA" sz="3600" b="1" dirty="0">
                <a:solidFill>
                  <a:schemeClr val="bg1"/>
                </a:solidFill>
              </a:rPr>
              <a:t>Кожум'яка (Українська народна казка</a:t>
            </a:r>
            <a:r>
              <a:rPr lang="uk-UA" sz="3600" b="1" dirty="0" smtClean="0">
                <a:solidFill>
                  <a:schemeClr val="bg1"/>
                </a:solidFill>
              </a:rPr>
              <a:t>)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783657"/>
            <a:ext cx="1195487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11911" y="1125022"/>
            <a:ext cx="528099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3200" b="1" dirty="0"/>
              <a:t>Як </a:t>
            </a:r>
            <a:r>
              <a:rPr lang="ru-RU" sz="3200" b="1" dirty="0" err="1"/>
              <a:t>Кожум’яка</a:t>
            </a:r>
            <a:r>
              <a:rPr lang="ru-RU" sz="3200" b="1" dirty="0"/>
              <a:t> </a:t>
            </a:r>
            <a:r>
              <a:rPr lang="ru-RU" sz="3200" b="1" dirty="0" err="1"/>
              <a:t>бився</a:t>
            </a:r>
            <a:r>
              <a:rPr lang="ru-RU" sz="3200" b="1" dirty="0"/>
              <a:t> зі </a:t>
            </a:r>
            <a:r>
              <a:rPr lang="ru-RU" sz="3200" b="1" dirty="0" err="1"/>
              <a:t>змієм</a:t>
            </a:r>
            <a:endParaRPr lang="ru-RU" sz="3200" b="1" dirty="0"/>
          </a:p>
        </p:txBody>
      </p:sp>
      <p:pic>
        <p:nvPicPr>
          <p:cNvPr id="7170" name="Picture 2" descr="D:\3 клас\02 ЧИТАННЯ\1 Савченко уроки\3 Із джерел народної мудрості\№024-025 - Кирило Кожум’яка. Укр нар казка\2025-10-14_2046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695" y="1714001"/>
            <a:ext cx="8640960" cy="405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ирило Кожум'як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03" t="3150" r="4619" b="29401"/>
          <a:stretch/>
        </p:blipFill>
        <p:spPr bwMode="auto">
          <a:xfrm>
            <a:off x="353700" y="1341562"/>
            <a:ext cx="2713995" cy="321517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66893" y="5783657"/>
            <a:ext cx="5442563" cy="584775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Як Кирило </a:t>
            </a:r>
            <a:r>
              <a:rPr lang="uk-UA" sz="3200" b="1" dirty="0">
                <a:solidFill>
                  <a:schemeClr val="bg1"/>
                </a:solidFill>
              </a:rPr>
              <a:t>готувався до бою? </a:t>
            </a:r>
          </a:p>
        </p:txBody>
      </p:sp>
    </p:spTree>
    <p:extLst>
      <p:ext uri="{BB962C8B-B14F-4D97-AF65-F5344CB8AC3E}">
        <p14:creationId xmlns:p14="http://schemas.microsoft.com/office/powerpoint/2010/main" val="329745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59973" y="477466"/>
            <a:ext cx="10151185" cy="6626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Кирило </a:t>
            </a:r>
            <a:r>
              <a:rPr lang="uk-UA" sz="3600" b="1" dirty="0">
                <a:solidFill>
                  <a:schemeClr val="bg1"/>
                </a:solidFill>
              </a:rPr>
              <a:t>Кожум'яка (Українська народна казка</a:t>
            </a:r>
            <a:r>
              <a:rPr lang="uk-UA" sz="3600" b="1" dirty="0" smtClean="0">
                <a:solidFill>
                  <a:schemeClr val="bg1"/>
                </a:solidFill>
              </a:rPr>
              <a:t>)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783657"/>
            <a:ext cx="1195487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Кирило Кожум'я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03" t="3150" r="4619" b="29401"/>
          <a:stretch/>
        </p:blipFill>
        <p:spPr bwMode="auto">
          <a:xfrm>
            <a:off x="497716" y="1268807"/>
            <a:ext cx="2713995" cy="321517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3 клас\02 ЧИТАННЯ\1 Савченко уроки\3 Із джерел народної мудрості\№024-025 - Кирило Кожум’яка. Укр нар казка\2025-10-14_2050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426" y="1125538"/>
            <a:ext cx="8413229" cy="508009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5132" y="4500651"/>
            <a:ext cx="2713995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Які </a:t>
            </a:r>
            <a:r>
              <a:rPr lang="uk-UA" sz="2400" b="1" dirty="0">
                <a:solidFill>
                  <a:schemeClr val="bg1"/>
                </a:solidFill>
              </a:rPr>
              <a:t>слова казки найвиразніше передають напругу бою?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55927" y="5842088"/>
            <a:ext cx="618490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Знайдіть і прочитайте рядки казки, які показують силу й мужність богатиря. </a:t>
            </a:r>
          </a:p>
        </p:txBody>
      </p:sp>
    </p:spTree>
    <p:extLst>
      <p:ext uri="{BB962C8B-B14F-4D97-AF65-F5344CB8AC3E}">
        <p14:creationId xmlns:p14="http://schemas.microsoft.com/office/powerpoint/2010/main" val="174433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59973" y="477466"/>
            <a:ext cx="10151185" cy="6626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Кирило </a:t>
            </a:r>
            <a:r>
              <a:rPr lang="uk-UA" sz="3600" b="1" dirty="0">
                <a:solidFill>
                  <a:schemeClr val="bg1"/>
                </a:solidFill>
              </a:rPr>
              <a:t>Кожум'яка (Українська народна казка</a:t>
            </a:r>
            <a:r>
              <a:rPr lang="uk-UA" sz="3600" b="1" dirty="0" smtClean="0">
                <a:solidFill>
                  <a:schemeClr val="bg1"/>
                </a:solidFill>
              </a:rPr>
              <a:t>)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783657"/>
            <a:ext cx="1195487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44-45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D:\3 клас\02 ЧИТАННЯ\1 Савченко уроки\3 Із джерел народної мудрості\№024-025 - Кирило Кожум’яка. Укр нар казка\2025-10-14_2052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47" y="1197546"/>
            <a:ext cx="8456524" cy="128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3 клас\02 ЧИТАННЯ\1 Савченко уроки\3 Із джерел народної мудрості\№024-025 - Кирило Кожум’яка. Укр нар казка\2025-10-14_2053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30" y="2421682"/>
            <a:ext cx="8413900" cy="199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ирило Кожум`яка купити в Україні ► Видавничий дім Школ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3" t="40926" r="11483" b="20674"/>
          <a:stretch/>
        </p:blipFill>
        <p:spPr bwMode="auto">
          <a:xfrm>
            <a:off x="8828335" y="4075809"/>
            <a:ext cx="2970720" cy="249349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51471" y="4425877"/>
            <a:ext cx="765233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Поміркуй, чому місце бою Кирила Кожум’яка зі змієм почало зватися Кожум’яками?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4462" y="5396530"/>
            <a:ext cx="765233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 можна Кирила Кожум’яка назвати героєм? Поясни свою думку.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33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596087" y="2475322"/>
            <a:ext cx="2210936" cy="646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 smtClean="0"/>
              <a:t> </a:t>
            </a:r>
            <a:endParaRPr lang="uk-UA" sz="36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123479" y="560775"/>
            <a:ext cx="10153128" cy="7087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Розгляньте ілюстрацію до </a:t>
            </a:r>
            <a:r>
              <a:rPr lang="uk-UA" sz="4000" b="1" dirty="0" smtClean="0">
                <a:solidFill>
                  <a:schemeClr val="bg1"/>
                </a:solidFill>
              </a:rPr>
              <a:t>казки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3414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" name="Picture 4" descr="D:\3 клас\02 ЧИТАННЯ\1 Савченко уроки\3 Із джерел народної мудрості\№024-025 - Кирило Кожум’яка. Укр нар казка\2025-10-14_2146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567" y="2205658"/>
            <a:ext cx="7889250" cy="388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630633" y="1489661"/>
            <a:ext cx="8711637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Опишіть епізод, який на ній зображений.</a:t>
            </a:r>
            <a:endParaRPr lang="uk-UA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4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1043</TotalTime>
  <Words>536</Words>
  <Application>Microsoft Office PowerPoint</Application>
  <PresentationFormat>Произвольный</PresentationFormat>
  <Paragraphs>122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Esmiralda Ivanova</dc:creator>
  <cp:lastModifiedBy>Esmiralda Ivanova</cp:lastModifiedBy>
  <cp:revision>69</cp:revision>
  <dcterms:created xsi:type="dcterms:W3CDTF">2025-08-27T14:01:18Z</dcterms:created>
  <dcterms:modified xsi:type="dcterms:W3CDTF">2025-10-20T19:30:01Z</dcterms:modified>
</cp:coreProperties>
</file>