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82" r:id="rId2"/>
    <p:sldId id="407" r:id="rId3"/>
    <p:sldId id="312" r:id="rId4"/>
    <p:sldId id="286" r:id="rId5"/>
    <p:sldId id="419" r:id="rId6"/>
    <p:sldId id="391" r:id="rId7"/>
    <p:sldId id="426" r:id="rId8"/>
    <p:sldId id="428" r:id="rId9"/>
    <p:sldId id="402" r:id="rId10"/>
    <p:sldId id="405" r:id="rId11"/>
    <p:sldId id="431" r:id="rId12"/>
    <p:sldId id="432" r:id="rId13"/>
    <p:sldId id="433" r:id="rId14"/>
    <p:sldId id="438" r:id="rId15"/>
    <p:sldId id="437" r:id="rId16"/>
    <p:sldId id="412" r:id="rId17"/>
    <p:sldId id="313" r:id="rId18"/>
    <p:sldId id="408" r:id="rId19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Четвертина або </a:t>
          </a:r>
          <a:r>
            <a:rPr lang="ru-RU" sz="3200" b="1" dirty="0" err="1" smtClean="0">
              <a:solidFill>
                <a:schemeClr val="bg1"/>
              </a:solidFill>
            </a:rPr>
            <a:t>чверть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Застосува-ння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таблиці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множення</a:t>
          </a:r>
          <a:r>
            <a:rPr lang="ru-RU" sz="3200" b="1" dirty="0" smtClean="0">
              <a:solidFill>
                <a:schemeClr val="bg1"/>
              </a:solidFill>
            </a:rPr>
            <a:t> на 4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Розв’язання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Четверта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частина</a:t>
          </a:r>
          <a:r>
            <a:rPr lang="ru-RU" sz="3200" b="1" dirty="0" smtClean="0">
              <a:solidFill>
                <a:schemeClr val="bg1"/>
              </a:solidFill>
            </a:rPr>
            <a:t> року. Квартал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63854" custLinFactX="514020" custLinFactNeighborX="600000" custLinFactNeighborY="4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63176" custLinFactX="151975" custLinFactNeighborX="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52146" custLinFactX="-140846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66494" custLinFactX="-446904" custLinFactNeighborX="-5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440023" y="798441"/>
          <a:ext cx="4273486" cy="2676603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Четверта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частина</a:t>
          </a:r>
          <a:r>
            <a:rPr lang="ru-RU" sz="3200" b="1" kern="1200" dirty="0" smtClean="0">
              <a:solidFill>
                <a:schemeClr val="bg1"/>
              </a:solidFill>
            </a:rPr>
            <a:t> року. Квартал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238465" y="854696"/>
        <a:ext cx="2676603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4722882" y="803978"/>
          <a:ext cx="4273486" cy="2665528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Розв’язання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526861" y="854696"/>
        <a:ext cx="2665528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2147459" y="894068"/>
          <a:ext cx="4273486" cy="2485349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Четвертина або </a:t>
          </a:r>
          <a:r>
            <a:rPr lang="ru-RU" sz="3200" b="1" kern="1200" dirty="0" err="1" smtClean="0">
              <a:solidFill>
                <a:schemeClr val="bg1"/>
              </a:solidFill>
            </a:rPr>
            <a:t>чверть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3041527" y="854697"/>
        <a:ext cx="2485349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494578" y="776878"/>
          <a:ext cx="4273486" cy="2719728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Застосува-ння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таблиці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множення</a:t>
          </a:r>
          <a:r>
            <a:rPr lang="ru-RU" sz="3200" b="1" kern="1200" dirty="0" smtClean="0">
              <a:solidFill>
                <a:schemeClr val="bg1"/>
              </a:solidFill>
            </a:rPr>
            <a:t> на 4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82301" y="854696"/>
        <a:ext cx="2719728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jpe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8.png"/><Relationship Id="rId5" Type="http://schemas.openxmlformats.org/officeDocument/2006/relationships/image" Target="../media/image13.png"/><Relationship Id="rId10" Type="http://schemas.openxmlformats.org/officeDocument/2006/relationships/image" Target="../media/image270.png"/><Relationship Id="rId4" Type="http://schemas.openxmlformats.org/officeDocument/2006/relationships/image" Target="../media/image1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52.png"/><Relationship Id="rId4" Type="http://schemas.openxmlformats.org/officeDocument/2006/relationships/image" Target="../media/image12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4.png"/><Relationship Id="rId18" Type="http://schemas.openxmlformats.org/officeDocument/2006/relationships/image" Target="../media/image66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17" Type="http://schemas.openxmlformats.org/officeDocument/2006/relationships/image" Target="../media/image65.png"/><Relationship Id="rId2" Type="http://schemas.openxmlformats.org/officeDocument/2006/relationships/image" Target="../media/image53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60.png"/><Relationship Id="rId5" Type="http://schemas.openxmlformats.org/officeDocument/2006/relationships/image" Target="../media/image56.png"/><Relationship Id="rId15" Type="http://schemas.openxmlformats.org/officeDocument/2006/relationships/image" Target="../media/image63.png"/><Relationship Id="rId10" Type="http://schemas.openxmlformats.org/officeDocument/2006/relationships/image" Target="../media/image59.png"/><Relationship Id="rId19" Type="http://schemas.openxmlformats.org/officeDocument/2006/relationships/image" Target="../media/image67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microsoft.com/office/2007/relationships/hdphoto" Target="../media/hdphoto2.wdp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981522"/>
            <a:ext cx="8856984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Четвертина</a:t>
            </a:r>
            <a:r>
              <a:rPr lang="uk-UA" sz="4000" b="1">
                <a:solidFill>
                  <a:srgbClr val="7030A0"/>
                </a:solidFill>
              </a:rPr>
              <a:t>. </a:t>
            </a:r>
            <a:r>
              <a:rPr lang="uk-UA" sz="4000" b="1" smtClean="0">
                <a:solidFill>
                  <a:srgbClr val="7030A0"/>
                </a:solidFill>
              </a:rPr>
              <a:t>Квартал</a:t>
            </a:r>
            <a:r>
              <a:rPr lang="uk-UA" sz="4000" b="1" dirty="0">
                <a:solidFill>
                  <a:srgbClr val="7030A0"/>
                </a:solidFill>
              </a:rPr>
              <a:t>. Розв’язування задач</a:t>
            </a:r>
            <a:endParaRPr lang="ru-RU" sz="4000" dirty="0">
              <a:solidFill>
                <a:srgbClr val="7030A0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3113" y="3789834"/>
            <a:ext cx="3444529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2. Табличне множення і ділення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25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3141762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41803" y="1177340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59979" y="-656236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10499" y="-72551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459676" y="-556534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535711" y="15658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68116" y="-603142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072279" y="-619032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636197" y="-677096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129000" y="1511034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355041" y="-635122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20446" y="2283709"/>
            <a:ext cx="169249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  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31502" y="-635121"/>
            <a:ext cx="454720" cy="567792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1551119" y="-964780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579132" y="-58491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297122" y="-806632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804142" y="1519234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8466" r="17470" b="10762"/>
          <a:stretch/>
        </p:blipFill>
        <p:spPr>
          <a:xfrm>
            <a:off x="2728275" y="1242228"/>
            <a:ext cx="2016000" cy="1116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99639" y="1603524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46037" y="1603523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746766" y="-495725"/>
            <a:ext cx="439856" cy="2889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878113" y="-629436"/>
            <a:ext cx="420547" cy="5347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6" name="Прямоугольник: скругленные углы 1">
                <a:extLst>
                  <a:ext uri="{FF2B5EF4-FFF2-40B4-BE49-F238E27FC236}">
                    <a16:creationId xmlns="" xmlns:a16="http://schemas.microsoft.com/office/drawing/2014/main" id="{D14B6799-B0EC-4BEE-99B8-AB04A7CE5FB7}"/>
                  </a:ext>
                </a:extLst>
              </p:cNvPr>
              <p:cNvSpPr/>
              <p:nvPr/>
            </p:nvSpPr>
            <p:spPr>
              <a:xfrm>
                <a:off x="6298659" y="1197546"/>
                <a:ext cx="5524889" cy="312247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200" b="1" dirty="0"/>
                  <a:t>Довжина класної кімнати 12 м. Знайди ширину і висоту кімнати, якщо ширина становить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k-UA" sz="3200" b="1" i="1">
                            <a:latin typeface="Cambria Math"/>
                          </a:rPr>
                          <m:t>𝟐</m:t>
                        </m:r>
                        <m:r>
                          <a:rPr lang="uk-UA" sz="3200" b="1" i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uk-UA" sz="3200" b="1">
                        <a:latin typeface="Cambria Math"/>
                      </a:rPr>
                      <m:t> </m:t>
                    </m:r>
                  </m:oMath>
                </a14:m>
                <a:r>
                  <a:rPr lang="uk-UA" sz="3200" b="1" dirty="0"/>
                  <a:t> , а висота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k-UA" sz="32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uk-UA" sz="3200" b="1" i="1">
                        <a:latin typeface="Cambria Math"/>
                      </a:rPr>
                      <m:t> </m:t>
                    </m:r>
                  </m:oMath>
                </a14:m>
                <a:r>
                  <a:rPr lang="uk-UA" sz="3200" b="1" dirty="0"/>
                  <a:t>довжини.</a:t>
                </a:r>
              </a:p>
            </p:txBody>
          </p:sp>
        </mc:Choice>
        <mc:Fallback>
          <p:sp>
            <p:nvSpPr>
              <p:cNvPr id="36" name="Прямоугольник: скругленные углы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4B6799-B0EC-4BEE-99B8-AB04A7CE5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659" y="1197546"/>
                <a:ext cx="5524889" cy="3122475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Ст.33 №204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050614" y="2245041"/>
            <a:ext cx="1136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b="1" dirty="0" smtClean="0">
                <a:solidFill>
                  <a:srgbClr val="002060"/>
                </a:solidFill>
              </a:rPr>
              <a:t>Д  </a:t>
            </a:r>
            <a:r>
              <a:rPr lang="uk-UA" sz="3600" b="1" dirty="0">
                <a:solidFill>
                  <a:srgbClr val="002060"/>
                </a:solidFill>
              </a:rPr>
              <a:t>– </a:t>
            </a:r>
            <a:endParaRPr lang="uk-UA" sz="1000" b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b="1" dirty="0" smtClean="0">
                <a:solidFill>
                  <a:srgbClr val="002060"/>
                </a:solidFill>
              </a:rPr>
              <a:t>Ш –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b="1" dirty="0" smtClean="0">
                <a:solidFill>
                  <a:srgbClr val="002060"/>
                </a:solidFill>
              </a:rPr>
              <a:t>В 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76617" y="3595362"/>
                <a:ext cx="1561371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600" b="1" dirty="0" smtClean="0">
                    <a:solidFill>
                      <a:srgbClr val="002060"/>
                    </a:solidFill>
                  </a:rPr>
                  <a:t>? </a:t>
                </a:r>
                <a:r>
                  <a:rPr lang="uk-UA" sz="2800" b="1" dirty="0" smtClean="0">
                    <a:solidFill>
                      <a:srgbClr val="002060"/>
                    </a:solidFill>
                  </a:rPr>
                  <a:t>М</a:t>
                </a:r>
                <a:r>
                  <a:rPr lang="uk-UA" sz="3600" b="1" dirty="0" smtClean="0">
                    <a:solidFill>
                      <a:srgbClr val="002060"/>
                    </a:solidFill>
                  </a:rPr>
                  <a:t>,</a:t>
                </a:r>
                <a:r>
                  <a:rPr lang="uk-UA" sz="3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uk-UA" sz="3600" b="1" dirty="0" smtClean="0">
                    <a:solidFill>
                      <a:srgbClr val="002060"/>
                    </a:solidFill>
                  </a:rPr>
                  <a:t> 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617" y="3595362"/>
                <a:ext cx="1561371" cy="889924"/>
              </a:xfrm>
              <a:prstGeom prst="rect">
                <a:avLst/>
              </a:prstGeom>
              <a:blipFill rotWithShape="1">
                <a:blip r:embed="rId10"/>
                <a:stretch>
                  <a:fillRect l="-12109" b="-130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74567" y="4455989"/>
            <a:ext cx="196513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1) 12 : 2 = </a:t>
            </a:r>
            <a:endParaRPr lang="uk-UA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3092044" y="4455988"/>
            <a:ext cx="278606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6 (м) ширина.</a:t>
            </a:r>
            <a:endParaRPr lang="uk-UA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3102766" y="5038567"/>
            <a:ext cx="111705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3 (м)</a:t>
            </a:r>
            <a:endParaRPr lang="uk-UA" sz="3200" b="1" dirty="0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74838" y="5040764"/>
            <a:ext cx="19125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2) 12 : 4 =</a:t>
            </a:r>
            <a:endParaRPr lang="uk-UA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8097" y="2887476"/>
            <a:ext cx="1954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?</a:t>
            </a:r>
            <a:r>
              <a:rPr lang="uk-UA" sz="3200" b="1" dirty="0" smtClean="0">
                <a:solidFill>
                  <a:srgbClr val="002060"/>
                </a:solidFill>
              </a:rPr>
              <a:t>м</a:t>
            </a:r>
            <a:r>
              <a:rPr lang="uk-UA" sz="4000" b="1" dirty="0" smtClean="0">
                <a:solidFill>
                  <a:srgbClr val="002060"/>
                </a:solidFill>
              </a:rPr>
              <a:t>,</a:t>
            </a:r>
            <a:r>
              <a:rPr lang="uk-UA" sz="4000" dirty="0" smtClean="0">
                <a:solidFill>
                  <a:srgbClr val="002060"/>
                </a:solidFill>
              </a:rPr>
              <a:t> </a:t>
            </a:r>
            <a:endParaRPr lang="uk-UA" sz="4000" dirty="0">
              <a:solidFill>
                <a:srgbClr val="00206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927907" y="5495232"/>
            <a:ext cx="2814995" cy="116666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19267" y="-663451"/>
            <a:ext cx="454720" cy="567792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1995627" y="-960971"/>
            <a:ext cx="534135" cy="946764"/>
            <a:chOff x="3333643" y="2182865"/>
            <a:chExt cx="534483" cy="946545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72720" y="2562761"/>
              <a:ext cx="454205" cy="566649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385345" y="2182865"/>
              <a:ext cx="482781" cy="602300"/>
            </a:xfrm>
            <a:prstGeom prst="rect">
              <a:avLst/>
            </a:prstGeom>
          </p:spPr>
        </p:pic>
        <p:cxnSp>
          <p:nvCxnSpPr>
            <p:cNvPr id="61" name="Прямая соединительная линия 60"/>
            <p:cNvCxnSpPr/>
            <p:nvPr/>
          </p:nvCxnSpPr>
          <p:spPr>
            <a:xfrm>
              <a:off x="3333643" y="2654913"/>
              <a:ext cx="375081" cy="0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961554" y="2264718"/>
                <a:ext cx="112585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12 м</m:t>
                      </m:r>
                    </m:oMath>
                  </m:oMathPara>
                </a14:m>
                <a:endParaRPr lang="uk-UA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554" y="2264718"/>
                <a:ext cx="1125856" cy="5539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026000" y="2812986"/>
                <a:ext cx="559769" cy="899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b="1" i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uk-UA" sz="2800" b="1" i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000" y="2812986"/>
                <a:ext cx="559769" cy="89915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 flipV="1">
            <a:off x="3736275" y="2541717"/>
            <a:ext cx="6627" cy="69970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139702" y="2541717"/>
            <a:ext cx="596573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4459676" y="2559053"/>
            <a:ext cx="0" cy="140349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 flipV="1">
            <a:off x="3905905" y="2528472"/>
            <a:ext cx="603199" cy="30581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алькулятор плитки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339" y="4073120"/>
            <a:ext cx="2747491" cy="19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3750566" y="5805572"/>
            <a:ext cx="665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Ширина кімнати 6м, висота 3м.</a:t>
            </a:r>
          </a:p>
        </p:txBody>
      </p:sp>
    </p:spTree>
    <p:extLst>
      <p:ext uri="{BB962C8B-B14F-4D97-AF65-F5344CB8AC3E}">
        <p14:creationId xmlns:p14="http://schemas.microsoft.com/office/powerpoint/2010/main" val="216634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66" grpId="0" animBg="1"/>
      <p:bldP spid="70" grpId="0" animBg="1"/>
      <p:bldP spid="75" grpId="0" animBg="1"/>
      <p:bldP spid="55" grpId="0" animBg="1"/>
      <p:bldP spid="3" grpId="0"/>
      <p:bldP spid="63" grpId="0"/>
      <p:bldP spid="2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25998" y="3669182"/>
            <a:ext cx="4568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365" y="1697996"/>
            <a:ext cx="1734883" cy="374185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70792" y="275251"/>
            <a:ext cx="10792969" cy="105220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Поміркуй і скажи, де вживають у мовленні слова «четвертина», або «чверть».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27" y="1341344"/>
            <a:ext cx="6803468" cy="2127962"/>
          </a:xfrm>
          <a:prstGeom prst="rect">
            <a:avLst/>
          </a:prstGeom>
        </p:spPr>
      </p:pic>
      <p:sp>
        <p:nvSpPr>
          <p:cNvPr id="14" name="Прямокутник 4"/>
          <p:cNvSpPr/>
          <p:nvPr/>
        </p:nvSpPr>
        <p:spPr>
          <a:xfrm>
            <a:off x="357399" y="2734039"/>
            <a:ext cx="3384702" cy="10557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По іншому це можна сказати так:</a:t>
            </a:r>
          </a:p>
        </p:txBody>
      </p:sp>
      <p:sp>
        <p:nvSpPr>
          <p:cNvPr id="15" name="Прямокутник 5"/>
          <p:cNvSpPr/>
          <p:nvPr/>
        </p:nvSpPr>
        <p:spPr>
          <a:xfrm>
            <a:off x="4435847" y="3311126"/>
            <a:ext cx="5478453" cy="1713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12 год 30 хв – половина на першу або пів на першу;</a:t>
            </a:r>
          </a:p>
          <a:p>
            <a:pPr algn="ctr"/>
            <a:r>
              <a:rPr lang="uk-UA" sz="2800" b="1" dirty="0"/>
              <a:t>2 год 15 хв – чверть на третю;</a:t>
            </a:r>
          </a:p>
          <a:p>
            <a:pPr algn="ctr"/>
            <a:r>
              <a:rPr lang="uk-UA" sz="2800" b="1" dirty="0"/>
              <a:t>7 год 45 хв  - за чверть восьма.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3124" y="1327460"/>
            <a:ext cx="333897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Назви </a:t>
            </a:r>
            <a:r>
              <a:rPr lang="ru-RU" sz="2800" b="1" dirty="0">
                <a:solidFill>
                  <a:srgbClr val="7030A0"/>
                </a:solidFill>
              </a:rPr>
              <a:t>час, який показує </a:t>
            </a:r>
            <a:r>
              <a:rPr lang="ru-RU" sz="2800" b="1" dirty="0" err="1">
                <a:solidFill>
                  <a:srgbClr val="7030A0"/>
                </a:solidFill>
              </a:rPr>
              <a:t>кожний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годинник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Ст.33 №206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Овальна виноска 11"/>
          <p:cNvSpPr/>
          <p:nvPr/>
        </p:nvSpPr>
        <p:spPr>
          <a:xfrm>
            <a:off x="357399" y="3838253"/>
            <a:ext cx="3934432" cy="1890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Зверни увагу на те, як правильно вживають у мовленні частини одиниць часу.</a:t>
            </a:r>
          </a:p>
        </p:txBody>
      </p:sp>
      <p:sp>
        <p:nvSpPr>
          <p:cNvPr id="19" name="Овальна виноска 11"/>
          <p:cNvSpPr/>
          <p:nvPr/>
        </p:nvSpPr>
        <p:spPr>
          <a:xfrm>
            <a:off x="4291832" y="5013970"/>
            <a:ext cx="6176963" cy="13538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Поміркуй і скажи, чому у </a:t>
            </a:r>
            <a:r>
              <a:rPr lang="ru-RU" sz="2800" b="1" dirty="0" err="1"/>
              <a:t>висловлюваннях</a:t>
            </a:r>
            <a:r>
              <a:rPr lang="ru-RU" sz="2800" b="1" dirty="0"/>
              <a:t> про час </a:t>
            </a:r>
            <a:r>
              <a:rPr lang="ru-RU" sz="2800" b="1" dirty="0" err="1"/>
              <a:t>вживають</a:t>
            </a:r>
            <a:r>
              <a:rPr lang="ru-RU" sz="2800" b="1" dirty="0"/>
              <a:t> слова «половина», «</a:t>
            </a:r>
            <a:r>
              <a:rPr lang="ru-RU" sz="2800" b="1" dirty="0" err="1"/>
              <a:t>чверть</a:t>
            </a:r>
            <a:r>
              <a:rPr lang="ru-RU" sz="2800" b="1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37793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5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53415" y="420802"/>
            <a:ext cx="10079176" cy="70788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Запиши час у годинах і </a:t>
            </a:r>
            <a:r>
              <a:rPr lang="ru-RU" sz="4000" b="1" dirty="0" err="1" smtClean="0">
                <a:solidFill>
                  <a:schemeClr val="bg1"/>
                </a:solidFill>
              </a:rPr>
              <a:t>хвилинах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15" y="3660168"/>
            <a:ext cx="11001983" cy="25426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53" y="3979358"/>
            <a:ext cx="488803" cy="5772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40779" y="3975550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770" y="4027043"/>
            <a:ext cx="383126" cy="4819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69" y="3994424"/>
            <a:ext cx="323684" cy="5145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92021" y="3963961"/>
            <a:ext cx="544987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53" y="4702794"/>
            <a:ext cx="504566" cy="457370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1646105" y="4664025"/>
            <a:ext cx="752665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6446" y="4708933"/>
            <a:ext cx="415450" cy="51561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2850" y="4708934"/>
            <a:ext cx="415541" cy="52269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1082" y="4579334"/>
            <a:ext cx="846865" cy="8537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77" y="5379357"/>
            <a:ext cx="314164" cy="52406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25" y="5345873"/>
            <a:ext cx="343297" cy="5726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2421" y="5229649"/>
            <a:ext cx="1054012" cy="8537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4670" y="5400523"/>
            <a:ext cx="383831" cy="48173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17278" y="5373777"/>
            <a:ext cx="322906" cy="51222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0396" y="5229649"/>
            <a:ext cx="846865" cy="85371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3720" y="4021778"/>
            <a:ext cx="456942" cy="56710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4212" y="3890329"/>
            <a:ext cx="1054012" cy="8537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72278" y="3980995"/>
            <a:ext cx="798125" cy="5793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9206" y="3903762"/>
            <a:ext cx="846865" cy="85371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8171" y="4719690"/>
            <a:ext cx="316813" cy="52442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0029" y="4588885"/>
            <a:ext cx="1054012" cy="8537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20964" y="4751289"/>
            <a:ext cx="383831" cy="48173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13668" y="4720800"/>
            <a:ext cx="322906" cy="51222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2144" y="4601067"/>
            <a:ext cx="846865" cy="85371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7" y="3128851"/>
            <a:ext cx="3270455" cy="3070345"/>
          </a:xfrm>
          <a:prstGeom prst="rect">
            <a:avLst/>
          </a:prstGeom>
        </p:spPr>
      </p:pic>
      <p:sp>
        <p:nvSpPr>
          <p:cNvPr id="4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Ст.34 №207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3 МАТЕМ\1 Листопад\2 Табличне множення і ділення\№025 - Четвертина або чверть.Квартал\2025-10-01_162310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68" y="1825494"/>
            <a:ext cx="9055987" cy="106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02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7475" y="477466"/>
            <a:ext cx="10009112" cy="7945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Скільки місяців триває рік? 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25998" y="3669182"/>
            <a:ext cx="4568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1126175" y="1379392"/>
            <a:ext cx="9970412" cy="7624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Знайди</a:t>
            </a:r>
            <a:r>
              <a:rPr lang="ru-RU" sz="3600" dirty="0"/>
              <a:t>, </a:t>
            </a:r>
            <a:r>
              <a:rPr lang="ru-RU" sz="3600" dirty="0" err="1"/>
              <a:t>скільки</a:t>
            </a:r>
            <a:r>
              <a:rPr lang="ru-RU" sz="3600" dirty="0"/>
              <a:t> </a:t>
            </a:r>
            <a:r>
              <a:rPr lang="ru-RU" sz="3600" dirty="0" err="1"/>
              <a:t>місяців</a:t>
            </a:r>
            <a:r>
              <a:rPr lang="ru-RU" sz="3600" dirty="0"/>
              <a:t> у </a:t>
            </a:r>
            <a:r>
              <a:rPr lang="ru-RU" sz="3600" dirty="0" err="1"/>
              <a:t>четвертій</a:t>
            </a:r>
            <a:r>
              <a:rPr lang="ru-RU" sz="3600" dirty="0"/>
              <a:t> </a:t>
            </a:r>
            <a:r>
              <a:rPr lang="ru-RU" sz="3600" dirty="0" err="1"/>
              <a:t>частині</a:t>
            </a:r>
            <a:r>
              <a:rPr lang="ru-RU" sz="3600" dirty="0"/>
              <a:t> року. </a:t>
            </a:r>
            <a:endParaRPr lang="uk-UA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715768" y="2141861"/>
            <a:ext cx="24482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12 міс. </a:t>
            </a:r>
            <a:r>
              <a:rPr lang="uk-UA" sz="3600" dirty="0"/>
              <a:t>: </a:t>
            </a:r>
            <a:r>
              <a:rPr lang="uk-UA" sz="3600" dirty="0" smtClean="0"/>
              <a:t>4 = </a:t>
            </a:r>
            <a:endParaRPr lang="uk-UA" sz="3600" dirty="0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1126175" y="3357786"/>
            <a:ext cx="7328642" cy="16808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FF00"/>
                </a:solidFill>
              </a:rPr>
              <a:t>Запам’ятай</a:t>
            </a:r>
            <a:r>
              <a:rPr lang="ru-RU" sz="3600" b="1" dirty="0">
                <a:solidFill>
                  <a:srgbClr val="FFFF00"/>
                </a:solidFill>
              </a:rPr>
              <a:t>: </a:t>
            </a:r>
            <a:r>
              <a:rPr lang="ru-RU" sz="3600" b="1" dirty="0" err="1"/>
              <a:t>четверта</a:t>
            </a:r>
            <a:r>
              <a:rPr lang="ru-RU" sz="3600" b="1" dirty="0"/>
              <a:t> </a:t>
            </a:r>
            <a:r>
              <a:rPr lang="ru-RU" sz="3600" b="1" dirty="0" err="1"/>
              <a:t>частина</a:t>
            </a:r>
            <a:r>
              <a:rPr lang="ru-RU" sz="3600" b="1" dirty="0"/>
              <a:t> року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(</a:t>
            </a:r>
            <a:r>
              <a:rPr lang="ru-RU" sz="3600" b="1" dirty="0"/>
              <a:t>три </a:t>
            </a:r>
            <a:r>
              <a:rPr lang="ru-RU" sz="3600" b="1" dirty="0" err="1"/>
              <a:t>місяці</a:t>
            </a:r>
            <a:r>
              <a:rPr lang="ru-RU" sz="3600" b="1" dirty="0"/>
              <a:t>) — це </a:t>
            </a:r>
            <a:r>
              <a:rPr lang="ru-RU" sz="3600" b="1" dirty="0">
                <a:solidFill>
                  <a:srgbClr val="FFFF00"/>
                </a:solidFill>
              </a:rPr>
              <a:t>квартал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  <a:r>
              <a:rPr lang="ru-RU" sz="3600" b="1" dirty="0"/>
              <a:t> </a:t>
            </a:r>
            <a:endParaRPr lang="ru-RU" sz="3600" b="1" dirty="0" smtClean="0"/>
          </a:p>
          <a:p>
            <a:pPr algn="ctr"/>
            <a:r>
              <a:rPr lang="ru-RU" sz="3600" b="1" dirty="0" err="1" smtClean="0"/>
              <a:t>Рік</a:t>
            </a:r>
            <a:r>
              <a:rPr lang="ru-RU" sz="3600" b="1" dirty="0" smtClean="0"/>
              <a:t> </a:t>
            </a:r>
            <a:r>
              <a:rPr lang="ru-RU" sz="3600" b="1" dirty="0" err="1"/>
              <a:t>містить</a:t>
            </a:r>
            <a:r>
              <a:rPr lang="ru-RU" sz="3600" b="1" dirty="0"/>
              <a:t> 4 </a:t>
            </a:r>
            <a:r>
              <a:rPr lang="ru-RU" sz="3600" b="1" dirty="0" err="1"/>
              <a:t>квартали</a:t>
            </a:r>
            <a:r>
              <a:rPr lang="ru-RU" sz="3600" b="1" dirty="0"/>
              <a:t>. </a:t>
            </a:r>
            <a:endParaRPr lang="uk-UA" sz="3600" b="1" dirty="0"/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Ст.34 №</a:t>
            </a:r>
            <a:r>
              <a:rPr lang="uk-UA" sz="2800" b="1" dirty="0" smtClean="0">
                <a:solidFill>
                  <a:schemeClr val="bg1"/>
                </a:solidFill>
              </a:rPr>
              <a:t>208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4005" y="2141861"/>
            <a:ext cx="143090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3 міс.</a:t>
            </a:r>
            <a:endParaRPr lang="uk-UA" sz="36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489424" y="2349674"/>
            <a:ext cx="2952328" cy="415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0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41803" y="1177340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59979" y="-656236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10499" y="-72551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459676" y="-556534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301063" y="-651427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68116" y="-603142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11753" y="-672325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564547" y="1516332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125769" y="1510956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355041" y="-679632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120446" y="2283709"/>
            <a:ext cx="169249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  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31502" y="-635121"/>
            <a:ext cx="454720" cy="567792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1551119" y="-964780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579132" y="-58491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253324" y="-733004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804142" y="1518967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8466" r="17470" b="10762"/>
          <a:stretch/>
        </p:blipFill>
        <p:spPr>
          <a:xfrm>
            <a:off x="2728275" y="1242228"/>
            <a:ext cx="2016000" cy="1116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99639" y="1603524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46037" y="1603523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746766" y="-495725"/>
            <a:ext cx="439856" cy="2889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878113" y="-629436"/>
            <a:ext cx="420547" cy="534723"/>
          </a:xfrm>
          <a:prstGeom prst="rect">
            <a:avLst/>
          </a:prstGeom>
        </p:spPr>
      </p:pic>
      <p:sp>
        <p:nvSpPr>
          <p:cNvPr id="36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664432" y="1113454"/>
            <a:ext cx="4937606" cy="34684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 другому </a:t>
            </a:r>
            <a:r>
              <a:rPr lang="ru-RU" sz="3200" b="1" dirty="0" err="1"/>
              <a:t>кварталі</a:t>
            </a:r>
            <a:r>
              <a:rPr lang="ru-RU" sz="3200" b="1" dirty="0"/>
              <a:t> </a:t>
            </a:r>
            <a:r>
              <a:rPr lang="ru-RU" sz="3200" b="1" dirty="0" err="1"/>
              <a:t>будівельники</a:t>
            </a:r>
            <a:r>
              <a:rPr lang="ru-RU" sz="3200" b="1" dirty="0"/>
              <a:t> </a:t>
            </a:r>
            <a:r>
              <a:rPr lang="ru-RU" sz="3200" b="1" dirty="0" err="1"/>
              <a:t>здали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4 </a:t>
            </a:r>
            <a:r>
              <a:rPr lang="ru-RU" sz="3200" b="1" dirty="0" err="1"/>
              <a:t>будинки</a:t>
            </a:r>
            <a:r>
              <a:rPr lang="ru-RU" sz="3200" b="1" dirty="0"/>
              <a:t>, а в </a:t>
            </a:r>
            <a:r>
              <a:rPr lang="ru-RU" sz="3200" b="1" dirty="0" err="1" smtClean="0"/>
              <a:t>третьому</a:t>
            </a:r>
            <a:r>
              <a:rPr lang="ru-RU" sz="3200" b="1" dirty="0" smtClean="0"/>
              <a:t> — </a:t>
            </a:r>
            <a:r>
              <a:rPr lang="ru-RU" sz="3200" b="1" dirty="0" err="1"/>
              <a:t>удвічі</a:t>
            </a:r>
            <a:r>
              <a:rPr lang="ru-RU" sz="3200" b="1" dirty="0"/>
              <a:t> більше.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smtClean="0"/>
              <a:t>всього </a:t>
            </a:r>
            <a:r>
              <a:rPr lang="ru-RU" sz="3200" b="1" dirty="0" err="1" smtClean="0"/>
              <a:t>будинків</a:t>
            </a:r>
            <a:r>
              <a:rPr lang="ru-RU" sz="3200" b="1" dirty="0" smtClean="0"/>
              <a:t> </a:t>
            </a:r>
            <a:r>
              <a:rPr lang="ru-RU" sz="3200" b="1" dirty="0" err="1"/>
              <a:t>здали</a:t>
            </a:r>
            <a:r>
              <a:rPr lang="ru-RU" sz="3200" b="1" dirty="0"/>
              <a:t> </a:t>
            </a:r>
            <a:r>
              <a:rPr lang="ru-RU" sz="3200" b="1" dirty="0" err="1"/>
              <a:t>будівельники</a:t>
            </a:r>
            <a:r>
              <a:rPr lang="ru-RU" sz="3200" b="1" dirty="0"/>
              <a:t> в </a:t>
            </a:r>
            <a:r>
              <a:rPr lang="ru-RU" sz="3200" b="1" dirty="0" smtClean="0"/>
              <a:t>другому </a:t>
            </a:r>
            <a:r>
              <a:rPr lang="ru-RU" sz="3200" b="1" dirty="0"/>
              <a:t>та </a:t>
            </a:r>
            <a:r>
              <a:rPr lang="ru-RU" sz="3200" b="1" dirty="0" err="1"/>
              <a:t>третьому</a:t>
            </a:r>
            <a:r>
              <a:rPr lang="ru-RU" sz="3200" b="1" dirty="0"/>
              <a:t> кварталах? </a:t>
            </a:r>
            <a:endParaRPr lang="uk-UA" sz="3200" b="1" dirty="0"/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Ст.34 №209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1050614" y="2245041"/>
            <a:ext cx="9431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b="1" dirty="0" smtClean="0">
                <a:solidFill>
                  <a:srgbClr val="002060"/>
                </a:solidFill>
              </a:rPr>
              <a:t>ІІ  </a:t>
            </a:r>
            <a:r>
              <a:rPr lang="uk-UA" sz="3600" b="1" dirty="0">
                <a:solidFill>
                  <a:srgbClr val="002060"/>
                </a:solidFill>
              </a:rPr>
              <a:t>– </a:t>
            </a:r>
            <a:endParaRPr lang="uk-UA" sz="1000" b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b="1" dirty="0" smtClean="0">
                <a:solidFill>
                  <a:srgbClr val="002060"/>
                </a:solidFill>
              </a:rPr>
              <a:t>ІІІ – </a:t>
            </a:r>
            <a:endParaRPr lang="uk-UA" sz="3600" b="1" dirty="0" smtClean="0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75079" y="2616248"/>
            <a:ext cx="100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? кг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174568" y="3993616"/>
            <a:ext cx="16383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1) 4 ∙ </a:t>
            </a:r>
            <a:r>
              <a:rPr lang="uk-UA" sz="3200" b="1" dirty="0" smtClean="0"/>
              <a:t>2 </a:t>
            </a:r>
            <a:r>
              <a:rPr lang="uk-UA" sz="3200" b="1" dirty="0" smtClean="0"/>
              <a:t>= </a:t>
            </a:r>
            <a:endParaRPr lang="uk-UA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2812943" y="3993615"/>
            <a:ext cx="354209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8 (б.) у ІІІ кварталі.</a:t>
            </a:r>
            <a:endParaRPr lang="uk-UA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2836920" y="4645219"/>
            <a:ext cx="13829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12 (б.)</a:t>
            </a:r>
            <a:endParaRPr lang="uk-UA" sz="32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3695102" y="5446018"/>
            <a:ext cx="563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12 будинків здали в всього.</a:t>
            </a:r>
            <a:endParaRPr lang="uk-UA" sz="3600" dirty="0" smtClean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134177" y="4626151"/>
            <a:ext cx="174324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2) </a:t>
            </a:r>
            <a:r>
              <a:rPr lang="uk-UA" sz="3200" b="1" dirty="0" smtClean="0"/>
              <a:t>8 + 4 =</a:t>
            </a:r>
            <a:endParaRPr lang="uk-UA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99858" y="2917553"/>
            <a:ext cx="2604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у 2 р. &gt;, ? б.</a:t>
            </a:r>
            <a:endParaRPr lang="uk-UA" sz="3600" b="1" dirty="0">
              <a:solidFill>
                <a:srgbClr val="00206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921017" y="5127452"/>
            <a:ext cx="2814995" cy="116666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19267" y="-663451"/>
            <a:ext cx="454720" cy="567792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3202140" y="-904361"/>
            <a:ext cx="534135" cy="946764"/>
            <a:chOff x="3333643" y="2182865"/>
            <a:chExt cx="534483" cy="946545"/>
          </a:xfrm>
        </p:grpSpPr>
        <p:pic>
          <p:nvPicPr>
            <p:cNvPr id="57" name="Рисунок 56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72720" y="2562761"/>
              <a:ext cx="454205" cy="566649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385345" y="2182865"/>
              <a:ext cx="482781" cy="602300"/>
            </a:xfrm>
            <a:prstGeom prst="rect">
              <a:avLst/>
            </a:prstGeom>
          </p:spPr>
        </p:pic>
        <p:cxnSp>
          <p:nvCxnSpPr>
            <p:cNvPr id="61" name="Прямая соединительная линия 60"/>
            <p:cNvCxnSpPr/>
            <p:nvPr/>
          </p:nvCxnSpPr>
          <p:spPr>
            <a:xfrm>
              <a:off x="3333643" y="2654913"/>
              <a:ext cx="375081" cy="0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2027586" y="2277666"/>
                <a:ext cx="88901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b="1" i="0" smtClean="0">
                          <a:solidFill>
                            <a:srgbClr val="002060"/>
                          </a:solidFill>
                        </a:rPr>
                        <m:t>𝟒</m:t>
                      </m:r>
                      <m:r>
                        <a:rPr lang="uk-UA" sz="36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uk-UA" sz="3600" b="1" i="0" smtClean="0">
                          <a:solidFill>
                            <a:srgbClr val="002060"/>
                          </a:solidFill>
                        </a:rPr>
                        <m:t>б.</m:t>
                      </m:r>
                    </m:oMath>
                  </m:oMathPara>
                </a14:m>
                <a:endParaRPr lang="uk-UA" sz="36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586" y="2277666"/>
                <a:ext cx="889014" cy="5539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4459676" y="4643023"/>
            <a:ext cx="189536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4 ∙ </a:t>
            </a:r>
            <a:r>
              <a:rPr lang="uk-UA" sz="3200" b="1" dirty="0" smtClean="0"/>
              <a:t>2 + 4 </a:t>
            </a:r>
            <a:r>
              <a:rPr lang="uk-UA" sz="3200" b="1" dirty="0" smtClean="0"/>
              <a:t>= </a:t>
            </a:r>
            <a:endParaRPr lang="uk-UA" sz="32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6339140" y="4641142"/>
            <a:ext cx="13918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12 (б.)</a:t>
            </a:r>
            <a:endParaRPr lang="uk-UA" sz="3200" b="1" dirty="0"/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43081" y="4950127"/>
            <a:ext cx="1977461" cy="1407436"/>
          </a:xfrm>
          <a:prstGeom prst="rect">
            <a:avLst/>
          </a:prstGeom>
        </p:spPr>
      </p:pic>
      <p:sp>
        <p:nvSpPr>
          <p:cNvPr id="2" name="Правая фигурная скобка 1"/>
          <p:cNvSpPr/>
          <p:nvPr/>
        </p:nvSpPr>
        <p:spPr>
          <a:xfrm>
            <a:off x="4351302" y="2277666"/>
            <a:ext cx="273720" cy="1224136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87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66" grpId="0" animBg="1"/>
      <p:bldP spid="70" grpId="0" animBg="1"/>
      <p:bldP spid="75" grpId="0" animBg="1"/>
      <p:bldP spid="46" grpId="0"/>
      <p:bldP spid="55" grpId="0" animBg="1"/>
      <p:bldP spid="3" grpId="0"/>
      <p:bldP spid="63" grpId="0"/>
      <p:bldP spid="62" grpId="0" animBg="1"/>
      <p:bldP spid="6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/>
          <a:srcRect l="8575" r="13708"/>
          <a:stretch/>
        </p:blipFill>
        <p:spPr>
          <a:xfrm>
            <a:off x="1044000" y="3604255"/>
            <a:ext cx="9468000" cy="1499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044000" y="709704"/>
                <a:ext cx="9728551" cy="977823"/>
              </a:xfrm>
              <a:prstGeom prst="rect">
                <a:avLst/>
              </a:prstGeom>
              <a:solidFill>
                <a:srgbClr val="7030A0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40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Знайди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uk-UA" sz="40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 від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uk-UA" sz="40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 числа 24; числа </a:t>
                </a:r>
                <a:r>
                  <a:rPr lang="uk-UA" sz="4000" b="1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32</a:t>
                </a:r>
                <a:endParaRPr lang="uk-UA" sz="4000" b="1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00" y="709704"/>
                <a:ext cx="9728551" cy="9778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/>
          <a:srcRect l="8556" r="13733"/>
          <a:stretch/>
        </p:blipFill>
        <p:spPr>
          <a:xfrm>
            <a:off x="1044000" y="2247861"/>
            <a:ext cx="9468000" cy="1499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068" y="2691820"/>
            <a:ext cx="562020" cy="6975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4628" y="2714597"/>
            <a:ext cx="557577" cy="69200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flipH="1">
            <a:off x="2468458" y="2707489"/>
            <a:ext cx="282871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6517" y="2737749"/>
            <a:ext cx="554423" cy="6951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47920" y="2699625"/>
            <a:ext cx="41362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=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98" y="2707489"/>
            <a:ext cx="577330" cy="68185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09" y="2691820"/>
            <a:ext cx="616809" cy="73557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2918" y="2571401"/>
            <a:ext cx="670181" cy="96347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8283" y="2671204"/>
            <a:ext cx="560516" cy="7012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84498" y="2619247"/>
            <a:ext cx="779848" cy="96957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82113" y="2737749"/>
            <a:ext cx="513076" cy="6453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50313" y="3645818"/>
            <a:ext cx="511775" cy="64638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1498" y="3631289"/>
            <a:ext cx="560516" cy="70126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1756" y="3485546"/>
            <a:ext cx="676274" cy="96957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09308" y="3608363"/>
            <a:ext cx="554423" cy="69516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6520" y="3485546"/>
            <a:ext cx="779848" cy="96957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86858" y="3637876"/>
            <a:ext cx="521888" cy="65467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33517" y="3631289"/>
            <a:ext cx="517868" cy="65248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7050" y="3475791"/>
            <a:ext cx="670181" cy="96347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25009" y="3606600"/>
            <a:ext cx="560516" cy="70126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72151" y="3498599"/>
            <a:ext cx="779848" cy="96957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62185" y="3608682"/>
            <a:ext cx="554423" cy="695165"/>
          </a:xfrm>
          <a:prstGeom prst="rect">
            <a:avLst/>
          </a:prstGeom>
        </p:spPr>
      </p:pic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Ст.34 №210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2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831267" y="1557586"/>
            <a:ext cx="7157308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34 задача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212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знайти чверть від чисел № 211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 клас\03 МАТЕМ\1 Листопад\2 Табличне множення і ділення\№025 - Четвертина або чверть.Квартал\2025-09-27_2359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521" y="3213770"/>
            <a:ext cx="7924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7182604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01728" y="1315632"/>
            <a:ext cx="5742831" cy="13940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200" b="1" dirty="0"/>
              <a:t>З якими новими словами ми познайомились під час уроку?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3000455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01817" y="3000454"/>
            <a:ext cx="5742742" cy="1044292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200" b="1" dirty="0"/>
              <a:t>Як знайти четвертину числа?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14" y="443790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787775" y="4437906"/>
            <a:ext cx="7056784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200" b="1" dirty="0"/>
              <a:t>Скільки місяців має квартал?</a:t>
            </a:r>
            <a:endParaRPr lang="ru-RU" sz="3200" b="1" dirty="0"/>
          </a:p>
          <a:p>
            <a:pPr lvl="0"/>
            <a:r>
              <a:rPr lang="uk-UA" sz="3200" b="1" dirty="0"/>
              <a:t>Із скількох кварталів складається рік?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298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3758421"/>
            <a:ext cx="2736306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на </a:t>
            </a:r>
            <a:r>
              <a:rPr lang="ru-RU" sz="2800" b="1" dirty="0"/>
              <a:t>уроці </a:t>
            </a:r>
            <a:r>
              <a:rPr lang="ru-RU" sz="2800" b="1" dirty="0" smtClean="0"/>
              <a:t>було </a:t>
            </a:r>
            <a:r>
              <a:rPr lang="ru-RU" sz="2800" b="1" dirty="0" err="1"/>
              <a:t>цікаво</a:t>
            </a:r>
            <a:r>
              <a:rPr lang="ru-RU" sz="2800" b="1" dirty="0"/>
              <a:t> і </a:t>
            </a:r>
            <a:r>
              <a:rPr lang="ru-RU" sz="2800" b="1" dirty="0" smtClean="0"/>
              <a:t>все </a:t>
            </a:r>
            <a:r>
              <a:rPr lang="ru-RU" sz="2800" b="1" dirty="0" err="1" smtClean="0"/>
              <a:t>зрозуміло</a:t>
            </a:r>
            <a:endParaRPr lang="ru-RU" sz="2800" b="1" dirty="0" smtClean="0"/>
          </a:p>
        </p:txBody>
      </p:sp>
      <p:pic>
        <p:nvPicPr>
          <p:cNvPr id="3074" name="Picture 2" descr="https://inkwell.com.ua/images/stories/virtuemart/product/cea629583d8f112445e1305b7a7a38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10301" r="6925" b="11267"/>
          <a:stretch/>
        </p:blipFill>
        <p:spPr bwMode="auto">
          <a:xfrm>
            <a:off x="4667171" y="1619047"/>
            <a:ext cx="2638249" cy="191550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rogifts.com.ua/uploads/shop/products/large/5e5c45fd2252baa0573fd48d5e1009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4505" r="3758" b="2122"/>
          <a:stretch/>
        </p:blipFill>
        <p:spPr bwMode="auto">
          <a:xfrm>
            <a:off x="8461291" y="1651562"/>
            <a:ext cx="2511340" cy="185025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reen-print.com.ua/ckfinder/userfiles/images/posuda/chashki%20ES/20001246_1000_1_kvin_gre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t="9497" r="5892" b="7940"/>
          <a:stretch/>
        </p:blipFill>
        <p:spPr bwMode="auto">
          <a:xfrm>
            <a:off x="979463" y="1560863"/>
            <a:ext cx="2629259" cy="1973686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667172" y="3758421"/>
            <a:ext cx="2638249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залишилися</a:t>
            </a:r>
            <a:r>
              <a:rPr lang="ru-RU" sz="2800" b="1" dirty="0" smtClean="0"/>
              <a:t> </a:t>
            </a:r>
            <a:r>
              <a:rPr lang="ru-RU" sz="2800" b="1" dirty="0"/>
              <a:t>питання з теми </a:t>
            </a:r>
            <a:r>
              <a:rPr lang="ru-RU" sz="2800" b="1" dirty="0" smtClean="0"/>
              <a:t>уроку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64239" y="3758421"/>
            <a:ext cx="3505445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було </a:t>
            </a:r>
            <a:r>
              <a:rPr lang="ru-RU" sz="2800" b="1" dirty="0" err="1"/>
              <a:t>нецікаво</a:t>
            </a:r>
            <a:r>
              <a:rPr lang="ru-RU" sz="2800" b="1" dirty="0"/>
              <a:t> і </a:t>
            </a:r>
            <a:r>
              <a:rPr lang="ru-RU" sz="2800" b="1" dirty="0" err="1" smtClean="0"/>
              <a:t>ледь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дочекала</a:t>
            </a:r>
            <a:r>
              <a:rPr lang="ru-RU" sz="2800" b="1" dirty="0" smtClean="0"/>
              <a:t>(в)</a:t>
            </a:r>
            <a:r>
              <a:rPr lang="ru-RU" sz="2800" b="1" dirty="0" err="1" smtClean="0"/>
              <a:t>ся</a:t>
            </a:r>
            <a:r>
              <a:rPr lang="ru-RU" sz="2800" b="1" dirty="0" smtClean="0"/>
              <a:t> </a:t>
            </a:r>
            <a:r>
              <a:rPr lang="ru-RU" sz="2800" b="1" dirty="0" err="1"/>
              <a:t>завершення</a:t>
            </a:r>
            <a:r>
              <a:rPr lang="ru-RU" sz="2800" b="1" dirty="0"/>
              <a:t> </a:t>
            </a:r>
            <a:r>
              <a:rPr lang="ru-RU" sz="2800" b="1" dirty="0" smtClean="0"/>
              <a:t>уроку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718935" y="532864"/>
            <a:ext cx="10534724" cy="732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Рефлексія. Вправа «Обери чашку»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60353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31" y="511748"/>
            <a:ext cx="10275999" cy="8057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987575" y="1420639"/>
            <a:ext cx="7371824" cy="96082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800" b="1" dirty="0" smtClean="0">
                <a:solidFill>
                  <a:srgbClr val="7030A0"/>
                </a:solidFill>
              </a:rPr>
              <a:t>Вибери напій, з яким хочеш провести урок. </a:t>
            </a:r>
          </a:p>
          <a:p>
            <a:pPr lvl="0"/>
            <a:r>
              <a:rPr lang="uk-UA" sz="2800" b="1" dirty="0" smtClean="0">
                <a:solidFill>
                  <a:srgbClr val="7030A0"/>
                </a:solidFill>
              </a:rPr>
              <a:t>А я скажу, що тебе очікує на </a:t>
            </a:r>
            <a:r>
              <a:rPr lang="uk-UA" sz="2800" b="1" dirty="0" err="1" smtClean="0">
                <a:solidFill>
                  <a:srgbClr val="7030A0"/>
                </a:solidFill>
              </a:rPr>
              <a:t>уроці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726557" y="4558494"/>
            <a:ext cx="1899906" cy="12772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Тебе очікує активна робота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875263" y="4482659"/>
            <a:ext cx="2070666" cy="13226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Виявиш творче мислення</a:t>
            </a:r>
            <a:endParaRPr lang="ru-RU" sz="2400" b="1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7228471" y="4510226"/>
            <a:ext cx="2273251" cy="13100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Твоя працьовитість радує.</a:t>
            </a:r>
            <a:endParaRPr lang="ru-RU" sz="2400" b="1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2792671" y="4558494"/>
            <a:ext cx="1813311" cy="12468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Легко розв’яжеш завдання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641998" y="4482660"/>
            <a:ext cx="1776869" cy="132268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Здивуєш своїми знаннями </a:t>
            </a:r>
            <a:endParaRPr lang="ru-RU" sz="2400" b="1" dirty="0"/>
          </a:p>
        </p:txBody>
      </p:sp>
      <p:pic>
        <p:nvPicPr>
          <p:cNvPr id="2050" name="Picture 2" descr="D:\Картинки до тестів\Напої\Чашка ча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47" y="2509334"/>
            <a:ext cx="2114100" cy="181988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Напої\Склянка вод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26767"/>
          <a:stretch/>
        </p:blipFill>
        <p:spPr bwMode="auto">
          <a:xfrm>
            <a:off x="835347" y="2509335"/>
            <a:ext cx="1781696" cy="181989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Напої\Чашка какао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8214" b="9450"/>
          <a:stretch/>
        </p:blipFill>
        <p:spPr bwMode="auto">
          <a:xfrm>
            <a:off x="4820859" y="2509339"/>
            <a:ext cx="2158594" cy="181988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Напої\Сік персико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55" y="2503888"/>
            <a:ext cx="1683541" cy="18228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 до тестів\Напої\Склянка молока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3" r="6490"/>
          <a:stretch/>
        </p:blipFill>
        <p:spPr bwMode="auto">
          <a:xfrm>
            <a:off x="9641999" y="2503888"/>
            <a:ext cx="1692618" cy="18228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3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831267" y="1557586"/>
            <a:ext cx="7157308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32 задача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199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розв’язати вирази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198</a:t>
            </a:r>
          </a:p>
        </p:txBody>
      </p:sp>
      <p:pic>
        <p:nvPicPr>
          <p:cNvPr id="11" name="Picture 2" descr="D:\3 клас\03 МАТЕМ\1 Листопад\2 Табличне множення і ділення\№024 - Знаходження невідомого множника. Час\2025-09-27_2235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96" y="3372637"/>
            <a:ext cx="78676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70439495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39" y="1917626"/>
            <a:ext cx="10377579" cy="2232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3479" y="428069"/>
            <a:ext cx="10225136" cy="7694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Склади </a:t>
            </a:r>
            <a:r>
              <a:rPr lang="uk-UA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вирази за схемами й обчисли </a:t>
            </a:r>
            <a:r>
              <a:rPr lang="uk-UA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значення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46452" y="3669182"/>
            <a:ext cx="3625235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3509806" y="1898518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8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Ст.32 №200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із двома округленими протилежними кутами 6"/>
          <p:cNvSpPr/>
          <p:nvPr/>
        </p:nvSpPr>
        <p:spPr>
          <a:xfrm>
            <a:off x="3509806" y="2627487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3</a:t>
            </a:r>
            <a:endParaRPr lang="uk-UA" sz="4000" b="1" dirty="0"/>
          </a:p>
        </p:txBody>
      </p:sp>
      <p:sp>
        <p:nvSpPr>
          <p:cNvPr id="15" name="Прямокутник із двома округленими протилежними кутами 6"/>
          <p:cNvSpPr/>
          <p:nvPr/>
        </p:nvSpPr>
        <p:spPr>
          <a:xfrm>
            <a:off x="3484249" y="3357606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1</a:t>
            </a:r>
            <a:endParaRPr lang="uk-UA" sz="4000" b="1" dirty="0"/>
          </a:p>
        </p:txBody>
      </p:sp>
      <p:sp>
        <p:nvSpPr>
          <p:cNvPr id="16" name="Прямокутник із двома округленими протилежними кутами 6"/>
          <p:cNvSpPr/>
          <p:nvPr/>
        </p:nvSpPr>
        <p:spPr>
          <a:xfrm>
            <a:off x="7159069" y="1950989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4</a:t>
            </a:r>
            <a:endParaRPr lang="uk-UA" sz="4000" b="1" dirty="0"/>
          </a:p>
        </p:txBody>
      </p:sp>
      <p:sp>
        <p:nvSpPr>
          <p:cNvPr id="17" name="Прямокутник із двома округленими протилежними кутами 6"/>
          <p:cNvSpPr/>
          <p:nvPr/>
        </p:nvSpPr>
        <p:spPr>
          <a:xfrm>
            <a:off x="7159069" y="2679958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0</a:t>
            </a:r>
            <a:endParaRPr lang="uk-UA" sz="4000" b="1" dirty="0"/>
          </a:p>
        </p:txBody>
      </p:sp>
      <p:sp>
        <p:nvSpPr>
          <p:cNvPr id="18" name="Прямокутник із двома округленими протилежними кутами 6"/>
          <p:cNvSpPr/>
          <p:nvPr/>
        </p:nvSpPr>
        <p:spPr>
          <a:xfrm>
            <a:off x="7133512" y="3410077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24</a:t>
            </a:r>
            <a:endParaRPr lang="uk-UA" sz="4000" b="1" dirty="0"/>
          </a:p>
        </p:txBody>
      </p:sp>
      <p:sp>
        <p:nvSpPr>
          <p:cNvPr id="19" name="Прямокутник із двома округленими протилежними кутами 6"/>
          <p:cNvSpPr/>
          <p:nvPr/>
        </p:nvSpPr>
        <p:spPr>
          <a:xfrm>
            <a:off x="10491478" y="1898518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0</a:t>
            </a:r>
            <a:endParaRPr lang="uk-UA" sz="4000" b="1" dirty="0"/>
          </a:p>
        </p:txBody>
      </p:sp>
      <p:sp>
        <p:nvSpPr>
          <p:cNvPr id="20" name="Прямокутник із двома округленими протилежними кутами 6"/>
          <p:cNvSpPr/>
          <p:nvPr/>
        </p:nvSpPr>
        <p:spPr>
          <a:xfrm>
            <a:off x="10491478" y="2627487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2</a:t>
            </a:r>
            <a:endParaRPr lang="uk-UA" sz="4000" b="1" dirty="0"/>
          </a:p>
        </p:txBody>
      </p:sp>
      <p:sp>
        <p:nvSpPr>
          <p:cNvPr id="21" name="Прямокутник із двома округленими протилежними кутами 6"/>
          <p:cNvSpPr/>
          <p:nvPr/>
        </p:nvSpPr>
        <p:spPr>
          <a:xfrm>
            <a:off x="10465921" y="3357606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4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405371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333450"/>
            <a:ext cx="8136903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Хвилинка каліграфії</a:t>
            </a:r>
            <a:endParaRPr lang="ru-RU" sz="40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333450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03349" y="3427906"/>
            <a:ext cx="7604905" cy="7219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800" b="1" dirty="0"/>
              <a:t>Встановіть закономірність і назвіть зайві числа.</a:t>
            </a:r>
            <a:endParaRPr lang="ru-RU" sz="2800" b="1" dirty="0"/>
          </a:p>
        </p:txBody>
      </p:sp>
      <p:sp>
        <p:nvSpPr>
          <p:cNvPr id="21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66425" y="2753823"/>
            <a:ext cx="7541829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/>
              <a:t>5, 12</a:t>
            </a:r>
            <a:r>
              <a:rPr lang="uk-UA" sz="3600" b="1" dirty="0"/>
              <a:t>, 8, 16, 20, 32, 12, 19, </a:t>
            </a:r>
            <a:r>
              <a:rPr lang="uk-UA" sz="3600" b="1" dirty="0" smtClean="0"/>
              <a:t>24, 40</a:t>
            </a:r>
            <a:endParaRPr lang="ru-RU" sz="3600" b="1" dirty="0"/>
          </a:p>
        </p:txBody>
      </p:sp>
      <p:sp>
        <p:nvSpPr>
          <p:cNvPr id="24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21247" y="4293890"/>
            <a:ext cx="6498787" cy="936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/>
              <a:t>Запиши </a:t>
            </a:r>
            <a:r>
              <a:rPr lang="ru-RU" sz="2800" b="1" dirty="0" err="1" smtClean="0"/>
              <a:t>результати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таблиці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множення</a:t>
            </a:r>
            <a:r>
              <a:rPr lang="ru-RU" sz="2800" b="1" dirty="0" smtClean="0"/>
              <a:t> на 4 в порядку </a:t>
            </a:r>
            <a:r>
              <a:rPr lang="ru-RU" sz="2800" b="1" dirty="0" err="1" smtClean="0"/>
              <a:t>збільшення</a:t>
            </a:r>
            <a:endParaRPr lang="ru-RU" sz="28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4003799" y="917109"/>
            <a:ext cx="2701059" cy="10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3261" y="477466"/>
            <a:ext cx="10077322" cy="7945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Яка частина кожного кругу зафарбована?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46452" y="3669182"/>
            <a:ext cx="3625235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39" y="1387782"/>
            <a:ext cx="8758678" cy="3153495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Ст.32 №201</a:t>
            </a:r>
            <a:endParaRPr lang="ru-RU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Округлена прямокутна виноска 11"/>
              <p:cNvSpPr/>
              <p:nvPr/>
            </p:nvSpPr>
            <p:spPr>
              <a:xfrm>
                <a:off x="8324279" y="4498570"/>
                <a:ext cx="3096344" cy="1470498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uk-UA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k-UA" sz="4000" b="1" i="1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uk-UA" sz="3600" b="1" dirty="0"/>
                  <a:t> - </a:t>
                </a:r>
                <a:r>
                  <a:rPr lang="uk-UA" sz="3200" b="1" dirty="0"/>
                  <a:t>четвертина або чверть.</a:t>
                </a:r>
              </a:p>
            </p:txBody>
          </p:sp>
        </mc:Choice>
        <mc:Fallback>
          <p:sp>
            <p:nvSpPr>
              <p:cNvPr id="13" name="Округлена прямокутна виноска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279" y="4498570"/>
                <a:ext cx="3096344" cy="1470498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99" y="1413569"/>
            <a:ext cx="2287418" cy="31534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3736559" y="4604171"/>
                <a:ext cx="522899" cy="1014317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32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559" y="4604171"/>
                <a:ext cx="522899" cy="10143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6505038" y="4579261"/>
                <a:ext cx="522899" cy="101431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038" y="4579261"/>
                <a:ext cx="522899" cy="10143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76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05381" y="666740"/>
                <a:ext cx="9983194" cy="926437"/>
              </a:xfrm>
              <a:prstGeom prst="rect">
                <a:avLst/>
              </a:prstGeom>
              <a:solidFill>
                <a:srgbClr val="7030A0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40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Знайди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uk-UA" sz="40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числа: 36, 8, 24, 28.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81" y="666740"/>
                <a:ext cx="9983194" cy="9264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25998" y="3669182"/>
            <a:ext cx="4568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271" y="1831541"/>
            <a:ext cx="2936137" cy="3777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7535" y="1768101"/>
            <a:ext cx="1705916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36 : </a:t>
            </a:r>
            <a:r>
              <a:rPr lang="uk-UA" sz="4000" b="1" dirty="0" smtClean="0">
                <a:solidFill>
                  <a:schemeClr val="bg1"/>
                </a:solidFill>
              </a:rPr>
              <a:t>4 </a:t>
            </a:r>
            <a:r>
              <a:rPr lang="uk-UA" sz="4000" b="1" dirty="0">
                <a:solidFill>
                  <a:schemeClr val="bg1"/>
                </a:solidFill>
              </a:rPr>
              <a:t>=</a:t>
            </a:r>
          </a:p>
          <a:p>
            <a:r>
              <a:rPr lang="uk-UA" sz="4000" b="1" dirty="0">
                <a:solidFill>
                  <a:schemeClr val="bg1"/>
                </a:solidFill>
              </a:rPr>
              <a:t>8 : 4 </a:t>
            </a:r>
            <a:r>
              <a:rPr lang="uk-UA" sz="4000" b="1" dirty="0" smtClean="0">
                <a:solidFill>
                  <a:schemeClr val="bg1"/>
                </a:solidFill>
              </a:rPr>
              <a:t>=</a:t>
            </a:r>
            <a:endParaRPr lang="uk-UA" sz="4000" b="1" dirty="0">
              <a:solidFill>
                <a:schemeClr val="bg1"/>
              </a:solidFill>
            </a:endParaRPr>
          </a:p>
          <a:p>
            <a:r>
              <a:rPr lang="uk-UA" sz="4000" b="1" dirty="0">
                <a:solidFill>
                  <a:schemeClr val="bg1"/>
                </a:solidFill>
              </a:rPr>
              <a:t>24 : 4 </a:t>
            </a:r>
            <a:r>
              <a:rPr lang="uk-UA" sz="4000" b="1" dirty="0" smtClean="0">
                <a:solidFill>
                  <a:schemeClr val="bg1"/>
                </a:solidFill>
              </a:rPr>
              <a:t>=</a:t>
            </a:r>
            <a:endParaRPr lang="uk-UA" sz="4000" b="1" dirty="0">
              <a:solidFill>
                <a:schemeClr val="bg1"/>
              </a:solidFill>
            </a:endParaRPr>
          </a:p>
          <a:p>
            <a:r>
              <a:rPr lang="uk-UA" sz="4000" b="1" dirty="0">
                <a:solidFill>
                  <a:schemeClr val="bg1"/>
                </a:solidFill>
              </a:rPr>
              <a:t>28 : 4 </a:t>
            </a:r>
            <a:r>
              <a:rPr lang="uk-UA" sz="4000" b="1" dirty="0" smtClean="0">
                <a:solidFill>
                  <a:schemeClr val="bg1"/>
                </a:solidFill>
              </a:rPr>
              <a:t>=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6776" y="1775957"/>
            <a:ext cx="61386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9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Ст.33 №202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6775" y="2345304"/>
            <a:ext cx="61386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6774" y="2961296"/>
            <a:ext cx="61386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4415" y="3622577"/>
            <a:ext cx="61386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7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1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03311" y="1206509"/>
            <a:ext cx="10272620" cy="54845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38905" y="-708150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93625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b="11857"/>
          <a:stretch/>
        </p:blipFill>
        <p:spPr>
          <a:xfrm>
            <a:off x="3820694" y="1169227"/>
            <a:ext cx="2645355" cy="121785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278366" y="-774229"/>
            <a:ext cx="454720" cy="567792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9044359" y="-627873"/>
            <a:ext cx="280663" cy="523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:</a:t>
            </a:r>
            <a:endParaRPr lang="ru-RU" sz="2800" dirty="0"/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644937" y="-659527"/>
            <a:ext cx="441341" cy="551088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431537" y="-727851"/>
            <a:ext cx="328478" cy="21582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886328" y="-1029916"/>
            <a:ext cx="534135" cy="946764"/>
            <a:chOff x="3333643" y="2182865"/>
            <a:chExt cx="534483" cy="946545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72720" y="2562761"/>
              <a:ext cx="454205" cy="566649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385345" y="2182865"/>
              <a:ext cx="482781" cy="602300"/>
            </a:xfrm>
            <a:prstGeom prst="rect">
              <a:avLst/>
            </a:prstGeom>
          </p:spPr>
        </p:pic>
        <p:cxnSp>
          <p:nvCxnSpPr>
            <p:cNvPr id="92" name="Прямая соединительная линия 91"/>
            <p:cNvCxnSpPr/>
            <p:nvPr/>
          </p:nvCxnSpPr>
          <p:spPr>
            <a:xfrm>
              <a:off x="3333643" y="2654913"/>
              <a:ext cx="375081" cy="0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145844" y="3415649"/>
            <a:ext cx="2719764" cy="1138953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238245" y="3669625"/>
            <a:ext cx="808677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       8 дітей їхало в автобусі.</a:t>
            </a:r>
            <a:endParaRPr lang="uk-UA" sz="3600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908419" y="-567792"/>
            <a:ext cx="454720" cy="567792"/>
          </a:xfrm>
          <a:prstGeom prst="rect">
            <a:avLst/>
          </a:prstGeom>
        </p:spPr>
      </p:pic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Ст.33 №203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203 усно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809762" y="1218790"/>
            <a:ext cx="4826886" cy="21968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В автобусі їхало 32 пасажири, чверть із них – діти. Скільки дітей їхало в автобусі?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284604" y="-659527"/>
            <a:ext cx="454720" cy="567792"/>
          </a:xfrm>
          <a:prstGeom prst="rect">
            <a:avLst/>
          </a:prstGeom>
        </p:spPr>
      </p:pic>
      <p:sp>
        <p:nvSpPr>
          <p:cNvPr id="36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1298517" y="2262810"/>
            <a:ext cx="1626863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32 : 4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8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2925380" y="2262810"/>
            <a:ext cx="1626863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8 (д.)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6029" y="4406947"/>
            <a:ext cx="3497370" cy="22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9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36" grpId="0" animBg="1"/>
      <p:bldP spid="3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</TotalTime>
  <Words>698</Words>
  <Application>Microsoft Office PowerPoint</Application>
  <PresentationFormat>Произвольный</PresentationFormat>
  <Paragraphs>150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191</cp:revision>
  <dcterms:created xsi:type="dcterms:W3CDTF">2025-08-27T14:01:18Z</dcterms:created>
  <dcterms:modified xsi:type="dcterms:W3CDTF">2025-10-01T14:11:12Z</dcterms:modified>
</cp:coreProperties>
</file>