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434" r:id="rId3"/>
    <p:sldId id="435" r:id="rId4"/>
    <p:sldId id="429" r:id="rId5"/>
    <p:sldId id="404" r:id="rId6"/>
    <p:sldId id="436" r:id="rId7"/>
    <p:sldId id="437" r:id="rId8"/>
    <p:sldId id="438" r:id="rId9"/>
    <p:sldId id="439" r:id="rId10"/>
    <p:sldId id="446" r:id="rId11"/>
    <p:sldId id="442" r:id="rId12"/>
    <p:sldId id="443" r:id="rId13"/>
    <p:sldId id="292" r:id="rId14"/>
    <p:sldId id="445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12681-1A57-4D60-852C-0AA612547A9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5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12681-1A57-4D60-852C-0AA612547A9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58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12681-1A57-4D60-852C-0AA612547A9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5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sh dir="u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68800" y="981522"/>
            <a:ext cx="9289032" cy="151216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400" b="1" dirty="0" smtClean="0">
                <a:solidFill>
                  <a:srgbClr val="0070C0"/>
                </a:solidFill>
              </a:rPr>
              <a:t>Визначаю </a:t>
            </a:r>
            <a:r>
              <a:rPr lang="uk-UA" sz="4400" b="1" dirty="0">
                <a:solidFill>
                  <a:srgbClr val="0070C0"/>
                </a:solidFill>
              </a:rPr>
              <a:t>корінь </a:t>
            </a:r>
            <a:r>
              <a:rPr lang="uk-UA" sz="4400" b="1" dirty="0" smtClean="0">
                <a:solidFill>
                  <a:srgbClr val="0070C0"/>
                </a:solidFill>
              </a:rPr>
              <a:t>слова. Спільнокореневі (споріднені</a:t>
            </a:r>
            <a:r>
              <a:rPr lang="uk-UA" sz="4400" b="1" dirty="0">
                <a:solidFill>
                  <a:srgbClr val="0070C0"/>
                </a:solidFill>
              </a:rPr>
              <a:t>) </a:t>
            </a:r>
            <a:r>
              <a:rPr lang="uk-UA" sz="4400" b="1" dirty="0" smtClean="0">
                <a:solidFill>
                  <a:srgbClr val="0070C0"/>
                </a:solidFill>
              </a:rPr>
              <a:t>слова</a:t>
            </a:r>
            <a:r>
              <a:rPr lang="uk-UA" sz="4400" b="1" dirty="0">
                <a:solidFill>
                  <a:srgbClr val="0070C0"/>
                </a:solidFill>
              </a:rPr>
              <a:t>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84119" y="4037753"/>
            <a:ext cx="3816424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Досліджую будову </a:t>
            </a:r>
            <a:r>
              <a:rPr lang="uk-UA" sz="2400" b="1" dirty="0">
                <a:solidFill>
                  <a:srgbClr val="0070C0"/>
                </a:solidFill>
              </a:rPr>
              <a:t>слова.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26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483519" y="2709714"/>
            <a:ext cx="3240360" cy="309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493" y="494847"/>
            <a:ext cx="10113937" cy="6712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Випиши з вірша споріднені слова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1951" y="1302191"/>
            <a:ext cx="5677219" cy="507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/>
              <a:t>З </a:t>
            </a:r>
            <a:r>
              <a:rPr lang="uk-UA" sz="3600" b="1" dirty="0" smtClean="0"/>
              <a:t>коріння розростається малина лісова. </a:t>
            </a:r>
          </a:p>
          <a:p>
            <a:r>
              <a:rPr lang="uk-UA" sz="3600" b="1" dirty="0" smtClean="0"/>
              <a:t>Від кореня зростають новесенькі </a:t>
            </a:r>
            <a:r>
              <a:rPr lang="ru-RU" sz="3600" b="1" dirty="0" smtClean="0"/>
              <a:t>слова</a:t>
            </a:r>
            <a:r>
              <a:rPr lang="ru-RU" sz="3600" b="1" dirty="0"/>
              <a:t>: </a:t>
            </a:r>
            <a:endParaRPr lang="ru-RU" sz="3600" b="1" dirty="0" smtClean="0"/>
          </a:p>
          <a:p>
            <a:r>
              <a:rPr lang="uk-UA" sz="3600" b="1" dirty="0"/>
              <a:t>сад, садити, садівник, </a:t>
            </a:r>
          </a:p>
          <a:p>
            <a:r>
              <a:rPr lang="uk-UA" sz="3600" b="1" dirty="0"/>
              <a:t>ліс, лісочок і лісник, </a:t>
            </a:r>
          </a:p>
          <a:p>
            <a:r>
              <a:rPr lang="uk-UA" sz="3600" b="1" dirty="0"/>
              <a:t>будувати й будівник, </a:t>
            </a:r>
            <a:r>
              <a:rPr lang="uk-UA" sz="3600" b="1" dirty="0" smtClean="0"/>
              <a:t>квітка</a:t>
            </a:r>
            <a:r>
              <a:rPr lang="uk-UA" sz="3600" b="1" dirty="0"/>
              <a:t>, квіточка, квітник… </a:t>
            </a:r>
            <a:endParaRPr lang="uk-UA" sz="3600" b="1" dirty="0" smtClean="0"/>
          </a:p>
          <a:p>
            <a:r>
              <a:rPr lang="uk-UA" sz="3600" b="1" dirty="0" smtClean="0"/>
              <a:t>                    </a:t>
            </a:r>
            <a:r>
              <a:rPr lang="uk-UA" sz="3600" b="1" i="1" dirty="0" smtClean="0"/>
              <a:t>Надія </a:t>
            </a:r>
            <a:r>
              <a:rPr lang="uk-UA" sz="3600" b="1" i="1" dirty="0" err="1" smtClean="0"/>
              <a:t>Кир’ян</a:t>
            </a:r>
            <a:endParaRPr lang="uk-UA" sz="3600" b="1" i="1" dirty="0"/>
          </a:p>
        </p:txBody>
      </p:sp>
      <p:pic>
        <p:nvPicPr>
          <p:cNvPr id="1028" name="Picture 4" descr="Малина Сладкая ягодка (65253): купить семена почтой в России |  интернет-магазин Бекк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06" y="1370445"/>
            <a:ext cx="3608065" cy="361125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09960" y="5157986"/>
            <a:ext cx="3075755" cy="9361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Познач у них дужкою корінь.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515967" y="4077866"/>
            <a:ext cx="42936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515967" y="4653930"/>
            <a:ext cx="396044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515967" y="5157986"/>
            <a:ext cx="396044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515967" y="5734050"/>
            <a:ext cx="468052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C155FDEC-04BB-4A52-955D-33F9BE7AF5DA}"/>
              </a:ext>
            </a:extLst>
          </p:cNvPr>
          <p:cNvSpPr>
            <a:spLocks/>
          </p:cNvSpPr>
          <p:nvPr/>
        </p:nvSpPr>
        <p:spPr bwMode="auto">
          <a:xfrm rot="-2741127">
            <a:off x="5492059" y="3439920"/>
            <a:ext cx="582231" cy="556340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xmlns="" id="{63B81770-8F0B-4B53-8DD0-FFDE6BB1C522}"/>
              </a:ext>
            </a:extLst>
          </p:cNvPr>
          <p:cNvSpPr>
            <a:spLocks/>
          </p:cNvSpPr>
          <p:nvPr/>
        </p:nvSpPr>
        <p:spPr bwMode="auto">
          <a:xfrm rot="-2741127">
            <a:off x="6478017" y="3449099"/>
            <a:ext cx="526040" cy="593415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sp>
        <p:nvSpPr>
          <p:cNvPr id="14" name="Arc 11">
            <a:extLst>
              <a:ext uri="{FF2B5EF4-FFF2-40B4-BE49-F238E27FC236}">
                <a16:creationId xmlns:a16="http://schemas.microsoft.com/office/drawing/2014/main" xmlns="" id="{D39CEBF9-FA49-4975-BD7D-7C504AD0B95D}"/>
              </a:ext>
            </a:extLst>
          </p:cNvPr>
          <p:cNvSpPr>
            <a:spLocks/>
          </p:cNvSpPr>
          <p:nvPr/>
        </p:nvSpPr>
        <p:spPr bwMode="auto">
          <a:xfrm rot="-2741127">
            <a:off x="7989775" y="3480541"/>
            <a:ext cx="502821" cy="543459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sp>
        <p:nvSpPr>
          <p:cNvPr id="15" name="Arc 11">
            <a:extLst>
              <a:ext uri="{FF2B5EF4-FFF2-40B4-BE49-F238E27FC236}">
                <a16:creationId xmlns:a16="http://schemas.microsoft.com/office/drawing/2014/main" xmlns="" id="{32A51881-5214-4616-B3E3-821F4A5F9CCC}"/>
              </a:ext>
            </a:extLst>
          </p:cNvPr>
          <p:cNvSpPr>
            <a:spLocks/>
          </p:cNvSpPr>
          <p:nvPr/>
        </p:nvSpPr>
        <p:spPr bwMode="auto">
          <a:xfrm rot="-2741127">
            <a:off x="6286738" y="4076754"/>
            <a:ext cx="403646" cy="452782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xmlns="" id="{CFC3D5FD-E999-43B7-B8A2-242DA5ABB941}"/>
              </a:ext>
            </a:extLst>
          </p:cNvPr>
          <p:cNvSpPr>
            <a:spLocks/>
          </p:cNvSpPr>
          <p:nvPr/>
        </p:nvSpPr>
        <p:spPr bwMode="auto">
          <a:xfrm rot="-2741127">
            <a:off x="5515391" y="5090421"/>
            <a:ext cx="562172" cy="613105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sp>
        <p:nvSpPr>
          <p:cNvPr id="20" name="Arc 11">
            <a:extLst>
              <a:ext uri="{FF2B5EF4-FFF2-40B4-BE49-F238E27FC236}">
                <a16:creationId xmlns:a16="http://schemas.microsoft.com/office/drawing/2014/main" xmlns="" id="{938E01BB-E7FB-4A9D-AD4C-482E1D899BD8}"/>
              </a:ext>
            </a:extLst>
          </p:cNvPr>
          <p:cNvSpPr>
            <a:spLocks/>
          </p:cNvSpPr>
          <p:nvPr/>
        </p:nvSpPr>
        <p:spPr bwMode="auto">
          <a:xfrm rot="-2741127">
            <a:off x="5477163" y="4050175"/>
            <a:ext cx="437647" cy="478444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sp>
        <p:nvSpPr>
          <p:cNvPr id="22" name="Arc 11">
            <a:extLst>
              <a:ext uri="{FF2B5EF4-FFF2-40B4-BE49-F238E27FC236}">
                <a16:creationId xmlns:a16="http://schemas.microsoft.com/office/drawing/2014/main" xmlns="" id="{32A51881-5214-4616-B3E3-821F4A5F9CCC}"/>
              </a:ext>
            </a:extLst>
          </p:cNvPr>
          <p:cNvSpPr>
            <a:spLocks/>
          </p:cNvSpPr>
          <p:nvPr/>
        </p:nvSpPr>
        <p:spPr bwMode="auto">
          <a:xfrm rot="-2741127">
            <a:off x="8106445" y="4063005"/>
            <a:ext cx="403646" cy="452782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sp>
        <p:nvSpPr>
          <p:cNvPr id="24" name="Arc 11">
            <a:extLst>
              <a:ext uri="{FF2B5EF4-FFF2-40B4-BE49-F238E27FC236}">
                <a16:creationId xmlns:a16="http://schemas.microsoft.com/office/drawing/2014/main" xmlns="" id="{CFC3D5FD-E999-43B7-B8A2-242DA5ABB941}"/>
              </a:ext>
            </a:extLst>
          </p:cNvPr>
          <p:cNvSpPr>
            <a:spLocks/>
          </p:cNvSpPr>
          <p:nvPr/>
        </p:nvSpPr>
        <p:spPr bwMode="auto">
          <a:xfrm rot="-2741127">
            <a:off x="6934100" y="5090421"/>
            <a:ext cx="562172" cy="613105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sp>
        <p:nvSpPr>
          <p:cNvPr id="27" name="Arc 11">
            <a:extLst>
              <a:ext uri="{FF2B5EF4-FFF2-40B4-BE49-F238E27FC236}">
                <a16:creationId xmlns:a16="http://schemas.microsoft.com/office/drawing/2014/main" xmlns="" id="{CFC3D5FD-E999-43B7-B8A2-242DA5ABB941}"/>
              </a:ext>
            </a:extLst>
          </p:cNvPr>
          <p:cNvSpPr>
            <a:spLocks/>
          </p:cNvSpPr>
          <p:nvPr/>
        </p:nvSpPr>
        <p:spPr bwMode="auto">
          <a:xfrm rot="-2741127">
            <a:off x="8779612" y="5090421"/>
            <a:ext cx="562172" cy="613105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sp>
        <p:nvSpPr>
          <p:cNvPr id="28" name="Arc 11">
            <a:extLst>
              <a:ext uri="{FF2B5EF4-FFF2-40B4-BE49-F238E27FC236}">
                <a16:creationId xmlns:a16="http://schemas.microsoft.com/office/drawing/2014/main" xmlns="" id="{CFC3D5FD-E999-43B7-B8A2-242DA5ABB941}"/>
              </a:ext>
            </a:extLst>
          </p:cNvPr>
          <p:cNvSpPr>
            <a:spLocks/>
          </p:cNvSpPr>
          <p:nvPr/>
        </p:nvSpPr>
        <p:spPr bwMode="auto">
          <a:xfrm rot="-2741127">
            <a:off x="5488785" y="4546631"/>
            <a:ext cx="562172" cy="613105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sp>
        <p:nvSpPr>
          <p:cNvPr id="29" name="Arc 11">
            <a:extLst>
              <a:ext uri="{FF2B5EF4-FFF2-40B4-BE49-F238E27FC236}">
                <a16:creationId xmlns:a16="http://schemas.microsoft.com/office/drawing/2014/main" xmlns="" id="{CFC3D5FD-E999-43B7-B8A2-242DA5ABB941}"/>
              </a:ext>
            </a:extLst>
          </p:cNvPr>
          <p:cNvSpPr>
            <a:spLocks/>
          </p:cNvSpPr>
          <p:nvPr/>
        </p:nvSpPr>
        <p:spPr bwMode="auto">
          <a:xfrm rot="-2741127">
            <a:off x="7765517" y="4546631"/>
            <a:ext cx="562172" cy="613105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0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2" grpId="0" animBg="1"/>
      <p:bldP spid="24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59783" y="4221882"/>
            <a:ext cx="7560841" cy="19603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Слова, які мають </a:t>
            </a:r>
            <a:r>
              <a:rPr lang="uk-UA" sz="3600" dirty="0">
                <a:solidFill>
                  <a:srgbClr val="FFFF00"/>
                </a:solidFill>
              </a:rPr>
              <a:t>одне значення </a:t>
            </a:r>
            <a:r>
              <a:rPr lang="uk-UA" sz="3600" dirty="0">
                <a:solidFill>
                  <a:schemeClr val="bg1"/>
                </a:solidFill>
              </a:rPr>
              <a:t>і </a:t>
            </a:r>
            <a:r>
              <a:rPr lang="uk-UA" sz="3600" dirty="0">
                <a:solidFill>
                  <a:srgbClr val="FFFF00"/>
                </a:solidFill>
              </a:rPr>
              <a:t>спільну частину</a:t>
            </a:r>
            <a:r>
              <a:rPr lang="uk-UA" sz="3600" dirty="0">
                <a:solidFill>
                  <a:schemeClr val="bg1"/>
                </a:solidFill>
              </a:rPr>
              <a:t>, </a:t>
            </a:r>
            <a:r>
              <a:rPr lang="uk-UA" sz="3600" dirty="0" smtClean="0">
                <a:solidFill>
                  <a:schemeClr val="bg1"/>
                </a:solidFill>
              </a:rPr>
              <a:t>це </a:t>
            </a:r>
            <a:r>
              <a:rPr lang="uk-UA" sz="3600" b="1" dirty="0" smtClean="0">
                <a:solidFill>
                  <a:srgbClr val="FFFF00"/>
                </a:solidFill>
              </a:rPr>
              <a:t>спільнокореневі</a:t>
            </a:r>
            <a:r>
              <a:rPr lang="uk-UA" sz="3600" dirty="0" smtClean="0">
                <a:solidFill>
                  <a:srgbClr val="FFFF00"/>
                </a:solidFill>
              </a:rPr>
              <a:t> </a:t>
            </a:r>
            <a:r>
              <a:rPr lang="uk-UA" sz="3600" b="1" dirty="0">
                <a:solidFill>
                  <a:srgbClr val="FFFF00"/>
                </a:solidFill>
              </a:rPr>
              <a:t>слова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dirty="0">
                <a:solidFill>
                  <a:schemeClr val="bg1"/>
                </a:solidFill>
              </a:rPr>
              <a:t>або </a:t>
            </a:r>
            <a:r>
              <a:rPr lang="uk-UA" sz="3600" b="1" dirty="0">
                <a:solidFill>
                  <a:srgbClr val="FFFF00"/>
                </a:solidFill>
              </a:rPr>
              <a:t>споріднені</a:t>
            </a:r>
            <a:r>
              <a:rPr lang="uk-UA" sz="3600" b="1" dirty="0">
                <a:solidFill>
                  <a:schemeClr val="bg1"/>
                </a:solidFill>
              </a:rPr>
              <a:t> слова.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6655" y="477466"/>
            <a:ext cx="6947777" cy="7864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dirty="0" err="1">
                <a:solidFill>
                  <a:schemeClr val="bg1"/>
                </a:solidFill>
              </a:rPr>
              <a:t>Проведемо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дослідження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4862" y="214340"/>
            <a:ext cx="7329527" cy="910096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5200" b="1" i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6655" y="214340"/>
            <a:ext cx="10128733" cy="987040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5700" b="1" i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6655" y="2314019"/>
            <a:ext cx="6947777" cy="6638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Голуб, голубка, голка, голуб</a:t>
            </a:r>
            <a:r>
              <a:rPr lang="en-US" sz="3600" b="1" dirty="0">
                <a:solidFill>
                  <a:schemeClr val="bg1"/>
                </a:solidFill>
              </a:rPr>
              <a:t>’</a:t>
            </a:r>
            <a:r>
              <a:rPr lang="uk-UA" sz="3600" b="1" dirty="0">
                <a:solidFill>
                  <a:schemeClr val="bg1"/>
                </a:solidFill>
              </a:rPr>
              <a:t>ятко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6655" y="2995354"/>
            <a:ext cx="6947777" cy="6638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Листок, листівка, листяне, листя</a:t>
            </a:r>
          </a:p>
        </p:txBody>
      </p:sp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xmlns="" id="{41F684C1-C561-4A47-915C-5EC2889FF6FF}"/>
              </a:ext>
            </a:extLst>
          </p:cNvPr>
          <p:cNvCxnSpPr>
            <a:cxnSpLocks/>
          </p:cNvCxnSpPr>
          <p:nvPr/>
        </p:nvCxnSpPr>
        <p:spPr>
          <a:xfrm>
            <a:off x="4051081" y="2706940"/>
            <a:ext cx="1104846" cy="27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xmlns="" id="{26C1F069-2E6D-404E-833F-4C9DE37A71F9}"/>
              </a:ext>
            </a:extLst>
          </p:cNvPr>
          <p:cNvCxnSpPr>
            <a:cxnSpLocks/>
          </p:cNvCxnSpPr>
          <p:nvPr/>
        </p:nvCxnSpPr>
        <p:spPr>
          <a:xfrm>
            <a:off x="2474862" y="3327291"/>
            <a:ext cx="17449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s://fs02.vseosvita.ua/02003v2c-7b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759" y="322148"/>
            <a:ext cx="1812595" cy="1758463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elo-exp.com/wp-content/uploads/2017/06/24-11.jpg">
            <a:extLst>
              <a:ext uri="{FF2B5EF4-FFF2-40B4-BE49-F238E27FC236}">
                <a16:creationId xmlns:a16="http://schemas.microsoft.com/office/drawing/2014/main" xmlns="" id="{3872A1E4-1085-4075-9ACD-5DD95ED54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183" y="2314019"/>
            <a:ext cx="2598615" cy="17584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chebka.com.ua/wa-data/public/shop/products/73/52/55273/images/21599/21599.400.jpg">
            <a:extLst>
              <a:ext uri="{FF2B5EF4-FFF2-40B4-BE49-F238E27FC236}">
                <a16:creationId xmlns:a16="http://schemas.microsoft.com/office/drawing/2014/main" xmlns="" id="{0820EEF2-3254-4BCE-843C-0525F8EBA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73" y="3908501"/>
            <a:ext cx="2983524" cy="191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4"/>
          <p:cNvSpPr txBox="1">
            <a:spLocks/>
          </p:cNvSpPr>
          <p:nvPr/>
        </p:nvSpPr>
        <p:spPr>
          <a:xfrm>
            <a:off x="841273" y="1400845"/>
            <a:ext cx="6963160" cy="7964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70C0"/>
                </a:solidFill>
              </a:rPr>
              <a:t>Чи всі слова, що мають </a:t>
            </a:r>
            <a:r>
              <a:rPr lang="ru-RU" sz="2800" b="1" dirty="0" err="1" smtClean="0">
                <a:solidFill>
                  <a:srgbClr val="0070C0"/>
                </a:solidFill>
              </a:rPr>
              <a:t>спільну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частину</a:t>
            </a:r>
            <a:r>
              <a:rPr lang="ru-RU" sz="2800" b="1" dirty="0" smtClean="0">
                <a:solidFill>
                  <a:srgbClr val="0070C0"/>
                </a:solidFill>
              </a:rPr>
              <a:t> можна </a:t>
            </a:r>
            <a:r>
              <a:rPr lang="ru-RU" sz="2800" b="1" dirty="0" err="1" smtClean="0">
                <a:solidFill>
                  <a:srgbClr val="0070C0"/>
                </a:solidFill>
              </a:rPr>
              <a:t>назвати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спорідненими</a:t>
            </a:r>
            <a:r>
              <a:rPr lang="ru-RU" sz="2800" b="1" dirty="0" smtClean="0">
                <a:solidFill>
                  <a:srgbClr val="0070C0"/>
                </a:solidFill>
              </a:rPr>
              <a:t>?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713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6160" y="2561227"/>
            <a:ext cx="11657025" cy="987040"/>
          </a:xfrm>
          <a:prstGeom prst="rect">
            <a:avLst/>
          </a:prstGeom>
          <a:noFill/>
          <a:effectLst>
            <a:outerShdw dist="35560" dir="2700000" algn="ctr" rotWithShape="0">
              <a:srgbClr val="000000"/>
            </a:outerShdw>
          </a:effectLst>
        </p:spPr>
        <p:txBody>
          <a:bodyPr wrap="square" lIns="108814" tIns="54407" rIns="108814" bIns="54407" rtlCol="0">
            <a:spAutoFit/>
          </a:bodyPr>
          <a:lstStyle/>
          <a:p>
            <a:pPr algn="ctr"/>
            <a:r>
              <a:rPr lang="uk-UA" sz="38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uk-UA" sz="57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</a:t>
            </a:r>
            <a:endParaRPr lang="uk-UA" sz="57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6779" y="1269054"/>
            <a:ext cx="10458350" cy="617708"/>
          </a:xfrm>
          <a:prstGeom prst="rect">
            <a:avLst/>
          </a:prstGeom>
          <a:noFill/>
        </p:spPr>
        <p:txBody>
          <a:bodyPr wrap="square" lIns="108814" tIns="54407" rIns="108814" bIns="54407" rtlCol="0">
            <a:spAutoFit/>
          </a:bodyPr>
          <a:lstStyle/>
          <a:p>
            <a:r>
              <a:rPr lang="uk-UA" sz="3300" b="1" u="sng" dirty="0"/>
              <a:t> </a:t>
            </a:r>
            <a:endParaRPr lang="uk-UA" sz="33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16710" y="1192779"/>
            <a:ext cx="10398497" cy="23258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 rtlCol="0">
            <a:spAutoFit/>
          </a:bodyPr>
          <a:lstStyle/>
          <a:p>
            <a:pPr algn="just"/>
            <a:r>
              <a:rPr lang="uk-UA" sz="3600" dirty="0">
                <a:solidFill>
                  <a:schemeClr val="accent1">
                    <a:lumMod val="75000"/>
                  </a:schemeClr>
                </a:solidFill>
              </a:rPr>
              <a:t>    Листяні дерева в 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жовтні</a:t>
            </a:r>
            <a:r>
              <a:rPr lang="uk-UA" sz="3600" dirty="0">
                <a:solidFill>
                  <a:schemeClr val="accent1">
                    <a:lumMod val="75000"/>
                  </a:schemeClr>
                </a:solidFill>
              </a:rPr>
              <a:t> стоять в святковому одязі. Раптом від холодного вітру захвилювались листочки. Скоро полетять вони 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</a:rPr>
              <a:t>чарівним</a:t>
            </a:r>
            <a:r>
              <a:rPr lang="uk-UA" sz="3600" dirty="0">
                <a:solidFill>
                  <a:schemeClr val="accent1">
                    <a:lumMod val="75000"/>
                  </a:schemeClr>
                </a:solidFill>
              </a:rPr>
              <a:t> листопадом. І </a:t>
            </a:r>
            <a:r>
              <a:rPr lang="uk-UA" sz="3600" dirty="0" err="1">
                <a:solidFill>
                  <a:schemeClr val="accent1">
                    <a:lumMod val="75000"/>
                  </a:schemeClr>
                </a:solidFill>
              </a:rPr>
              <a:t>накриє</a:t>
            </a:r>
            <a:r>
              <a:rPr lang="uk-UA" sz="3600" dirty="0">
                <a:solidFill>
                  <a:schemeClr val="accent1">
                    <a:lumMod val="75000"/>
                  </a:schemeClr>
                </a:solidFill>
              </a:rPr>
              <a:t> казкове листя чорну землю.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6-конечная звезда 6"/>
          <p:cNvSpPr/>
          <p:nvPr/>
        </p:nvSpPr>
        <p:spPr>
          <a:xfrm>
            <a:off x="3407739" y="1337582"/>
            <a:ext cx="313356" cy="491266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1208632" y="2405993"/>
            <a:ext cx="380755" cy="500182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9" name="6-конечная звезда 8"/>
          <p:cNvSpPr/>
          <p:nvPr/>
        </p:nvSpPr>
        <p:spPr>
          <a:xfrm>
            <a:off x="1709715" y="1260186"/>
            <a:ext cx="288612" cy="500182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1" name="6-конечная звезда 10"/>
          <p:cNvSpPr/>
          <p:nvPr/>
        </p:nvSpPr>
        <p:spPr>
          <a:xfrm>
            <a:off x="1208631" y="2919545"/>
            <a:ext cx="380755" cy="500182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3" name="6-конечная звезда 12"/>
          <p:cNvSpPr/>
          <p:nvPr/>
        </p:nvSpPr>
        <p:spPr>
          <a:xfrm>
            <a:off x="9036928" y="1841568"/>
            <a:ext cx="354238" cy="540886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14" name="6-конечная звезда 13"/>
          <p:cNvSpPr/>
          <p:nvPr/>
        </p:nvSpPr>
        <p:spPr>
          <a:xfrm>
            <a:off x="7124279" y="2996834"/>
            <a:ext cx="282704" cy="422893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pic>
        <p:nvPicPr>
          <p:cNvPr id="16" name="Picture 8" descr="https://encrypted-tbn0.gstatic.com/images?q=tbn:ANd9GcRuuH_yKzBfRMfElQY_UX-IPXGF4uEymCkMdvmDnsTPPZbkHh5xzslmXqv_EmUNW2eKDak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630" y="4619772"/>
            <a:ext cx="2117576" cy="196178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CEA23489-85AB-4BAD-972B-EB09FF434A47}"/>
              </a:ext>
            </a:extLst>
          </p:cNvPr>
          <p:cNvSpPr txBox="1">
            <a:spLocks/>
          </p:cNvSpPr>
          <p:nvPr/>
        </p:nvSpPr>
        <p:spPr>
          <a:xfrm>
            <a:off x="734095" y="437176"/>
            <a:ext cx="10686528" cy="8230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Прочитайте текст. Які букви заховались за зірочками?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70AA817B-431C-475F-AE83-26812FC7FFB5}"/>
              </a:ext>
            </a:extLst>
          </p:cNvPr>
          <p:cNvSpPr txBox="1">
            <a:spLocks/>
          </p:cNvSpPr>
          <p:nvPr/>
        </p:nvSpPr>
        <p:spPr>
          <a:xfrm>
            <a:off x="916709" y="3612197"/>
            <a:ext cx="10398497" cy="969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Яка пора року описана в тексті? Яке явище природи? Знайдіть в тексті споріднені слова.  Підберіть </a:t>
            </a:r>
            <a:r>
              <a:rPr lang="uk-UA" sz="2800" b="1" dirty="0">
                <a:solidFill>
                  <a:srgbClr val="0070C0"/>
                </a:solidFill>
              </a:rPr>
              <a:t>споріднені до виділених </a:t>
            </a:r>
            <a:r>
              <a:rPr lang="uk-UA" sz="2800" b="1" dirty="0" smtClean="0">
                <a:solidFill>
                  <a:srgbClr val="0070C0"/>
                </a:solidFill>
              </a:rPr>
              <a:t>слів.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E0E43B52-99DD-410C-9985-D67A1E3986CA}"/>
              </a:ext>
            </a:extLst>
          </p:cNvPr>
          <p:cNvSpPr/>
          <p:nvPr/>
        </p:nvSpPr>
        <p:spPr>
          <a:xfrm>
            <a:off x="893114" y="4581922"/>
            <a:ext cx="6578120" cy="60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Жовтень, жовтий, жовток, жовтіти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DB2B822E-5E4A-489C-97C8-6F4D8DB8B1ED}"/>
              </a:ext>
            </a:extLst>
          </p:cNvPr>
          <p:cNvSpPr/>
          <p:nvPr/>
        </p:nvSpPr>
        <p:spPr>
          <a:xfrm>
            <a:off x="893114" y="5184241"/>
            <a:ext cx="6592460" cy="602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108814" tIns="54407" rIns="108814" bIns="54407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Чарівний, чари, чарівник, чарувати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70AA817B-431C-475F-AE83-26812FC7FFB5}"/>
              </a:ext>
            </a:extLst>
          </p:cNvPr>
          <p:cNvSpPr txBox="1">
            <a:spLocks/>
          </p:cNvSpPr>
          <p:nvPr/>
        </p:nvSpPr>
        <p:spPr>
          <a:xfrm>
            <a:off x="878204" y="5805997"/>
            <a:ext cx="8158724" cy="5041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Запиши першу групу слів. Виділи в словах корінь</a:t>
            </a:r>
            <a:endParaRPr lang="uk-UA" sz="2800" b="1" dirty="0">
              <a:solidFill>
                <a:srgbClr val="0070C0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339503" y="1760368"/>
            <a:ext cx="165618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039097" y="2906175"/>
            <a:ext cx="181257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70995" y="3357786"/>
            <a:ext cx="233674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873787" y="3416552"/>
            <a:ext cx="109045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11">
            <a:extLst>
              <a:ext uri="{FF2B5EF4-FFF2-40B4-BE49-F238E27FC236}">
                <a16:creationId xmlns="" xmlns:a16="http://schemas.microsoft.com/office/drawing/2014/main" id="{C9606BD8-1AA6-4A07-8F0A-03E6B9B8DA19}"/>
              </a:ext>
            </a:extLst>
          </p:cNvPr>
          <p:cNvSpPr>
            <a:spLocks/>
          </p:cNvSpPr>
          <p:nvPr/>
        </p:nvSpPr>
        <p:spPr bwMode="auto">
          <a:xfrm rot="18563494">
            <a:off x="1066609" y="4440529"/>
            <a:ext cx="695326" cy="816317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lIns="98689" tIns="49345" rIns="98689" bIns="49345" anchor="ctr"/>
          <a:lstStyle/>
          <a:p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" name="Arc 11">
            <a:extLst>
              <a:ext uri="{FF2B5EF4-FFF2-40B4-BE49-F238E27FC236}">
                <a16:creationId xmlns="" xmlns:a16="http://schemas.microsoft.com/office/drawing/2014/main" id="{6926AC12-66C2-4ECD-A038-4CFEF7B1CB58}"/>
              </a:ext>
            </a:extLst>
          </p:cNvPr>
          <p:cNvSpPr>
            <a:spLocks/>
          </p:cNvSpPr>
          <p:nvPr/>
        </p:nvSpPr>
        <p:spPr bwMode="auto">
          <a:xfrm rot="18563494">
            <a:off x="2851719" y="4509920"/>
            <a:ext cx="645214" cy="677874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lIns="98689" tIns="49345" rIns="98689" bIns="49345" anchor="ctr"/>
          <a:lstStyle/>
          <a:p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8" name="Arc 11">
            <a:extLst>
              <a:ext uri="{FF2B5EF4-FFF2-40B4-BE49-F238E27FC236}">
                <a16:creationId xmlns="" xmlns:a16="http://schemas.microsoft.com/office/drawing/2014/main" id="{5EC8E4B3-54B9-455E-AB2A-D939E6CF4C01}"/>
              </a:ext>
            </a:extLst>
          </p:cNvPr>
          <p:cNvSpPr>
            <a:spLocks/>
          </p:cNvSpPr>
          <p:nvPr/>
        </p:nvSpPr>
        <p:spPr bwMode="auto">
          <a:xfrm rot="18563494">
            <a:off x="4366813" y="4479379"/>
            <a:ext cx="603661" cy="744676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lIns="98689" tIns="49345" rIns="98689" bIns="49345" anchor="ctr"/>
          <a:lstStyle/>
          <a:p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" name="Arc 11">
            <a:extLst>
              <a:ext uri="{FF2B5EF4-FFF2-40B4-BE49-F238E27FC236}">
                <a16:creationId xmlns="" xmlns:a16="http://schemas.microsoft.com/office/drawing/2014/main" id="{345C0E34-5817-4094-BBAF-8B0428C2ABDA}"/>
              </a:ext>
            </a:extLst>
          </p:cNvPr>
          <p:cNvSpPr>
            <a:spLocks/>
          </p:cNvSpPr>
          <p:nvPr/>
        </p:nvSpPr>
        <p:spPr bwMode="auto">
          <a:xfrm rot="18563494">
            <a:off x="5896344" y="4509660"/>
            <a:ext cx="552729" cy="686654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lIns="98689" tIns="49345" rIns="98689" bIns="49345" anchor="ctr"/>
          <a:lstStyle/>
          <a:p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333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9399" y="522634"/>
            <a:ext cx="10205587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Пояснення домашнього завдання. </a:t>
            </a:r>
            <a:r>
              <a:rPr lang="uk-UA" sz="3600" b="1" dirty="0" smtClean="0">
                <a:solidFill>
                  <a:schemeClr val="bg1"/>
                </a:solidFill>
              </a:rPr>
              <a:t>Вправа 7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1 УКР МОВА\1 Пономарьова\3 Будова слова\№026-Визначаю корінь слова\2025-10-16_214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67" y="1413570"/>
            <a:ext cx="1050893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149" y="3565213"/>
            <a:ext cx="2784590" cy="278459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455" y="621482"/>
            <a:ext cx="10277038" cy="9272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9462" y="1629594"/>
            <a:ext cx="7389133" cy="23008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/>
            <a:r>
              <a:rPr lang="uk-UA" sz="3200" b="1" dirty="0">
                <a:solidFill>
                  <a:schemeClr val="bg1"/>
                </a:solidFill>
              </a:rPr>
              <a:t>- </a:t>
            </a:r>
            <a:r>
              <a:rPr lang="uk-UA" sz="3200" b="1" dirty="0" smtClean="0">
                <a:solidFill>
                  <a:schemeClr val="bg1"/>
                </a:solidFill>
              </a:rPr>
              <a:t>Яку тему вивчали </a:t>
            </a:r>
            <a:r>
              <a:rPr lang="uk-UA" sz="3200" b="1" dirty="0">
                <a:solidFill>
                  <a:schemeClr val="bg1"/>
                </a:solidFill>
              </a:rPr>
              <a:t>на уроці?</a:t>
            </a:r>
            <a:endParaRPr lang="ru-RU" sz="3200" b="1" dirty="0">
              <a:solidFill>
                <a:schemeClr val="bg1"/>
              </a:solidFill>
            </a:endParaRPr>
          </a:p>
          <a:p>
            <a:pPr lvl="0"/>
            <a:r>
              <a:rPr lang="uk-UA" sz="3200" b="1" dirty="0">
                <a:solidFill>
                  <a:schemeClr val="bg1"/>
                </a:solidFill>
              </a:rPr>
              <a:t>- Які цінні думки запам’ятали?</a:t>
            </a:r>
            <a:endParaRPr lang="ru-RU" sz="3200" b="1" dirty="0">
              <a:solidFill>
                <a:schemeClr val="bg1"/>
              </a:solidFill>
            </a:endParaRPr>
          </a:p>
          <a:p>
            <a:pPr lvl="0"/>
            <a:r>
              <a:rPr lang="uk-UA" sz="3200" b="1" dirty="0">
                <a:solidFill>
                  <a:schemeClr val="bg1"/>
                </a:solidFill>
              </a:rPr>
              <a:t>- Як визначити корінь?</a:t>
            </a:r>
            <a:endParaRPr lang="ru-RU" sz="3200" b="1" dirty="0">
              <a:solidFill>
                <a:schemeClr val="bg1"/>
              </a:solidFill>
            </a:endParaRPr>
          </a:p>
          <a:p>
            <a:pPr lvl="0"/>
            <a:r>
              <a:rPr lang="uk-UA" sz="3200" b="1" dirty="0">
                <a:solidFill>
                  <a:schemeClr val="bg1"/>
                </a:solidFill>
              </a:rPr>
              <a:t>- Які слова називають спорідненими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" name="Picture 12" descr="https://encrypted-tbn0.gstatic.com/images?q=tbn:ANd9GcSzNPDLmZncXqRBknT4dadpkzofmt0G3vpL31Icj7rLLewsBIrSOQilR75DIZkIk01_UCE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658" y="1701114"/>
            <a:ext cx="2368682" cy="222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6164039" y="5605593"/>
            <a:ext cx="3232204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-конечная звезда 5"/>
          <p:cNvSpPr/>
          <p:nvPr/>
        </p:nvSpPr>
        <p:spPr>
          <a:xfrm>
            <a:off x="8148917" y="5390210"/>
            <a:ext cx="479741" cy="360123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9462" y="4845167"/>
            <a:ext cx="5040561" cy="1091182"/>
          </a:xfrm>
          <a:prstGeom prst="round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rgbClr val="0070C0"/>
                </a:solidFill>
              </a:rPr>
              <a:t>Оцініть свою роботу на </a:t>
            </a:r>
            <a:r>
              <a:rPr lang="uk-UA" sz="3200" b="1" dirty="0" err="1">
                <a:solidFill>
                  <a:srgbClr val="0070C0"/>
                </a:solidFill>
              </a:rPr>
              <a:t>уроці</a:t>
            </a:r>
            <a:r>
              <a:rPr lang="uk-UA" sz="3200" b="1" dirty="0">
                <a:solidFill>
                  <a:srgbClr val="0070C0"/>
                </a:solidFill>
              </a:rPr>
              <a:t> вектором успіху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471" y="4027165"/>
            <a:ext cx="2963093" cy="6638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uk-UA" sz="3600" b="1" dirty="0">
                <a:solidFill>
                  <a:schemeClr val="bg1">
                    <a:lumMod val="95000"/>
                  </a:schemeClr>
                </a:solidFill>
              </a:rPr>
              <a:t> Я знаю … 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5548" y="4027165"/>
            <a:ext cx="2963093" cy="6638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uk-UA" sz="3600" b="1" dirty="0">
                <a:solidFill>
                  <a:schemeClr val="bg1">
                    <a:lumMod val="95000"/>
                  </a:schemeClr>
                </a:solidFill>
              </a:rPr>
              <a:t> Я  вмію  … 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088" y="4027165"/>
            <a:ext cx="2979045" cy="6638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uk-UA" sz="3600" b="1" dirty="0">
                <a:solidFill>
                  <a:schemeClr val="bg1">
                    <a:lumMod val="95000"/>
                  </a:schemeClr>
                </a:solidFill>
              </a:rPr>
              <a:t> Я  ціную  … 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148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9463" y="378104"/>
            <a:ext cx="10441159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800" b="1" dirty="0">
                <a:solidFill>
                  <a:schemeClr val="bg1"/>
                </a:solidFill>
              </a:rPr>
              <a:t>Налаштування на урок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57382" y="1780755"/>
            <a:ext cx="6244773" cy="25733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Ось дзвінок сигнал подав —</a:t>
            </a:r>
            <a:endParaRPr lang="ru-RU" sz="3600" b="1" dirty="0">
              <a:solidFill>
                <a:schemeClr val="bg1"/>
              </a:solidFill>
            </a:endParaRPr>
          </a:p>
          <a:p>
            <a:r>
              <a:rPr lang="uk-UA" sz="3600" b="1" dirty="0">
                <a:solidFill>
                  <a:schemeClr val="bg1"/>
                </a:solidFill>
              </a:rPr>
              <a:t>До роботи час настав.</a:t>
            </a:r>
            <a:endParaRPr lang="ru-RU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Тож </a:t>
            </a:r>
            <a:r>
              <a:rPr lang="uk-UA" sz="3600" b="1" dirty="0">
                <a:solidFill>
                  <a:schemeClr val="bg1"/>
                </a:solidFill>
              </a:rPr>
              <a:t>і ми часу не гаймо,</a:t>
            </a:r>
            <a:endParaRPr lang="ru-RU" sz="3600" b="1" dirty="0">
              <a:solidFill>
                <a:schemeClr val="bg1"/>
              </a:solidFill>
            </a:endParaRPr>
          </a:p>
          <a:p>
            <a:r>
              <a:rPr lang="uk-UA" sz="3600" b="1" dirty="0">
                <a:solidFill>
                  <a:schemeClr val="bg1"/>
                </a:solidFill>
              </a:rPr>
              <a:t>А урок свій починаймо.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890319" y="1279946"/>
            <a:ext cx="6321789" cy="14297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chemeClr val="bg1"/>
                </a:solidFill>
              </a:rPr>
              <a:t>Визнач свій настрій на початку </a:t>
            </a:r>
            <a:r>
              <a:rPr lang="uk-UA" sz="2800" b="1" dirty="0" smtClean="0">
                <a:solidFill>
                  <a:schemeClr val="bg1"/>
                </a:solidFill>
              </a:rPr>
              <a:t>уроку веселими листочками осінніх </a:t>
            </a:r>
            <a:r>
              <a:rPr lang="uk-UA" sz="2800" b="1" dirty="0" smtClean="0">
                <a:solidFill>
                  <a:schemeClr val="bg1"/>
                </a:solidFill>
              </a:rPr>
              <a:t>дерев. 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Назви обране дерево і емоцію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18" descr="https://encrypted-tbn0.gstatic.com/images?q=tbn:ANd9GcRf33LrpXCLKRjUMuCUsS1UKj9IYbxrH0qc2mf6nEeZ4v1926oFu4xJihl7hoTITXWTkOI&amp;usqp=CA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r="15025"/>
          <a:stretch/>
        </p:blipFill>
        <p:spPr bwMode="auto">
          <a:xfrm>
            <a:off x="720000" y="1304192"/>
            <a:ext cx="1620000" cy="1916879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2" descr="https://encrypted-tbn0.gstatic.com/images?q=tbn:ANd9GcTLwcE2hNs9Hh8EjKdcCwD6mywti5TMW0fAXKUQN82g-oU88YKf1o8lo4_6gn1mMwUfEmA&amp;usqp=CA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" r="8175"/>
          <a:stretch/>
        </p:blipFill>
        <p:spPr bwMode="auto">
          <a:xfrm>
            <a:off x="6335999" y="3649204"/>
            <a:ext cx="2268925" cy="203043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https://encrypted-tbn0.gstatic.com/images?q=tbn:ANd9GcScDQ2wPFsOPpht4unoUjP7E36wR4szOUYMFysNoBJG_6YGIZHR2EhRPqyJI7ZX1gkF_dA&amp;usqp=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808" y="3992520"/>
            <a:ext cx="2314663" cy="1592928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 descr="https://encrypted-tbn0.gstatic.com/images?q=tbn:ANd9GcQR_k28y7TPsmjITKVXRk4rCHYbAeA6iH2VdWKquzL7bzXC-UK391N7OquXZpBDDwfR3TE&amp;usqp=C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492" y="1329147"/>
            <a:ext cx="1955002" cy="1738259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s://encrypted-tbn0.gstatic.com/images?q=tbn:ANd9GcTys0Kmocwmo4UhoRc33tuOp5Hnsld7GZc5TQ&amp;usqp=C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865952"/>
            <a:ext cx="2170320" cy="1889842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encrypted-tbn0.gstatic.com/images?q=tbn:ANd9GcRQz4MZTkmCxnlD5XlmKTOer0Ddo4D4OTBBlKtj2mvwJHjzIZSGW3X1fDOV8gKZ5uQ1CzY&amp;usqp=C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256" y="3649204"/>
            <a:ext cx="2278764" cy="204435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FB04FFEB-BC6F-4927-8E53-0C218728D15B}"/>
              </a:ext>
            </a:extLst>
          </p:cNvPr>
          <p:cNvSpPr/>
          <p:nvPr/>
        </p:nvSpPr>
        <p:spPr>
          <a:xfrm>
            <a:off x="1757343" y="3111883"/>
            <a:ext cx="921356" cy="61770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none" lIns="108814" tIns="54407" rIns="108814" bIns="54407">
            <a:spAutoFit/>
          </a:bodyPr>
          <a:lstStyle/>
          <a:p>
            <a:r>
              <a:rPr lang="uk-UA" sz="3300" b="1" dirty="0">
                <a:solidFill>
                  <a:srgbClr val="002060"/>
                </a:solidFill>
              </a:rPr>
              <a:t>Дуб</a:t>
            </a:r>
            <a:endParaRPr lang="uk-UA" sz="3300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9273F7EF-3756-4D77-9E63-6079339D10B8}"/>
              </a:ext>
            </a:extLst>
          </p:cNvPr>
          <p:cNvSpPr/>
          <p:nvPr/>
        </p:nvSpPr>
        <p:spPr>
          <a:xfrm>
            <a:off x="1831932" y="5755794"/>
            <a:ext cx="1125450" cy="61770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none" lIns="108814" tIns="54407" rIns="108814" bIns="54407">
            <a:spAutoFit/>
          </a:bodyPr>
          <a:lstStyle/>
          <a:p>
            <a:r>
              <a:rPr lang="uk-UA" sz="3300" b="1" dirty="0">
                <a:solidFill>
                  <a:srgbClr val="002060"/>
                </a:solidFill>
              </a:rPr>
              <a:t>Клен</a:t>
            </a:r>
            <a:endParaRPr lang="uk-UA" sz="3300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9022339F-1807-4D4E-9FEA-24F76C929254}"/>
              </a:ext>
            </a:extLst>
          </p:cNvPr>
          <p:cNvSpPr/>
          <p:nvPr/>
        </p:nvSpPr>
        <p:spPr>
          <a:xfrm>
            <a:off x="3993684" y="5807657"/>
            <a:ext cx="1155907" cy="61770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none" lIns="108814" tIns="54407" rIns="108814" bIns="54407">
            <a:spAutoFit/>
          </a:bodyPr>
          <a:lstStyle/>
          <a:p>
            <a:r>
              <a:rPr lang="uk-UA" sz="3300" b="1" dirty="0">
                <a:solidFill>
                  <a:srgbClr val="002060"/>
                </a:solidFill>
              </a:rPr>
              <a:t>Липа</a:t>
            </a:r>
            <a:endParaRPr lang="uk-UA" sz="3300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9EB168C5-7F9C-41E9-82AF-B731CD82AED5}"/>
              </a:ext>
            </a:extLst>
          </p:cNvPr>
          <p:cNvSpPr/>
          <p:nvPr/>
        </p:nvSpPr>
        <p:spPr>
          <a:xfrm>
            <a:off x="6668095" y="5836422"/>
            <a:ext cx="1501899" cy="61770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none" lIns="108814" tIns="54407" rIns="108814" bIns="54407">
            <a:spAutoFit/>
          </a:bodyPr>
          <a:lstStyle/>
          <a:p>
            <a:r>
              <a:rPr lang="uk-UA" sz="3300" b="1" dirty="0">
                <a:solidFill>
                  <a:srgbClr val="002060"/>
                </a:solidFill>
              </a:rPr>
              <a:t>Тополя</a:t>
            </a:r>
            <a:endParaRPr lang="uk-UA" sz="3300" dirty="0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72D227CC-6DA9-4502-B1BF-A4F21499C5B7}"/>
              </a:ext>
            </a:extLst>
          </p:cNvPr>
          <p:cNvSpPr/>
          <p:nvPr/>
        </p:nvSpPr>
        <p:spPr>
          <a:xfrm>
            <a:off x="9710960" y="3224047"/>
            <a:ext cx="1592501" cy="61770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none" lIns="108814" tIns="54407" rIns="108814" bIns="54407">
            <a:spAutoFit/>
          </a:bodyPr>
          <a:lstStyle/>
          <a:p>
            <a:r>
              <a:rPr lang="uk-UA" sz="3300" b="1" dirty="0">
                <a:solidFill>
                  <a:srgbClr val="002060"/>
                </a:solidFill>
              </a:rPr>
              <a:t>Каштан</a:t>
            </a:r>
            <a:endParaRPr lang="uk-UA" sz="3300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82A8E8EA-3A01-4708-A3AC-2BA0D3E68FE5}"/>
              </a:ext>
            </a:extLst>
          </p:cNvPr>
          <p:cNvSpPr/>
          <p:nvPr/>
        </p:nvSpPr>
        <p:spPr>
          <a:xfrm>
            <a:off x="9212109" y="5774437"/>
            <a:ext cx="1333776" cy="61770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none" lIns="108814" tIns="54407" rIns="108814" bIns="54407">
            <a:spAutoFit/>
          </a:bodyPr>
          <a:lstStyle/>
          <a:p>
            <a:r>
              <a:rPr lang="uk-UA" sz="3300" b="1" dirty="0">
                <a:solidFill>
                  <a:srgbClr val="002060"/>
                </a:solidFill>
              </a:rPr>
              <a:t>Груша</a:t>
            </a:r>
            <a:endParaRPr lang="uk-UA" sz="3300" dirty="0"/>
          </a:p>
        </p:txBody>
      </p:sp>
    </p:spTree>
    <p:extLst>
      <p:ext uri="{BB962C8B-B14F-4D97-AF65-F5344CB8AC3E}">
        <p14:creationId xmlns:p14="http://schemas.microsoft.com/office/powerpoint/2010/main" val="145084660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 txBox="1">
            <a:spLocks/>
          </p:cNvSpPr>
          <p:nvPr/>
        </p:nvSpPr>
        <p:spPr>
          <a:xfrm>
            <a:off x="1125166" y="429975"/>
            <a:ext cx="9961296" cy="7675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>
                <a:solidFill>
                  <a:schemeClr val="bg1"/>
                </a:solidFill>
              </a:rPr>
              <a:t>Склади </a:t>
            </a:r>
            <a:r>
              <a:rPr lang="uk-UA" sz="4000" b="1" dirty="0" smtClean="0">
                <a:solidFill>
                  <a:schemeClr val="bg1"/>
                </a:solidFill>
              </a:rPr>
              <a:t>прислів’я зі слів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734979" y="1341562"/>
            <a:ext cx="8514070" cy="7406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>
                <a:solidFill>
                  <a:srgbClr val="FF0000"/>
                </a:solidFill>
              </a:rPr>
              <a:t>Згода, незгода, дім, а, будує, руйнує.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1699543" y="1341561"/>
            <a:ext cx="8677532" cy="7406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</a:rPr>
              <a:t>Згода дім будує, а незгода руйнує.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699543" y="2925738"/>
            <a:ext cx="7848872" cy="68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>
                <a:solidFill>
                  <a:srgbClr val="FF0000"/>
                </a:solidFill>
              </a:rPr>
              <a:t>Мій, моя, фортеця, будинок.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1699543" y="2925738"/>
            <a:ext cx="7992888" cy="681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</a:rPr>
              <a:t>Мій будинок – моя фортеця.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734979" y="2205658"/>
            <a:ext cx="6120680" cy="5840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rgbClr val="0070C0"/>
                </a:solidFill>
              </a:rPr>
              <a:t>Знайди </a:t>
            </a:r>
            <a:r>
              <a:rPr lang="uk-UA" sz="2800" b="1" dirty="0" smtClean="0">
                <a:solidFill>
                  <a:srgbClr val="0070C0"/>
                </a:solidFill>
              </a:rPr>
              <a:t>пари антонімів </a:t>
            </a:r>
            <a:r>
              <a:rPr lang="uk-UA" sz="2800" b="1" dirty="0">
                <a:solidFill>
                  <a:srgbClr val="0070C0"/>
                </a:solidFill>
              </a:rPr>
              <a:t>в </a:t>
            </a:r>
            <a:r>
              <a:rPr lang="uk-UA" sz="2800" b="1" dirty="0" smtClean="0">
                <a:solidFill>
                  <a:srgbClr val="0070C0"/>
                </a:solidFill>
              </a:rPr>
              <a:t>реченні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1734979" y="3717826"/>
            <a:ext cx="8078872" cy="5970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rgbClr val="0070C0"/>
                </a:solidFill>
              </a:rPr>
              <a:t>Які слова в цих </a:t>
            </a:r>
            <a:r>
              <a:rPr lang="uk-UA" sz="2800" b="1" dirty="0" smtClean="0">
                <a:solidFill>
                  <a:srgbClr val="0070C0"/>
                </a:solidFill>
              </a:rPr>
              <a:t>прислів’ях </a:t>
            </a:r>
            <a:r>
              <a:rPr lang="uk-UA" sz="2800" b="1" dirty="0">
                <a:solidFill>
                  <a:srgbClr val="0070C0"/>
                </a:solidFill>
              </a:rPr>
              <a:t>мають спільну частину?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707654" y="1989634"/>
            <a:ext cx="10069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308805" y="1989634"/>
            <a:ext cx="15114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651871" y="1989634"/>
            <a:ext cx="11510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903683" y="1989634"/>
            <a:ext cx="15587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7914693" y="2071263"/>
            <a:ext cx="1547785" cy="13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651871" y="2098271"/>
            <a:ext cx="11604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3"/>
          <p:cNvSpPr txBox="1">
            <a:spLocks/>
          </p:cNvSpPr>
          <p:nvPr/>
        </p:nvSpPr>
        <p:spPr>
          <a:xfrm>
            <a:off x="1700017" y="4437906"/>
            <a:ext cx="4550246" cy="5287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rgbClr val="FF0000"/>
                </a:solidFill>
              </a:rPr>
              <a:t>Будує, будинок.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" name="Заголовок 3"/>
          <p:cNvSpPr txBox="1">
            <a:spLocks/>
          </p:cNvSpPr>
          <p:nvPr/>
        </p:nvSpPr>
        <p:spPr>
          <a:xfrm>
            <a:off x="1734980" y="5085978"/>
            <a:ext cx="4141028" cy="54635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err="1">
                <a:solidFill>
                  <a:srgbClr val="0070C0"/>
                </a:solidFill>
              </a:rPr>
              <a:t>Збери</a:t>
            </a:r>
            <a:r>
              <a:rPr lang="uk-UA" sz="2800" b="1" dirty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слово зі складів: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2" name="Заголовок 3"/>
          <p:cNvSpPr txBox="1">
            <a:spLocks/>
          </p:cNvSpPr>
          <p:nvPr/>
        </p:nvSpPr>
        <p:spPr>
          <a:xfrm>
            <a:off x="6250263" y="5085978"/>
            <a:ext cx="2047450" cy="5463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rgbClr val="FF0000"/>
                </a:solidFill>
              </a:rPr>
              <a:t>ВАДОБУ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6250263" y="4982148"/>
            <a:ext cx="2225652" cy="7202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>
                <a:solidFill>
                  <a:srgbClr val="FF0000"/>
                </a:solidFill>
              </a:rPr>
              <a:t>Будова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4" name="Picture 16" descr="https://multiurok.ru/img/182813/image_5f7d152990aa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95816" y="4185845"/>
            <a:ext cx="1962518" cy="2384316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346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9" grpId="0" animBg="1"/>
      <p:bldP spid="30" grpId="0" animBg="1"/>
      <p:bldP spid="31" grpId="0" animBg="1"/>
      <p:bldP spid="3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3919" y="1402139"/>
            <a:ext cx="6092574" cy="20621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Сьогодні на уроці ми </a:t>
            </a:r>
            <a:r>
              <a:rPr lang="uk-UA" sz="3200" b="1" dirty="0" smtClean="0">
                <a:solidFill>
                  <a:srgbClr val="002060"/>
                </a:solidFill>
              </a:rPr>
              <a:t>дізнаємось, що </a:t>
            </a:r>
            <a:r>
              <a:rPr lang="uk-UA" sz="3200" b="1" dirty="0">
                <a:solidFill>
                  <a:srgbClr val="002060"/>
                </a:solidFill>
              </a:rPr>
              <a:t>таке </a:t>
            </a:r>
            <a:r>
              <a:rPr lang="uk-UA" sz="3200" b="1" dirty="0">
                <a:solidFill>
                  <a:srgbClr val="FF0000"/>
                </a:solidFill>
              </a:rPr>
              <a:t>корінь слова</a:t>
            </a:r>
            <a:r>
              <a:rPr lang="uk-UA" sz="3200" b="1" dirty="0" smtClean="0">
                <a:solidFill>
                  <a:srgbClr val="002060"/>
                </a:solidFill>
              </a:rPr>
              <a:t>;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</a:rPr>
              <a:t>будемо досліджувати </a:t>
            </a:r>
            <a:r>
              <a:rPr lang="uk-UA" sz="3200" b="1" dirty="0">
                <a:solidFill>
                  <a:srgbClr val="FF0000"/>
                </a:solidFill>
              </a:rPr>
              <a:t>споріднені </a:t>
            </a:r>
            <a:r>
              <a:rPr lang="uk-UA" sz="3200" b="1" dirty="0" smtClean="0">
                <a:solidFill>
                  <a:srgbClr val="FF0000"/>
                </a:solidFill>
              </a:rPr>
              <a:t>слова</a:t>
            </a:r>
            <a:r>
              <a:rPr lang="uk-UA" sz="3200" b="1" dirty="0" smtClean="0">
                <a:solidFill>
                  <a:srgbClr val="002060"/>
                </a:solidFill>
              </a:rPr>
              <a:t>; 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вчитися </a:t>
            </a:r>
            <a:r>
              <a:rPr lang="uk-UA" sz="3200" b="1" dirty="0">
                <a:solidFill>
                  <a:srgbClr val="002060"/>
                </a:solidFill>
              </a:rPr>
              <a:t>визначати їх корінь. 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13933" y="1341562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encrypted-tbn0.gstatic.com/images?q=tbn:ANd9GcSKmFOMrmyy_Wo2KfTLoJN1GDuN9GAT-lZQaFmbvnGF5w1l07p3onEfZHums8f_jDIKra0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71" y="3573810"/>
            <a:ext cx="2880320" cy="247102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7081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r="46761" b="56561"/>
          <a:stretch/>
        </p:blipFill>
        <p:spPr>
          <a:xfrm>
            <a:off x="972000" y="1240237"/>
            <a:ext cx="10296000" cy="51418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356442" y="2061642"/>
            <a:ext cx="4463782" cy="14122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577127" y="1501980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95369" y="-646080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72249" y="-683357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00052" y="1483898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51551" y="-745347"/>
            <a:ext cx="578025" cy="7217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45740" r="69320" b="31307"/>
          <a:stretch/>
        </p:blipFill>
        <p:spPr>
          <a:xfrm>
            <a:off x="1491403" y="-1310852"/>
            <a:ext cx="2168537" cy="132954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" t="31292" r="43786" b="57627"/>
          <a:stretch/>
        </p:blipFill>
        <p:spPr>
          <a:xfrm>
            <a:off x="5436519" y="1412253"/>
            <a:ext cx="2024742" cy="720000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876273" y="574332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6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876" y="1197546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1004516" y="4549725"/>
            <a:ext cx="10341562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 склади і слова. Запиши їх.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 rot="1100546">
            <a:off x="2816230" y="3710607"/>
            <a:ext cx="166216" cy="24429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5" t="41633" r="60740" b="42313"/>
          <a:stretch/>
        </p:blipFill>
        <p:spPr>
          <a:xfrm>
            <a:off x="1195487" y="3295858"/>
            <a:ext cx="1155185" cy="12280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5" t="41633" r="60740" b="42313"/>
          <a:stretch/>
        </p:blipFill>
        <p:spPr>
          <a:xfrm>
            <a:off x="5335256" y="3275455"/>
            <a:ext cx="1155185" cy="122803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C3DC8261-0047-406C-8E0F-B387C95D551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2350672" y="3651975"/>
            <a:ext cx="548666" cy="6705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3DC8261-0047-406C-8E0F-B387C95D551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6091935" y="3635495"/>
            <a:ext cx="548666" cy="67059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4" t="12313" r="765" b="-1076"/>
          <a:stretch/>
        </p:blipFill>
        <p:spPr>
          <a:xfrm>
            <a:off x="6547033" y="3245193"/>
            <a:ext cx="864000" cy="72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4" t="12313" r="765" b="-1076"/>
          <a:stretch/>
        </p:blipFill>
        <p:spPr>
          <a:xfrm>
            <a:off x="3283671" y="3275495"/>
            <a:ext cx="864000" cy="720000"/>
          </a:xfrm>
          <a:prstGeom prst="rect">
            <a:avLst/>
          </a:prstGeom>
        </p:spPr>
      </p:pic>
      <p:sp>
        <p:nvSpPr>
          <p:cNvPr id="35" name="Дуга 7">
            <a:extLst>
              <a:ext uri="{FF2B5EF4-FFF2-40B4-BE49-F238E27FC236}">
                <a16:creationId xmlns="" xmlns:a16="http://schemas.microsoft.com/office/drawing/2014/main" id="{DB10D84D-92D3-47D9-B934-7A4895906E1D}"/>
              </a:ext>
            </a:extLst>
          </p:cNvPr>
          <p:cNvSpPr/>
          <p:nvPr/>
        </p:nvSpPr>
        <p:spPr>
          <a:xfrm rot="17712313">
            <a:off x="4436223" y="3756703"/>
            <a:ext cx="248222" cy="158340"/>
          </a:xfrm>
          <a:custGeom>
            <a:avLst/>
            <a:gdLst>
              <a:gd name="connsiteX0" fmla="*/ 318249 w 975636"/>
              <a:gd name="connsiteY0" fmla="*/ 712425 h 735353"/>
              <a:gd name="connsiteX1" fmla="*/ 74273 w 975636"/>
              <a:gd name="connsiteY1" fmla="*/ 172659 h 735353"/>
              <a:gd name="connsiteX2" fmla="*/ 645004 w 975636"/>
              <a:gd name="connsiteY2" fmla="*/ 19609 h 735353"/>
              <a:gd name="connsiteX3" fmla="*/ 911068 w 975636"/>
              <a:gd name="connsiteY3" fmla="*/ 550483 h 735353"/>
              <a:gd name="connsiteX4" fmla="*/ 487818 w 975636"/>
              <a:gd name="connsiteY4" fmla="*/ 367677 h 735353"/>
              <a:gd name="connsiteX5" fmla="*/ 318249 w 975636"/>
              <a:gd name="connsiteY5" fmla="*/ 712425 h 735353"/>
              <a:gd name="connsiteX0" fmla="*/ 318249 w 975636"/>
              <a:gd name="connsiteY0" fmla="*/ 712425 h 735353"/>
              <a:gd name="connsiteX1" fmla="*/ 74273 w 975636"/>
              <a:gd name="connsiteY1" fmla="*/ 172659 h 735353"/>
              <a:gd name="connsiteX2" fmla="*/ 645004 w 975636"/>
              <a:gd name="connsiteY2" fmla="*/ 19609 h 735353"/>
              <a:gd name="connsiteX3" fmla="*/ 911068 w 975636"/>
              <a:gd name="connsiteY3" fmla="*/ 550483 h 735353"/>
              <a:gd name="connsiteX0" fmla="*/ 318446 w 976048"/>
              <a:gd name="connsiteY0" fmla="*/ 712463 h 712463"/>
              <a:gd name="connsiteX1" fmla="*/ 74470 w 976048"/>
              <a:gd name="connsiteY1" fmla="*/ 172697 h 712463"/>
              <a:gd name="connsiteX2" fmla="*/ 645201 w 976048"/>
              <a:gd name="connsiteY2" fmla="*/ 19647 h 712463"/>
              <a:gd name="connsiteX3" fmla="*/ 911265 w 976048"/>
              <a:gd name="connsiteY3" fmla="*/ 550521 h 712463"/>
              <a:gd name="connsiteX4" fmla="*/ 527235 w 976048"/>
              <a:gd name="connsiteY4" fmla="*/ 388503 h 712463"/>
              <a:gd name="connsiteX5" fmla="*/ 318446 w 976048"/>
              <a:gd name="connsiteY5" fmla="*/ 712463 h 712463"/>
              <a:gd name="connsiteX0" fmla="*/ 318446 w 976048"/>
              <a:gd name="connsiteY0" fmla="*/ 712463 h 712463"/>
              <a:gd name="connsiteX1" fmla="*/ 74470 w 976048"/>
              <a:gd name="connsiteY1" fmla="*/ 172697 h 712463"/>
              <a:gd name="connsiteX2" fmla="*/ 645201 w 976048"/>
              <a:gd name="connsiteY2" fmla="*/ 19647 h 712463"/>
              <a:gd name="connsiteX3" fmla="*/ 911265 w 976048"/>
              <a:gd name="connsiteY3" fmla="*/ 550521 h 71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048" h="712463" stroke="0" extrusionOk="0">
                <a:moveTo>
                  <a:pt x="318446" y="712463"/>
                </a:moveTo>
                <a:cubicBezTo>
                  <a:pt x="28563" y="631463"/>
                  <a:pt x="-89511" y="370240"/>
                  <a:pt x="74470" y="172697"/>
                </a:cubicBezTo>
                <a:cubicBezTo>
                  <a:pt x="194547" y="28043"/>
                  <a:pt x="430887" y="-35334"/>
                  <a:pt x="645201" y="19647"/>
                </a:cubicBezTo>
                <a:cubicBezTo>
                  <a:pt x="935656" y="94163"/>
                  <a:pt x="1063815" y="349875"/>
                  <a:pt x="911265" y="550521"/>
                </a:cubicBezTo>
                <a:lnTo>
                  <a:pt x="527235" y="388503"/>
                </a:lnTo>
                <a:cubicBezTo>
                  <a:pt x="470712" y="503419"/>
                  <a:pt x="374969" y="597547"/>
                  <a:pt x="318446" y="712463"/>
                </a:cubicBezTo>
                <a:close/>
              </a:path>
              <a:path w="976048" h="712463" fill="none">
                <a:moveTo>
                  <a:pt x="318446" y="712463"/>
                </a:moveTo>
                <a:cubicBezTo>
                  <a:pt x="28563" y="631463"/>
                  <a:pt x="-89511" y="370240"/>
                  <a:pt x="74470" y="172697"/>
                </a:cubicBezTo>
                <a:cubicBezTo>
                  <a:pt x="194547" y="28043"/>
                  <a:pt x="430887" y="-35334"/>
                  <a:pt x="645201" y="19647"/>
                </a:cubicBezTo>
                <a:cubicBezTo>
                  <a:pt x="935656" y="94163"/>
                  <a:pt x="1063815" y="349875"/>
                  <a:pt x="911265" y="550521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4613722" y="3690659"/>
            <a:ext cx="286329" cy="265313"/>
          </a:xfrm>
          <a:custGeom>
            <a:avLst/>
            <a:gdLst>
              <a:gd name="connsiteX0" fmla="*/ 0 w 226218"/>
              <a:gd name="connsiteY0" fmla="*/ 109816 h 155060"/>
              <a:gd name="connsiteX1" fmla="*/ 28575 w 226218"/>
              <a:gd name="connsiteY1" fmla="*/ 152678 h 155060"/>
              <a:gd name="connsiteX2" fmla="*/ 126206 w 226218"/>
              <a:gd name="connsiteY2" fmla="*/ 69335 h 155060"/>
              <a:gd name="connsiteX3" fmla="*/ 171450 w 226218"/>
              <a:gd name="connsiteY3" fmla="*/ 278 h 155060"/>
              <a:gd name="connsiteX4" fmla="*/ 128587 w 226218"/>
              <a:gd name="connsiteY4" fmla="*/ 95528 h 155060"/>
              <a:gd name="connsiteX5" fmla="*/ 138112 w 226218"/>
              <a:gd name="connsiteY5" fmla="*/ 155060 h 155060"/>
              <a:gd name="connsiteX6" fmla="*/ 226218 w 226218"/>
              <a:gd name="connsiteY6" fmla="*/ 95528 h 15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218" h="155060">
                <a:moveTo>
                  <a:pt x="0" y="109816"/>
                </a:moveTo>
                <a:cubicBezTo>
                  <a:pt x="3770" y="134620"/>
                  <a:pt x="7541" y="159425"/>
                  <a:pt x="28575" y="152678"/>
                </a:cubicBezTo>
                <a:cubicBezTo>
                  <a:pt x="49609" y="145931"/>
                  <a:pt x="102394" y="94735"/>
                  <a:pt x="126206" y="69335"/>
                </a:cubicBezTo>
                <a:cubicBezTo>
                  <a:pt x="150019" y="43935"/>
                  <a:pt x="171053" y="-4087"/>
                  <a:pt x="171450" y="278"/>
                </a:cubicBezTo>
                <a:cubicBezTo>
                  <a:pt x="171847" y="4643"/>
                  <a:pt x="134143" y="69731"/>
                  <a:pt x="128587" y="95528"/>
                </a:cubicBezTo>
                <a:cubicBezTo>
                  <a:pt x="123031" y="121325"/>
                  <a:pt x="121840" y="155060"/>
                  <a:pt x="138112" y="155060"/>
                </a:cubicBezTo>
                <a:cubicBezTo>
                  <a:pt x="154384" y="155060"/>
                  <a:pt x="190301" y="125294"/>
                  <a:pt x="226218" y="9552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7">
            <a:extLst>
              <a:ext uri="{FF2B5EF4-FFF2-40B4-BE49-F238E27FC236}">
                <a16:creationId xmlns="" xmlns:a16="http://schemas.microsoft.com/office/drawing/2014/main" id="{DB10D84D-92D3-47D9-B934-7A4895906E1D}"/>
              </a:ext>
            </a:extLst>
          </p:cNvPr>
          <p:cNvSpPr/>
          <p:nvPr/>
        </p:nvSpPr>
        <p:spPr>
          <a:xfrm rot="17712313">
            <a:off x="7825206" y="3752717"/>
            <a:ext cx="248222" cy="158340"/>
          </a:xfrm>
          <a:custGeom>
            <a:avLst/>
            <a:gdLst>
              <a:gd name="connsiteX0" fmla="*/ 318249 w 975636"/>
              <a:gd name="connsiteY0" fmla="*/ 712425 h 735353"/>
              <a:gd name="connsiteX1" fmla="*/ 74273 w 975636"/>
              <a:gd name="connsiteY1" fmla="*/ 172659 h 735353"/>
              <a:gd name="connsiteX2" fmla="*/ 645004 w 975636"/>
              <a:gd name="connsiteY2" fmla="*/ 19609 h 735353"/>
              <a:gd name="connsiteX3" fmla="*/ 911068 w 975636"/>
              <a:gd name="connsiteY3" fmla="*/ 550483 h 735353"/>
              <a:gd name="connsiteX4" fmla="*/ 487818 w 975636"/>
              <a:gd name="connsiteY4" fmla="*/ 367677 h 735353"/>
              <a:gd name="connsiteX5" fmla="*/ 318249 w 975636"/>
              <a:gd name="connsiteY5" fmla="*/ 712425 h 735353"/>
              <a:gd name="connsiteX0" fmla="*/ 318249 w 975636"/>
              <a:gd name="connsiteY0" fmla="*/ 712425 h 735353"/>
              <a:gd name="connsiteX1" fmla="*/ 74273 w 975636"/>
              <a:gd name="connsiteY1" fmla="*/ 172659 h 735353"/>
              <a:gd name="connsiteX2" fmla="*/ 645004 w 975636"/>
              <a:gd name="connsiteY2" fmla="*/ 19609 h 735353"/>
              <a:gd name="connsiteX3" fmla="*/ 911068 w 975636"/>
              <a:gd name="connsiteY3" fmla="*/ 550483 h 735353"/>
              <a:gd name="connsiteX0" fmla="*/ 318446 w 976048"/>
              <a:gd name="connsiteY0" fmla="*/ 712463 h 712463"/>
              <a:gd name="connsiteX1" fmla="*/ 74470 w 976048"/>
              <a:gd name="connsiteY1" fmla="*/ 172697 h 712463"/>
              <a:gd name="connsiteX2" fmla="*/ 645201 w 976048"/>
              <a:gd name="connsiteY2" fmla="*/ 19647 h 712463"/>
              <a:gd name="connsiteX3" fmla="*/ 911265 w 976048"/>
              <a:gd name="connsiteY3" fmla="*/ 550521 h 712463"/>
              <a:gd name="connsiteX4" fmla="*/ 527235 w 976048"/>
              <a:gd name="connsiteY4" fmla="*/ 388503 h 712463"/>
              <a:gd name="connsiteX5" fmla="*/ 318446 w 976048"/>
              <a:gd name="connsiteY5" fmla="*/ 712463 h 712463"/>
              <a:gd name="connsiteX0" fmla="*/ 318446 w 976048"/>
              <a:gd name="connsiteY0" fmla="*/ 712463 h 712463"/>
              <a:gd name="connsiteX1" fmla="*/ 74470 w 976048"/>
              <a:gd name="connsiteY1" fmla="*/ 172697 h 712463"/>
              <a:gd name="connsiteX2" fmla="*/ 645201 w 976048"/>
              <a:gd name="connsiteY2" fmla="*/ 19647 h 712463"/>
              <a:gd name="connsiteX3" fmla="*/ 911265 w 976048"/>
              <a:gd name="connsiteY3" fmla="*/ 550521 h 71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048" h="712463" stroke="0" extrusionOk="0">
                <a:moveTo>
                  <a:pt x="318446" y="712463"/>
                </a:moveTo>
                <a:cubicBezTo>
                  <a:pt x="28563" y="631463"/>
                  <a:pt x="-89511" y="370240"/>
                  <a:pt x="74470" y="172697"/>
                </a:cubicBezTo>
                <a:cubicBezTo>
                  <a:pt x="194547" y="28043"/>
                  <a:pt x="430887" y="-35334"/>
                  <a:pt x="645201" y="19647"/>
                </a:cubicBezTo>
                <a:cubicBezTo>
                  <a:pt x="935656" y="94163"/>
                  <a:pt x="1063815" y="349875"/>
                  <a:pt x="911265" y="550521"/>
                </a:cubicBezTo>
                <a:lnTo>
                  <a:pt x="527235" y="388503"/>
                </a:lnTo>
                <a:cubicBezTo>
                  <a:pt x="470712" y="503419"/>
                  <a:pt x="374969" y="597547"/>
                  <a:pt x="318446" y="712463"/>
                </a:cubicBezTo>
                <a:close/>
              </a:path>
              <a:path w="976048" h="712463" fill="none">
                <a:moveTo>
                  <a:pt x="318446" y="712463"/>
                </a:moveTo>
                <a:cubicBezTo>
                  <a:pt x="28563" y="631463"/>
                  <a:pt x="-89511" y="370240"/>
                  <a:pt x="74470" y="172697"/>
                </a:cubicBezTo>
                <a:cubicBezTo>
                  <a:pt x="194547" y="28043"/>
                  <a:pt x="430887" y="-35334"/>
                  <a:pt x="645201" y="19647"/>
                </a:cubicBezTo>
                <a:cubicBezTo>
                  <a:pt x="935656" y="94163"/>
                  <a:pt x="1063815" y="349875"/>
                  <a:pt x="911265" y="550521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8002705" y="3686673"/>
            <a:ext cx="286329" cy="265313"/>
          </a:xfrm>
          <a:custGeom>
            <a:avLst/>
            <a:gdLst>
              <a:gd name="connsiteX0" fmla="*/ 0 w 226218"/>
              <a:gd name="connsiteY0" fmla="*/ 109816 h 155060"/>
              <a:gd name="connsiteX1" fmla="*/ 28575 w 226218"/>
              <a:gd name="connsiteY1" fmla="*/ 152678 h 155060"/>
              <a:gd name="connsiteX2" fmla="*/ 126206 w 226218"/>
              <a:gd name="connsiteY2" fmla="*/ 69335 h 155060"/>
              <a:gd name="connsiteX3" fmla="*/ 171450 w 226218"/>
              <a:gd name="connsiteY3" fmla="*/ 278 h 155060"/>
              <a:gd name="connsiteX4" fmla="*/ 128587 w 226218"/>
              <a:gd name="connsiteY4" fmla="*/ 95528 h 155060"/>
              <a:gd name="connsiteX5" fmla="*/ 138112 w 226218"/>
              <a:gd name="connsiteY5" fmla="*/ 155060 h 155060"/>
              <a:gd name="connsiteX6" fmla="*/ 226218 w 226218"/>
              <a:gd name="connsiteY6" fmla="*/ 95528 h 15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218" h="155060">
                <a:moveTo>
                  <a:pt x="0" y="109816"/>
                </a:moveTo>
                <a:cubicBezTo>
                  <a:pt x="3770" y="134620"/>
                  <a:pt x="7541" y="159425"/>
                  <a:pt x="28575" y="152678"/>
                </a:cubicBezTo>
                <a:cubicBezTo>
                  <a:pt x="49609" y="145931"/>
                  <a:pt x="102394" y="94735"/>
                  <a:pt x="126206" y="69335"/>
                </a:cubicBezTo>
                <a:cubicBezTo>
                  <a:pt x="150019" y="43935"/>
                  <a:pt x="171053" y="-4087"/>
                  <a:pt x="171450" y="278"/>
                </a:cubicBezTo>
                <a:cubicBezTo>
                  <a:pt x="171847" y="4643"/>
                  <a:pt x="134143" y="69731"/>
                  <a:pt x="128587" y="95528"/>
                </a:cubicBezTo>
                <a:cubicBezTo>
                  <a:pt x="123031" y="121325"/>
                  <a:pt x="121840" y="155060"/>
                  <a:pt x="138112" y="155060"/>
                </a:cubicBezTo>
                <a:cubicBezTo>
                  <a:pt x="154384" y="155060"/>
                  <a:pt x="190301" y="125294"/>
                  <a:pt x="226218" y="9552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4" t="12313" r="765" b="-1076"/>
          <a:stretch/>
        </p:blipFill>
        <p:spPr>
          <a:xfrm>
            <a:off x="8289034" y="3268925"/>
            <a:ext cx="864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409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7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fs01.vseosvita.ua/0100en38-e884/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630958"/>
            <a:ext cx="2406711" cy="180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7455" y="405458"/>
            <a:ext cx="10274308" cy="11521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Підбери </a:t>
            </a:r>
            <a:r>
              <a:rPr lang="uk-UA" sz="4000" b="1" dirty="0" smtClean="0">
                <a:solidFill>
                  <a:schemeClr val="bg1"/>
                </a:solidFill>
              </a:rPr>
              <a:t>слова зі спільною частиною до слова БУДОВА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6884140" y="4398706"/>
            <a:ext cx="3189312" cy="6713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Запиши слова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1226023" y="3580945"/>
            <a:ext cx="1576162" cy="52607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600" b="1" dirty="0">
                <a:solidFill>
                  <a:srgbClr val="FF0000"/>
                </a:solidFill>
              </a:rPr>
              <a:t>будує,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7234523" y="5070072"/>
            <a:ext cx="2590600" cy="72024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300" b="1" dirty="0">
                <a:solidFill>
                  <a:srgbClr val="FF0000"/>
                </a:solidFill>
              </a:rPr>
              <a:t>Будова </a:t>
            </a:r>
            <a:r>
              <a:rPr lang="uk-UA" sz="4300" b="1" dirty="0" smtClean="0">
                <a:solidFill>
                  <a:srgbClr val="FF0000"/>
                </a:solidFill>
              </a:rPr>
              <a:t>–  </a:t>
            </a:r>
            <a:endParaRPr lang="ru-RU" sz="43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printonic.ru/uploads/images/2016/04/15/.tmb/thumb_img_5710af1cbfd36_resize_0_2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39" y="1633985"/>
            <a:ext cx="1611709" cy="180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oncpekt.ru/uploads/posts/2020-09/1599225996_image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24" y="4195047"/>
            <a:ext cx="2716815" cy="19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zp.isuo.org/upload/school-photos/9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47" y="1629594"/>
            <a:ext cx="3145515" cy="196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ihi.ru/pics/2015/02/14/797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1630958"/>
            <a:ext cx="2207478" cy="1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3"/>
          <p:cNvSpPr txBox="1">
            <a:spLocks/>
          </p:cNvSpPr>
          <p:nvPr/>
        </p:nvSpPr>
        <p:spPr>
          <a:xfrm>
            <a:off x="3355727" y="3572466"/>
            <a:ext cx="2088232" cy="5298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600" b="1" dirty="0">
                <a:solidFill>
                  <a:srgbClr val="FF0000"/>
                </a:solidFill>
              </a:rPr>
              <a:t>будинок,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5659983" y="3580945"/>
            <a:ext cx="2880320" cy="5788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600" b="1" dirty="0">
                <a:solidFill>
                  <a:srgbClr val="FF0000"/>
                </a:solidFill>
              </a:rPr>
              <a:t>будівельник,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8948530" y="3688081"/>
            <a:ext cx="1990097" cy="5567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600" b="1" dirty="0">
                <a:solidFill>
                  <a:srgbClr val="FF0000"/>
                </a:solidFill>
              </a:rPr>
              <a:t>будівля,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3715767" y="4199153"/>
            <a:ext cx="2664296" cy="12037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600" b="1" dirty="0">
                <a:solidFill>
                  <a:srgbClr val="FF0000"/>
                </a:solidFill>
              </a:rPr>
              <a:t>будівельні (матеріали)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0150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FE7F0A-9F3C-4BD2-ABE0-6BFE3B6A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087" y="549474"/>
            <a:ext cx="8361273" cy="7668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Проведи дослідження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CCB0424-C3A4-469A-A383-5CFAE50B2322}"/>
              </a:ext>
            </a:extLst>
          </p:cNvPr>
          <p:cNvSpPr txBox="1">
            <a:spLocks/>
          </p:cNvSpPr>
          <p:nvPr/>
        </p:nvSpPr>
        <p:spPr>
          <a:xfrm>
            <a:off x="682771" y="2992674"/>
            <a:ext cx="10637418" cy="653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>
                <a:solidFill>
                  <a:srgbClr val="002060"/>
                </a:solidFill>
              </a:rPr>
              <a:t>1. Поясни, від якого слова утворилися слова </a:t>
            </a:r>
            <a:r>
              <a:rPr lang="uk-UA" sz="2800" b="1" i="1" dirty="0">
                <a:solidFill>
                  <a:srgbClr val="002060"/>
                </a:solidFill>
              </a:rPr>
              <a:t>будинок, будівельник</a:t>
            </a:r>
            <a:r>
              <a:rPr lang="uk-UA" sz="28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122408D-C734-4D9D-BA49-56B35D2A09B8}"/>
              </a:ext>
            </a:extLst>
          </p:cNvPr>
          <p:cNvSpPr txBox="1">
            <a:spLocks/>
          </p:cNvSpPr>
          <p:nvPr/>
        </p:nvSpPr>
        <p:spPr>
          <a:xfrm>
            <a:off x="691431" y="3645818"/>
            <a:ext cx="7488832" cy="9409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>
                <a:solidFill>
                  <a:srgbClr val="002060"/>
                </a:solidFill>
              </a:rPr>
              <a:t>2. Чи можна ці слова назвати «родичами» або спорідненими словами? Поясни, чому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B0BCB86-28F3-4EAA-BB32-8879104CD301}"/>
              </a:ext>
            </a:extLst>
          </p:cNvPr>
          <p:cNvSpPr txBox="1">
            <a:spLocks/>
          </p:cNvSpPr>
          <p:nvPr/>
        </p:nvSpPr>
        <p:spPr>
          <a:xfrm>
            <a:off x="669657" y="4581922"/>
            <a:ext cx="9415525" cy="5711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>
                <a:solidFill>
                  <a:srgbClr val="002060"/>
                </a:solidFill>
              </a:rPr>
              <a:t>3. </a:t>
            </a:r>
            <a:r>
              <a:rPr lang="uk-UA" sz="2800" b="1" dirty="0" smtClean="0">
                <a:solidFill>
                  <a:srgbClr val="002060"/>
                </a:solidFill>
              </a:rPr>
              <a:t>Виділи </a:t>
            </a:r>
            <a:r>
              <a:rPr lang="uk-UA" sz="2800" b="1" dirty="0">
                <a:solidFill>
                  <a:srgbClr val="002060"/>
                </a:solidFill>
              </a:rPr>
              <a:t>спільну частину у записаних </a:t>
            </a:r>
            <a:r>
              <a:rPr lang="uk-UA" sz="2800" b="1" dirty="0" smtClean="0">
                <a:solidFill>
                  <a:srgbClr val="002060"/>
                </a:solidFill>
              </a:rPr>
              <a:t>словах дужкою </a:t>
            </a:r>
            <a:r>
              <a:rPr lang="uk-UA" sz="2800" b="1" dirty="0">
                <a:solidFill>
                  <a:srgbClr val="002060"/>
                </a:solidFill>
              </a:rPr>
              <a:t>вгорі </a:t>
            </a:r>
          </a:p>
        </p:txBody>
      </p:sp>
      <p:sp>
        <p:nvSpPr>
          <p:cNvPr id="8" name="Заголовок 3">
            <a:extLst>
              <a:ext uri="{FF2B5EF4-FFF2-40B4-BE49-F238E27FC236}">
                <a16:creationId xmlns:a16="http://schemas.microsoft.com/office/drawing/2014/main" xmlns="" id="{7C1C7DA5-CF11-4E7C-AD8C-8AA708A073F1}"/>
              </a:ext>
            </a:extLst>
          </p:cNvPr>
          <p:cNvSpPr txBox="1">
            <a:spLocks/>
          </p:cNvSpPr>
          <p:nvPr/>
        </p:nvSpPr>
        <p:spPr>
          <a:xfrm>
            <a:off x="925770" y="1316357"/>
            <a:ext cx="8334613" cy="16093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Будова </a:t>
            </a:r>
            <a:r>
              <a:rPr lang="uk-UA" sz="3600" b="1" dirty="0">
                <a:solidFill>
                  <a:schemeClr val="bg1">
                    <a:lumMod val="95000"/>
                  </a:schemeClr>
                </a:solidFill>
              </a:rPr>
              <a:t>- будує, будинок, </a:t>
            </a:r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будівельник,</a:t>
            </a:r>
          </a:p>
          <a:p>
            <a:pPr algn="l"/>
            <a:endParaRPr lang="uk-UA" sz="1600" b="1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3600" b="1" dirty="0">
                <a:solidFill>
                  <a:schemeClr val="bg1">
                    <a:lumMod val="95000"/>
                  </a:schemeClr>
                </a:solidFill>
              </a:rPr>
              <a:t>будівля, будівельні. 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Arc 11">
            <a:extLst>
              <a:ext uri="{FF2B5EF4-FFF2-40B4-BE49-F238E27FC236}">
                <a16:creationId xmlns:a16="http://schemas.microsoft.com/office/drawing/2014/main" xmlns="" id="{C155FDEC-04BB-4A52-955D-33F9BE7AF5DA}"/>
              </a:ext>
            </a:extLst>
          </p:cNvPr>
          <p:cNvSpPr>
            <a:spLocks/>
          </p:cNvSpPr>
          <p:nvPr/>
        </p:nvSpPr>
        <p:spPr bwMode="auto">
          <a:xfrm rot="-2741127">
            <a:off x="1116566" y="1387057"/>
            <a:ext cx="582231" cy="556340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xmlns="" id="{63B81770-8F0B-4B53-8DD0-FFDE6BB1C522}"/>
              </a:ext>
            </a:extLst>
          </p:cNvPr>
          <p:cNvSpPr>
            <a:spLocks/>
          </p:cNvSpPr>
          <p:nvPr/>
        </p:nvSpPr>
        <p:spPr bwMode="auto">
          <a:xfrm rot="-2741127">
            <a:off x="2912688" y="1349435"/>
            <a:ext cx="526040" cy="593415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sp>
        <p:nvSpPr>
          <p:cNvPr id="17" name="Arc 11">
            <a:extLst>
              <a:ext uri="{FF2B5EF4-FFF2-40B4-BE49-F238E27FC236}">
                <a16:creationId xmlns:a16="http://schemas.microsoft.com/office/drawing/2014/main" xmlns="" id="{D39CEBF9-FA49-4975-BD7D-7C504AD0B95D}"/>
              </a:ext>
            </a:extLst>
          </p:cNvPr>
          <p:cNvSpPr>
            <a:spLocks/>
          </p:cNvSpPr>
          <p:nvPr/>
        </p:nvSpPr>
        <p:spPr bwMode="auto">
          <a:xfrm rot="-2741127">
            <a:off x="4338475" y="1383555"/>
            <a:ext cx="502821" cy="543459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sp>
        <p:nvSpPr>
          <p:cNvPr id="18" name="Arc 11">
            <a:extLst>
              <a:ext uri="{FF2B5EF4-FFF2-40B4-BE49-F238E27FC236}">
                <a16:creationId xmlns:a16="http://schemas.microsoft.com/office/drawing/2014/main" xmlns="" id="{32A51881-5214-4616-B3E3-821F4A5F9CCC}"/>
              </a:ext>
            </a:extLst>
          </p:cNvPr>
          <p:cNvSpPr>
            <a:spLocks/>
          </p:cNvSpPr>
          <p:nvPr/>
        </p:nvSpPr>
        <p:spPr bwMode="auto">
          <a:xfrm rot="-2741127">
            <a:off x="3044324" y="2156506"/>
            <a:ext cx="478791" cy="538909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sp>
        <p:nvSpPr>
          <p:cNvPr id="19" name="Arc 11">
            <a:extLst>
              <a:ext uri="{FF2B5EF4-FFF2-40B4-BE49-F238E27FC236}">
                <a16:creationId xmlns:a16="http://schemas.microsoft.com/office/drawing/2014/main" xmlns="" id="{CFC3D5FD-E999-43B7-B8A2-242DA5ABB941}"/>
              </a:ext>
            </a:extLst>
          </p:cNvPr>
          <p:cNvSpPr>
            <a:spLocks/>
          </p:cNvSpPr>
          <p:nvPr/>
        </p:nvSpPr>
        <p:spPr bwMode="auto">
          <a:xfrm rot="-2741127">
            <a:off x="1275625" y="2136358"/>
            <a:ext cx="562172" cy="613105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sp>
        <p:nvSpPr>
          <p:cNvPr id="20" name="Arc 11">
            <a:extLst>
              <a:ext uri="{FF2B5EF4-FFF2-40B4-BE49-F238E27FC236}">
                <a16:creationId xmlns:a16="http://schemas.microsoft.com/office/drawing/2014/main" xmlns="" id="{938E01BB-E7FB-4A9D-AD4C-482E1D899BD8}"/>
              </a:ext>
            </a:extLst>
          </p:cNvPr>
          <p:cNvSpPr>
            <a:spLocks/>
          </p:cNvSpPr>
          <p:nvPr/>
        </p:nvSpPr>
        <p:spPr bwMode="auto">
          <a:xfrm rot="-2741127">
            <a:off x="6138740" y="1329436"/>
            <a:ext cx="536112" cy="609498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 sz="4300" b="1" dirty="0">
              <a:latin typeface="Calibri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DE0B6766-8716-4EDA-8837-BD574471F8BE}"/>
              </a:ext>
            </a:extLst>
          </p:cNvPr>
          <p:cNvSpPr txBox="1">
            <a:spLocks/>
          </p:cNvSpPr>
          <p:nvPr/>
        </p:nvSpPr>
        <p:spPr>
          <a:xfrm>
            <a:off x="9361294" y="2401031"/>
            <a:ext cx="1728192" cy="591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rgbClr val="FF0000"/>
                </a:solidFill>
              </a:rPr>
              <a:t>будувати</a:t>
            </a:r>
          </a:p>
        </p:txBody>
      </p:sp>
      <p:pic>
        <p:nvPicPr>
          <p:cNvPr id="14" name="Picture 4" descr="https://encrypted-tbn0.gstatic.com/images?q=tbn:ANd9GcR-llShNEPQWVaFPpWUq8aIXokNZtPR2E__UUSYRbiMu9EadlPRbF1bFd6zp6kJCTL5ohg&amp;usqp=CAU">
            <a:extLst>
              <a:ext uri="{FF2B5EF4-FFF2-40B4-BE49-F238E27FC236}">
                <a16:creationId xmlns:a16="http://schemas.microsoft.com/office/drawing/2014/main" xmlns="" id="{6745658A-8550-4395-BF27-42DD08273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55" y="531525"/>
            <a:ext cx="1801128" cy="177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91431" y="5157986"/>
            <a:ext cx="9487533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4. Прочитай правило і запам’ятай, як називається спільна частина споріднених слів.</a:t>
            </a:r>
            <a:endParaRPr lang="uk-U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9884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4114" y="3164440"/>
            <a:ext cx="10965657" cy="8810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СПОРІДНЕНІ слова ще називають СПІЛЬНОКОРЕНЕВІ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588157" y="1485578"/>
            <a:ext cx="10965657" cy="16155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</a:rPr>
              <a:t>СПІЛЬНА частина споріднених слів називається КОРІНЬ. </a:t>
            </a:r>
            <a:r>
              <a:rPr lang="uk-UA" sz="3600" dirty="0">
                <a:solidFill>
                  <a:schemeClr val="bg1"/>
                </a:solidFill>
              </a:rPr>
              <a:t>Корінь позначаємо дужкою.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564636" y="549473"/>
            <a:ext cx="10965657" cy="7200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Запам’ятай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90DF6EF0-C070-4292-9EEB-2DC4069ABCF2}"/>
              </a:ext>
            </a:extLst>
          </p:cNvPr>
          <p:cNvSpPr>
            <a:spLocks/>
          </p:cNvSpPr>
          <p:nvPr/>
        </p:nvSpPr>
        <p:spPr bwMode="auto">
          <a:xfrm rot="18150586">
            <a:off x="9965945" y="2117258"/>
            <a:ext cx="698998" cy="953332"/>
          </a:xfrm>
          <a:custGeom>
            <a:avLst/>
            <a:gdLst>
              <a:gd name="T0" fmla="*/ 0 w 21600"/>
              <a:gd name="T1" fmla="*/ 0 h 21600"/>
              <a:gd name="T2" fmla="*/ 53264700 w 21600"/>
              <a:gd name="T3" fmla="*/ 47812382 h 21600"/>
              <a:gd name="T4" fmla="*/ 0 w 21600"/>
              <a:gd name="T5" fmla="*/ 4781238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lIns="98705" tIns="49353" rIns="98705" bIns="49353" anchor="ctr"/>
          <a:lstStyle/>
          <a:p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34" descr="https://encrypted-tbn0.gstatic.com/images?q=tbn:ANd9GcQF8G1OELXs5q8d0QVRquDixoWbhQ2o-NZRBBdcCJPUxV2B104KI8KsEuLAWhc30Ww3d_s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838" y="4201168"/>
            <a:ext cx="2504261" cy="217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588157" y="4365898"/>
            <a:ext cx="8232852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rgbClr val="0070C0"/>
                </a:solidFill>
              </a:rPr>
              <a:t>Поміркуй, що </a:t>
            </a:r>
            <a:r>
              <a:rPr lang="uk-UA" sz="3600" b="1" dirty="0">
                <a:solidFill>
                  <a:srgbClr val="0070C0"/>
                </a:solidFill>
              </a:rPr>
              <a:t>означає слово </a:t>
            </a:r>
            <a:r>
              <a:rPr lang="uk-UA" sz="3600" b="1" dirty="0" smtClean="0">
                <a:solidFill>
                  <a:srgbClr val="0070C0"/>
                </a:solidFill>
              </a:rPr>
              <a:t>КОРІНЬ. </a:t>
            </a:r>
          </a:p>
          <a:p>
            <a:r>
              <a:rPr lang="uk-UA" sz="3600" b="1" dirty="0" smtClean="0">
                <a:solidFill>
                  <a:srgbClr val="0070C0"/>
                </a:solidFill>
              </a:rPr>
              <a:t>Це однозначне слово чи багатозначне?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6096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38198" y="2064322"/>
            <a:ext cx="1408191" cy="149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5137580" y="2445867"/>
            <a:ext cx="4741876" cy="1107996"/>
            <a:chOff x="14521" y="4396946"/>
            <a:chExt cx="2736304" cy="1099986"/>
          </a:xfrm>
        </p:grpSpPr>
        <p:sp>
          <p:nvSpPr>
            <p:cNvPr id="20" name="TextBox 19"/>
            <p:cNvSpPr txBox="1"/>
            <p:nvPr/>
          </p:nvSpPr>
          <p:spPr>
            <a:xfrm>
              <a:off x="14521" y="4396946"/>
              <a:ext cx="2736304" cy="109998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3200" b="1" dirty="0">
                  <a:solidFill>
                    <a:srgbClr val="FF0000"/>
                  </a:solidFill>
                </a:rPr>
                <a:t>Корінь – </a:t>
              </a:r>
              <a:r>
                <a:rPr lang="uk-UA" sz="3200" b="1" dirty="0">
                  <a:solidFill>
                    <a:srgbClr val="002060"/>
                  </a:solidFill>
                </a:rPr>
                <a:t>частина зуба, волоса, нігтя</a:t>
              </a: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9463" y="549474"/>
            <a:ext cx="10009112" cy="6540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Тлумачний словник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7353" name="Picture 18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147483648" y="1074239083"/>
            <a:ext cx="2147483647" cy="2147483647"/>
          </a:xfrm>
          <a:noFill/>
        </p:spPr>
      </p:pic>
      <p:sp>
        <p:nvSpPr>
          <p:cNvPr id="14" name="WordArt 24"/>
          <p:cNvSpPr>
            <a:spLocks noChangeArrowheads="1" noChangeShapeType="1" noTextEdit="1"/>
          </p:cNvSpPr>
          <p:nvPr/>
        </p:nvSpPr>
        <p:spPr bwMode="auto">
          <a:xfrm>
            <a:off x="2723806" y="1316000"/>
            <a:ext cx="6590554" cy="6482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8814" tIns="54407" rIns="108814" bIns="54407" fromWordArt="1"/>
          <a:lstStyle/>
          <a:p>
            <a:pPr algn="ctr">
              <a:defRPr/>
            </a:pPr>
            <a:r>
              <a:rPr lang="uk-UA" sz="3600" b="1" kern="10" dirty="0">
                <a:solidFill>
                  <a:srgbClr val="FF0000"/>
                </a:solidFill>
                <a:cs typeface="Arial"/>
              </a:rPr>
              <a:t>Корінь</a:t>
            </a:r>
            <a:r>
              <a:rPr lang="uk-UA" sz="3600" b="1" kern="10" dirty="0">
                <a:solidFill>
                  <a:srgbClr val="0070C0"/>
                </a:solidFill>
                <a:cs typeface="Arial"/>
              </a:rPr>
              <a:t> – багатозначне слово</a:t>
            </a:r>
          </a:p>
        </p:txBody>
      </p:sp>
      <p:sp>
        <p:nvSpPr>
          <p:cNvPr id="26" name="Прямоугольник 22">
            <a:extLst>
              <a:ext uri="{FF2B5EF4-FFF2-40B4-BE49-F238E27FC236}">
                <a16:creationId xmlns:a16="http://schemas.microsoft.com/office/drawing/2014/main" xmlns="" id="{09F65AA6-33E9-4FF6-B5ED-8246F53AA25D}"/>
              </a:ext>
            </a:extLst>
          </p:cNvPr>
          <p:cNvSpPr/>
          <p:nvPr/>
        </p:nvSpPr>
        <p:spPr bwMode="auto">
          <a:xfrm>
            <a:off x="4651870" y="5148467"/>
            <a:ext cx="4122803" cy="11255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3200" b="1" kern="0" dirty="0">
                <a:solidFill>
                  <a:srgbClr val="FF0000"/>
                </a:solidFill>
              </a:rPr>
              <a:t>Корінь</a:t>
            </a:r>
            <a:r>
              <a:rPr lang="uk-UA" sz="3200" b="1" kern="0" dirty="0">
                <a:solidFill>
                  <a:srgbClr val="002060"/>
                </a:solidFill>
              </a:rPr>
              <a:t> – </a:t>
            </a:r>
            <a:r>
              <a:rPr lang="uk-UA" sz="3200" b="1" kern="0" dirty="0" smtClean="0">
                <a:solidFill>
                  <a:srgbClr val="002060"/>
                </a:solidFill>
              </a:rPr>
              <a:t>головна </a:t>
            </a:r>
            <a:r>
              <a:rPr lang="uk-UA" sz="3200" b="1" kern="0" dirty="0">
                <a:solidFill>
                  <a:srgbClr val="002060"/>
                </a:solidFill>
              </a:rPr>
              <a:t>частина слова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05E68EF4-F5B0-4A6C-A447-ECA81152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725" y="1485578"/>
            <a:ext cx="1767454" cy="222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22">
            <a:extLst>
              <a:ext uri="{FF2B5EF4-FFF2-40B4-BE49-F238E27FC236}">
                <a16:creationId xmlns:a16="http://schemas.microsoft.com/office/drawing/2014/main" xmlns="" id="{3C32104A-B8A6-4B1E-A5FF-48A4064974E8}"/>
              </a:ext>
            </a:extLst>
          </p:cNvPr>
          <p:cNvSpPr/>
          <p:nvPr/>
        </p:nvSpPr>
        <p:spPr bwMode="auto">
          <a:xfrm>
            <a:off x="1987575" y="2428324"/>
            <a:ext cx="3040444" cy="11255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3200" b="1" kern="0" dirty="0">
                <a:solidFill>
                  <a:srgbClr val="FF0000"/>
                </a:solidFill>
              </a:rPr>
              <a:t>Корінь</a:t>
            </a:r>
            <a:r>
              <a:rPr lang="uk-UA" sz="3200" b="1" kern="0" dirty="0">
                <a:solidFill>
                  <a:srgbClr val="002060"/>
                </a:solidFill>
              </a:rPr>
              <a:t> – </a:t>
            </a:r>
          </a:p>
          <a:p>
            <a:pPr algn="ctr">
              <a:defRPr/>
            </a:pPr>
            <a:r>
              <a:rPr lang="uk-UA" sz="3200" b="1" kern="0" dirty="0">
                <a:solidFill>
                  <a:srgbClr val="002060"/>
                </a:solidFill>
              </a:rPr>
              <a:t>орган рослини</a:t>
            </a:r>
          </a:p>
        </p:txBody>
      </p:sp>
      <p:sp>
        <p:nvSpPr>
          <p:cNvPr id="17" name="Прямоугольник 22">
            <a:extLst>
              <a:ext uri="{FF2B5EF4-FFF2-40B4-BE49-F238E27FC236}">
                <a16:creationId xmlns:a16="http://schemas.microsoft.com/office/drawing/2014/main" xmlns="" id="{F3EE6602-D606-4838-B728-DAE23EB0F788}"/>
              </a:ext>
            </a:extLst>
          </p:cNvPr>
          <p:cNvSpPr/>
          <p:nvPr/>
        </p:nvSpPr>
        <p:spPr bwMode="auto">
          <a:xfrm>
            <a:off x="835447" y="4077866"/>
            <a:ext cx="3583021" cy="163337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3200" b="1" kern="0" dirty="0">
                <a:solidFill>
                  <a:srgbClr val="002060"/>
                </a:solidFill>
              </a:rPr>
              <a:t>Рівняння </a:t>
            </a:r>
          </a:p>
          <a:p>
            <a:pPr algn="ctr">
              <a:defRPr/>
            </a:pPr>
            <a:r>
              <a:rPr lang="uk-UA" sz="3200" b="1" kern="0" dirty="0">
                <a:solidFill>
                  <a:srgbClr val="002060"/>
                </a:solidFill>
              </a:rPr>
              <a:t>28 : х = 7</a:t>
            </a:r>
          </a:p>
          <a:p>
            <a:pPr algn="ctr">
              <a:defRPr/>
            </a:pPr>
            <a:r>
              <a:rPr lang="uk-UA" sz="3200" b="1" kern="0" dirty="0">
                <a:solidFill>
                  <a:srgbClr val="002060"/>
                </a:solidFill>
              </a:rPr>
              <a:t>має</a:t>
            </a:r>
            <a:r>
              <a:rPr lang="uk-UA" sz="3200" b="1" kern="0" dirty="0">
                <a:solidFill>
                  <a:srgbClr val="FF0000"/>
                </a:solidFill>
              </a:rPr>
              <a:t> корінь </a:t>
            </a:r>
            <a:r>
              <a:rPr lang="uk-UA" sz="3200" b="1" kern="0" dirty="0">
                <a:solidFill>
                  <a:srgbClr val="002060"/>
                </a:solidFill>
              </a:rPr>
              <a:t>х = 4</a:t>
            </a:r>
          </a:p>
        </p:txBody>
      </p:sp>
      <p:sp>
        <p:nvSpPr>
          <p:cNvPr id="21" name="Прямоугольник 22">
            <a:extLst>
              <a:ext uri="{FF2B5EF4-FFF2-40B4-BE49-F238E27FC236}">
                <a16:creationId xmlns:a16="http://schemas.microsoft.com/office/drawing/2014/main" xmlns="" id="{174E7218-83AD-435F-8BC0-C29A8A68B7F4}"/>
              </a:ext>
            </a:extLst>
          </p:cNvPr>
          <p:cNvSpPr/>
          <p:nvPr/>
        </p:nvSpPr>
        <p:spPr bwMode="auto">
          <a:xfrm>
            <a:off x="4651871" y="3788721"/>
            <a:ext cx="4122803" cy="11255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>
              <a:defRPr/>
            </a:pPr>
            <a:r>
              <a:rPr lang="uk-UA" sz="3200" b="1" kern="0" dirty="0">
                <a:solidFill>
                  <a:srgbClr val="FF0000"/>
                </a:solidFill>
              </a:rPr>
              <a:t>Корінь</a:t>
            </a:r>
            <a:r>
              <a:rPr lang="uk-UA" sz="3200" b="1" kern="0" dirty="0">
                <a:solidFill>
                  <a:srgbClr val="002060"/>
                </a:solidFill>
              </a:rPr>
              <a:t> – початок, джерело чого-небудь</a:t>
            </a:r>
          </a:p>
        </p:txBody>
      </p:sp>
      <p:pic>
        <p:nvPicPr>
          <p:cNvPr id="18" name="Picture 10" descr="https://i.pinimg.com/474x/c6/c5/73/c6c57370919e68906acc0841c31628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51" y="3823392"/>
            <a:ext cx="2583693" cy="22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6594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6" grpId="0" animBg="1"/>
      <p:bldP spid="17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2744</TotalTime>
  <Words>585</Words>
  <Application>Microsoft Office PowerPoint</Application>
  <PresentationFormat>Произвольный</PresentationFormat>
  <Paragraphs>112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Визначаю корінь слова. Спільнокореневі (споріднені) слова.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Підбери слова зі спільною частиною до слова БУДОВА</vt:lpstr>
      <vt:lpstr>Проведи дослідження</vt:lpstr>
      <vt:lpstr>СПОРІДНЕНІ слова ще називають СПІЛЬНОКОРЕНЕВІ</vt:lpstr>
      <vt:lpstr>Тлумачний словник</vt:lpstr>
      <vt:lpstr>Презентация PowerPoint</vt:lpstr>
      <vt:lpstr>Проведемо дослідження</vt:lpstr>
      <vt:lpstr>Презентация PowerPoint</vt:lpstr>
      <vt:lpstr>Презентация PowerPoint</vt:lpstr>
      <vt:lpstr>Підсумок уроку. 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221</cp:revision>
  <dcterms:created xsi:type="dcterms:W3CDTF">2025-08-27T14:01:18Z</dcterms:created>
  <dcterms:modified xsi:type="dcterms:W3CDTF">2025-10-19T12:41:42Z</dcterms:modified>
</cp:coreProperties>
</file>