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2" r:id="rId2"/>
    <p:sldId id="428" r:id="rId3"/>
    <p:sldId id="312" r:id="rId4"/>
    <p:sldId id="286" r:id="rId5"/>
    <p:sldId id="417" r:id="rId6"/>
    <p:sldId id="419" r:id="rId7"/>
    <p:sldId id="391" r:id="rId8"/>
    <p:sldId id="420" r:id="rId9"/>
    <p:sldId id="421" r:id="rId10"/>
    <p:sldId id="422" r:id="rId11"/>
    <p:sldId id="423" r:id="rId12"/>
    <p:sldId id="425" r:id="rId13"/>
    <p:sldId id="426" r:id="rId14"/>
    <p:sldId id="402" r:id="rId15"/>
    <p:sldId id="405" r:id="rId16"/>
    <p:sldId id="427" r:id="rId17"/>
    <p:sldId id="412" r:id="rId18"/>
    <p:sldId id="313" r:id="rId19"/>
    <p:sldId id="429" r:id="rId20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Взаємозв’я-зок</a:t>
          </a:r>
          <a:r>
            <a:rPr lang="uk-UA" sz="3200" b="1" dirty="0" smtClean="0">
              <a:solidFill>
                <a:schemeClr val="bg1"/>
              </a:solidFill>
            </a:rPr>
            <a:t> множення і ділення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Знаходження п’ятої частини числа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Розв’язання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Таблиця множення і ділення  на 5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4153" custLinFactX="142804" custLinFactNeighborX="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51962" custLinFactX="300000" custLinFactNeighborX="344675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2146" custLinFactX="-293387" custLinFactNeighborX="-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66494" custLinFactX="-150642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802499" y="903651"/>
          <a:ext cx="4273486" cy="2466182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Таблиця множення і ділення  на 5</a:t>
          </a:r>
          <a:endParaRPr lang="ru-RU" sz="3200" b="1" kern="1200" dirty="0"/>
        </a:p>
      </dsp:txBody>
      <dsp:txXfrm rot="5400000">
        <a:off x="2706151" y="854696"/>
        <a:ext cx="2466182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38747" y="836853"/>
          <a:ext cx="4273486" cy="2599779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Розв’язання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75601" y="854696"/>
        <a:ext cx="2599779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-835279" y="835279"/>
          <a:ext cx="4273486" cy="2602927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Взаємозв’я-зок</a:t>
          </a:r>
          <a:r>
            <a:rPr lang="uk-UA" sz="3200" b="1" kern="1200" dirty="0" smtClean="0">
              <a:solidFill>
                <a:schemeClr val="bg1"/>
              </a:solidFill>
            </a:rPr>
            <a:t> множення і ділення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602927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513883" y="712545"/>
          <a:ext cx="4273486" cy="2848394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Знаходження п’ятої частини числа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226429" y="854696"/>
        <a:ext cx="2848394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65.png"/><Relationship Id="rId21" Type="http://schemas.openxmlformats.org/officeDocument/2006/relationships/image" Target="../media/image81.png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image" Target="../media/image46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24.png"/><Relationship Id="rId24" Type="http://schemas.openxmlformats.org/officeDocument/2006/relationships/image" Target="../media/image84.png"/><Relationship Id="rId5" Type="http://schemas.openxmlformats.org/officeDocument/2006/relationships/image" Target="../media/image67.png"/><Relationship Id="rId15" Type="http://schemas.openxmlformats.org/officeDocument/2006/relationships/image" Target="../media/image28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10" Type="http://schemas.openxmlformats.org/officeDocument/2006/relationships/image" Target="../media/image72.png"/><Relationship Id="rId19" Type="http://schemas.openxmlformats.org/officeDocument/2006/relationships/image" Target="../media/image79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5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7.png"/><Relationship Id="rId7" Type="http://schemas.openxmlformats.org/officeDocument/2006/relationships/image" Target="../media/image9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7.png"/><Relationship Id="rId7" Type="http://schemas.openxmlformats.org/officeDocument/2006/relationships/image" Target="../media/image9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9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microsoft.com/office/2007/relationships/hdphoto" Target="../media/hdphoto2.wdp"/><Relationship Id="rId4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981522"/>
            <a:ext cx="8856984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Множення </a:t>
            </a:r>
            <a:r>
              <a:rPr lang="uk-UA" sz="4000" b="1" dirty="0" smtClean="0">
                <a:solidFill>
                  <a:srgbClr val="7030A0"/>
                </a:solidFill>
              </a:rPr>
              <a:t>і ділення на 5. </a:t>
            </a:r>
            <a:r>
              <a:rPr lang="ru-RU" sz="4000" b="1" dirty="0" err="1" smtClean="0">
                <a:solidFill>
                  <a:srgbClr val="7030A0"/>
                </a:solidFill>
              </a:rPr>
              <a:t>Розв’язування</a:t>
            </a:r>
            <a:r>
              <a:rPr lang="ru-RU" sz="4000" b="1" smtClean="0">
                <a:solidFill>
                  <a:srgbClr val="7030A0"/>
                </a:solidFill>
              </a:rPr>
              <a:t> задач</a:t>
            </a:r>
            <a:r>
              <a:rPr lang="uk-UA" sz="4000" b="1" smtClean="0">
                <a:solidFill>
                  <a:srgbClr val="7030A0"/>
                </a:solidFill>
              </a:rPr>
              <a:t>. </a:t>
            </a:r>
            <a:endParaRPr lang="ru-RU" sz="4000" dirty="0">
              <a:solidFill>
                <a:srgbClr val="7030A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3731" y="367124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2.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26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874384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15" y="1519755"/>
            <a:ext cx="4398302" cy="443282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1" y="3069754"/>
            <a:ext cx="2131003" cy="2329218"/>
          </a:xfrm>
          <a:prstGeom prst="rect">
            <a:avLst/>
          </a:prstGeom>
        </p:spPr>
      </p:pic>
      <p:sp>
        <p:nvSpPr>
          <p:cNvPr id="9" name="Прямоугольник 4"/>
          <p:cNvSpPr/>
          <p:nvPr/>
        </p:nvSpPr>
        <p:spPr>
          <a:xfrm>
            <a:off x="1051471" y="489514"/>
            <a:ext cx="9902267" cy="9960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Поясни: за якою властивістю укладено таблицю </a:t>
            </a:r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ділення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77155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Ст.35 №216-217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/>
          <p:cNvSpPr/>
          <p:nvPr/>
        </p:nvSpPr>
        <p:spPr>
          <a:xfrm>
            <a:off x="6974705" y="1629594"/>
            <a:ext cx="4008964" cy="936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Збільш у 5 разів кожне </a:t>
            </a:r>
            <a:r>
              <a:rPr lang="uk-UA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число: 5</a:t>
            </a:r>
            <a:r>
              <a:rPr lang="uk-UA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uk-UA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9, </a:t>
            </a:r>
            <a:r>
              <a:rPr lang="uk-UA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6, 8, 3.</a:t>
            </a:r>
          </a:p>
        </p:txBody>
      </p:sp>
      <p:sp>
        <p:nvSpPr>
          <p:cNvPr id="14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6983521" y="2637706"/>
            <a:ext cx="1626863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5 ∙ 5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6983521" y="3285778"/>
            <a:ext cx="1626863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9 ∙ 5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7002798" y="3861842"/>
            <a:ext cx="1626863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6 ∙ 5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7015960" y="4488583"/>
            <a:ext cx="1626863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8 ∙ 5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7015960" y="5137426"/>
            <a:ext cx="1626863" cy="59122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3 ∙ 5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83570" y="2647024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25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01456" y="3317338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45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2823" y="3911197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50845" y="4461031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40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59409" y="5082323"/>
            <a:ext cx="652743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15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592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3261" y="445110"/>
            <a:ext cx="9573266" cy="89645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частини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6452" y="3669182"/>
            <a:ext cx="3625235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64024" y="1553519"/>
                <a:ext cx="663911" cy="138287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024" y="1553519"/>
                <a:ext cx="663911" cy="13828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2031" y="1544891"/>
                <a:ext cx="648072" cy="13880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4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uk-UA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031" y="1544891"/>
                <a:ext cx="648072" cy="13880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84119" y="1512717"/>
                <a:ext cx="720080" cy="13880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4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uk-UA" sz="4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19" y="1512717"/>
                <a:ext cx="720080" cy="13880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48215" y="1553519"/>
                <a:ext cx="648072" cy="13880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4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uk-UA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215" y="1553519"/>
                <a:ext cx="648072" cy="13880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кутник 12"/>
              <p:cNvSpPr/>
              <p:nvPr/>
            </p:nvSpPr>
            <p:spPr>
              <a:xfrm>
                <a:off x="5380110" y="1553519"/>
                <a:ext cx="625492" cy="135998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uk-UA" sz="4400" dirty="0"/>
              </a:p>
            </p:txBody>
          </p:sp>
        </mc:Choice>
        <mc:Fallback xmlns="">
          <p:sp>
            <p:nvSpPr>
              <p:cNvPr id="13" name="Прямокут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110" y="1553519"/>
                <a:ext cx="625492" cy="13599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круглений прямокутник 13"/>
              <p:cNvSpPr/>
              <p:nvPr/>
            </p:nvSpPr>
            <p:spPr>
              <a:xfrm>
                <a:off x="2702861" y="3007931"/>
                <a:ext cx="8429730" cy="2006039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200" b="1" dirty="0"/>
                  <a:t>Що означає </a:t>
                </a:r>
                <a:r>
                  <a:rPr lang="uk-UA" sz="3200" b="1" dirty="0" err="1"/>
                  <a:t>п</a:t>
                </a:r>
                <a:r>
                  <a:rPr lang="uk-UA" sz="3200" b="1" dirty="0" err="1">
                    <a:sym typeface="Symbol" panose="05050102010706020507" pitchFamily="18" charset="2"/>
                  </a:rPr>
                  <a:t>ята</a:t>
                </a:r>
                <a:r>
                  <a:rPr lang="uk-UA" sz="3200" b="1" dirty="0">
                    <a:sym typeface="Symbol" panose="05050102010706020507" pitchFamily="18" charset="2"/>
                  </a:rPr>
                  <a:t> частина числа?</a:t>
                </a:r>
              </a:p>
              <a:p>
                <a:pPr algn="ctr"/>
                <a:r>
                  <a:rPr lang="uk-UA" sz="3200" b="1" dirty="0">
                    <a:sym typeface="Symbol" panose="05050102010706020507" pitchFamily="18" charset="2"/>
                  </a:rPr>
                  <a:t>Що означає </a:t>
                </a:r>
                <a:r>
                  <a:rPr lang="uk-UA" sz="3200" b="1" dirty="0" err="1">
                    <a:sym typeface="Symbol" panose="05050102010706020507" pitchFamily="18" charset="2"/>
                  </a:rPr>
                  <a:t>девята</a:t>
                </a:r>
                <a:r>
                  <a:rPr lang="uk-UA" sz="3200" b="1" dirty="0">
                    <a:sym typeface="Symbol" panose="05050102010706020507" pitchFamily="18" charset="2"/>
                  </a:rPr>
                  <a:t> частина числа</a:t>
                </a:r>
                <a:r>
                  <a:rPr lang="uk-UA" sz="3200" b="1" dirty="0" smtClean="0">
                    <a:sym typeface="Symbol" panose="05050102010706020507" pitchFamily="18" charset="2"/>
                  </a:rPr>
                  <a:t>?</a:t>
                </a:r>
              </a:p>
              <a:p>
                <a:pPr algn="ctr"/>
                <a:r>
                  <a:rPr lang="uk-UA" sz="32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Знайди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uk-UA" sz="32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кожного </a:t>
                </a:r>
                <a:r>
                  <a:rPr lang="uk-UA" sz="3200" b="1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числа 45</a:t>
                </a:r>
                <a:r>
                  <a:rPr lang="uk-UA" sz="32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, 25, 10, 30, </a:t>
                </a:r>
                <a:r>
                  <a:rPr lang="uk-UA" sz="3200" b="1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35, 50.</a:t>
                </a:r>
                <a:endParaRPr lang="uk-UA" sz="3200" b="1" dirty="0"/>
              </a:p>
            </p:txBody>
          </p:sp>
        </mc:Choice>
        <mc:Fallback xmlns="">
          <p:sp>
            <p:nvSpPr>
              <p:cNvPr id="14" name="Округлений прямокут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861" y="3007931"/>
                <a:ext cx="8429730" cy="2006039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Ст.35 №218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 із двома округленими сусідніми кутами 4"/>
          <p:cNvSpPr/>
          <p:nvPr/>
        </p:nvSpPr>
        <p:spPr>
          <a:xfrm>
            <a:off x="2702861" y="5140113"/>
            <a:ext cx="2226491" cy="1177081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bg1"/>
                </a:solidFill>
              </a:rPr>
              <a:t>45 : </a:t>
            </a:r>
            <a:r>
              <a:rPr lang="uk-UA" sz="3600" b="1" dirty="0" smtClean="0">
                <a:solidFill>
                  <a:schemeClr val="bg1"/>
                </a:solidFill>
              </a:rPr>
              <a:t>5 </a:t>
            </a:r>
            <a:r>
              <a:rPr lang="uk-UA" sz="3600" b="1" dirty="0">
                <a:solidFill>
                  <a:schemeClr val="bg1"/>
                </a:solidFill>
              </a:rPr>
              <a:t>=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25 </a:t>
            </a:r>
            <a:r>
              <a:rPr lang="uk-UA" sz="3600" b="1" dirty="0">
                <a:solidFill>
                  <a:schemeClr val="bg1"/>
                </a:solidFill>
              </a:rPr>
              <a:t>: </a:t>
            </a:r>
            <a:r>
              <a:rPr lang="uk-UA" sz="3600" b="1" dirty="0" smtClean="0">
                <a:solidFill>
                  <a:schemeClr val="bg1"/>
                </a:solidFill>
              </a:rPr>
              <a:t>5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4672" y="5117040"/>
            <a:ext cx="41870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9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8" y="1463303"/>
            <a:ext cx="2743462" cy="3433892"/>
          </a:xfrm>
          <a:prstGeom prst="rect">
            <a:avLst/>
          </a:prstGeom>
        </p:spPr>
      </p:pic>
      <p:sp>
        <p:nvSpPr>
          <p:cNvPr id="20" name="Прямокутник із двома округленими сусідніми кутами 4"/>
          <p:cNvSpPr/>
          <p:nvPr/>
        </p:nvSpPr>
        <p:spPr>
          <a:xfrm>
            <a:off x="5626857" y="5117040"/>
            <a:ext cx="2226491" cy="1177081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10 </a:t>
            </a:r>
            <a:r>
              <a:rPr lang="uk-UA" sz="3600" b="1" dirty="0">
                <a:solidFill>
                  <a:schemeClr val="bg1"/>
                </a:solidFill>
              </a:rPr>
              <a:t>: </a:t>
            </a:r>
            <a:r>
              <a:rPr lang="uk-UA" sz="3600" b="1" dirty="0" smtClean="0">
                <a:solidFill>
                  <a:schemeClr val="bg1"/>
                </a:solidFill>
              </a:rPr>
              <a:t>5 </a:t>
            </a:r>
            <a:r>
              <a:rPr lang="uk-UA" sz="3600" b="1" dirty="0">
                <a:solidFill>
                  <a:schemeClr val="bg1"/>
                </a:solidFill>
              </a:rPr>
              <a:t>=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30 : </a:t>
            </a:r>
            <a:r>
              <a:rPr lang="uk-UA" sz="3600" b="1" dirty="0" smtClean="0">
                <a:solidFill>
                  <a:schemeClr val="bg1"/>
                </a:solidFill>
              </a:rPr>
              <a:t>5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 із двома округленими сусідніми кутами 4"/>
          <p:cNvSpPr/>
          <p:nvPr/>
        </p:nvSpPr>
        <p:spPr>
          <a:xfrm>
            <a:off x="8550853" y="5117040"/>
            <a:ext cx="2226491" cy="1177081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35 </a:t>
            </a:r>
            <a:r>
              <a:rPr lang="uk-UA" sz="3600" b="1" dirty="0">
                <a:solidFill>
                  <a:schemeClr val="bg1"/>
                </a:solidFill>
              </a:rPr>
              <a:t>: </a:t>
            </a:r>
            <a:r>
              <a:rPr lang="uk-UA" sz="3600" b="1" dirty="0" smtClean="0">
                <a:solidFill>
                  <a:schemeClr val="bg1"/>
                </a:solidFill>
              </a:rPr>
              <a:t>5 =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50 : 5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65974" y="5647790"/>
            <a:ext cx="41870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75989" y="5143304"/>
            <a:ext cx="41870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2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6167" y="5674054"/>
            <a:ext cx="41870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6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97645" y="5143303"/>
            <a:ext cx="41870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97645" y="5663877"/>
            <a:ext cx="679699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10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160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5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/>
          <p:cNvSpPr/>
          <p:nvPr/>
        </p:nvSpPr>
        <p:spPr>
          <a:xfrm>
            <a:off x="1123479" y="549474"/>
            <a:ext cx="9649072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У скільки разів більше: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0905" y="1525548"/>
            <a:ext cx="364715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 smtClean="0"/>
              <a:t>20грн</a:t>
            </a:r>
            <a:r>
              <a:rPr lang="uk-UA" sz="4000" dirty="0"/>
              <a:t>, ніж </a:t>
            </a:r>
            <a:r>
              <a:rPr lang="uk-UA" sz="4000" dirty="0" smtClean="0"/>
              <a:t>5грн</a:t>
            </a:r>
            <a:r>
              <a:rPr lang="uk-UA" sz="4000" dirty="0"/>
              <a:t>;</a:t>
            </a:r>
          </a:p>
          <a:p>
            <a:r>
              <a:rPr lang="uk-UA" sz="4000" dirty="0" smtClean="0"/>
              <a:t>30л</a:t>
            </a:r>
            <a:r>
              <a:rPr lang="uk-UA" sz="4000" dirty="0"/>
              <a:t>, ніж </a:t>
            </a:r>
            <a:r>
              <a:rPr lang="uk-UA" sz="4000" dirty="0" smtClean="0"/>
              <a:t>5л</a:t>
            </a:r>
            <a:r>
              <a:rPr lang="uk-UA" sz="4000" dirty="0"/>
              <a:t>;</a:t>
            </a:r>
          </a:p>
          <a:p>
            <a:r>
              <a:rPr lang="uk-UA" sz="4000" dirty="0" smtClean="0"/>
              <a:t>10м</a:t>
            </a:r>
            <a:r>
              <a:rPr lang="uk-UA" sz="4000" dirty="0"/>
              <a:t>, ніж </a:t>
            </a:r>
            <a:r>
              <a:rPr lang="uk-UA" sz="4000" dirty="0" smtClean="0"/>
              <a:t>5м</a:t>
            </a:r>
            <a:r>
              <a:rPr lang="uk-UA" sz="4000" dirty="0"/>
              <a:t>;</a:t>
            </a:r>
          </a:p>
          <a:p>
            <a:r>
              <a:rPr lang="uk-UA" sz="4000" dirty="0" smtClean="0"/>
              <a:t>35кг</a:t>
            </a:r>
            <a:r>
              <a:rPr lang="uk-UA" sz="4000" dirty="0"/>
              <a:t>, ніж </a:t>
            </a:r>
            <a:r>
              <a:rPr lang="uk-UA" sz="4000" dirty="0" smtClean="0"/>
              <a:t>5кг</a:t>
            </a:r>
            <a:r>
              <a:rPr lang="uk-UA" sz="40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8842" y="1525548"/>
            <a:ext cx="287138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20грн : 5грн=</a:t>
            </a:r>
            <a:endParaRPr lang="uk-UA" sz="3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096" y="4293890"/>
            <a:ext cx="7384182" cy="22135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66718" y="2133650"/>
            <a:ext cx="286244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30л : 5л =</a:t>
            </a:r>
            <a:endParaRPr lang="uk-UA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939903" y="2783463"/>
            <a:ext cx="288793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10м : 5м =</a:t>
            </a:r>
            <a:endParaRPr lang="uk-UA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957779" y="3429794"/>
            <a:ext cx="286244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35кг : 5кг =</a:t>
            </a:r>
            <a:endParaRPr lang="uk-UA" sz="3600" dirty="0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Ст.35 №219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1286" y="1525546"/>
            <a:ext cx="202526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у </a:t>
            </a:r>
            <a:r>
              <a:rPr lang="uk-UA" sz="3600" dirty="0" smtClean="0"/>
              <a:t>4 рази</a:t>
            </a:r>
            <a:endParaRPr lang="uk-UA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829162" y="2133648"/>
            <a:ext cx="200739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у </a:t>
            </a:r>
            <a:r>
              <a:rPr lang="uk-UA" sz="3600" dirty="0" smtClean="0"/>
              <a:t>6 разів</a:t>
            </a:r>
            <a:endParaRPr lang="uk-UA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7802347" y="2783461"/>
            <a:ext cx="202526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у </a:t>
            </a:r>
            <a:r>
              <a:rPr lang="uk-UA" sz="3600" dirty="0" smtClean="0"/>
              <a:t>2 рази</a:t>
            </a:r>
            <a:endParaRPr lang="uk-UA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7820223" y="3429792"/>
            <a:ext cx="200739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у </a:t>
            </a:r>
            <a:r>
              <a:rPr lang="uk-UA" sz="3600" dirty="0" smtClean="0"/>
              <a:t>7 разів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5168936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0" grpId="0" animBg="1"/>
      <p:bldP spid="13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1847" y="514338"/>
            <a:ext cx="10259260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Знайди значення виразів з іменованими числами.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88487" y="1245879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589971" y="2220432"/>
            <a:ext cx="322314" cy="7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: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432" y="2304455"/>
            <a:ext cx="450849" cy="56710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415" y="2324584"/>
            <a:ext cx="456942" cy="56710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604" y="3684262"/>
            <a:ext cx="383150" cy="6077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156" y="3733728"/>
            <a:ext cx="383436" cy="55873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4061" y="3618179"/>
            <a:ext cx="810310" cy="96957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612" y="3204087"/>
            <a:ext cx="255887" cy="5854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413" y="2195840"/>
            <a:ext cx="810310" cy="96957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2289" y="4373415"/>
            <a:ext cx="810310" cy="96957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6232" y="2769005"/>
            <a:ext cx="749385" cy="107323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3077" y="4452556"/>
            <a:ext cx="393873" cy="573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4873" y="2304456"/>
            <a:ext cx="456942" cy="5671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6427" y="2333562"/>
            <a:ext cx="456942" cy="5671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5864" y="2331102"/>
            <a:ext cx="626687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5126" y="2916012"/>
            <a:ext cx="810310" cy="9695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14766" y="2314749"/>
            <a:ext cx="456942" cy="5671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5383" y="2220432"/>
            <a:ext cx="932162" cy="8537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54873" y="3015137"/>
            <a:ext cx="456942" cy="5671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44065" y="3029820"/>
            <a:ext cx="456942" cy="5671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5806" y="2959265"/>
            <a:ext cx="932162" cy="8537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35694" y="2804697"/>
            <a:ext cx="749385" cy="10732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73605" y="3044515"/>
            <a:ext cx="456942" cy="5671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3269" y="2932619"/>
            <a:ext cx="810310" cy="9695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71493" y="2961661"/>
            <a:ext cx="932162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04689" y="3048753"/>
            <a:ext cx="456942" cy="56710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82704" y="2314748"/>
            <a:ext cx="414294" cy="60369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53495" y="2333309"/>
            <a:ext cx="456942" cy="56710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464701" y="2339651"/>
            <a:ext cx="777271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94192" y="2108113"/>
            <a:ext cx="749385" cy="10732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02549" y="2333309"/>
            <a:ext cx="456942" cy="56710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0734" y="2189344"/>
            <a:ext cx="810310" cy="96957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05519" y="2220432"/>
            <a:ext cx="1054012" cy="85371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10708" y="3039853"/>
            <a:ext cx="414294" cy="60369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83395" y="3059265"/>
            <a:ext cx="456942" cy="567108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18334" y="2930903"/>
            <a:ext cx="1054012" cy="853712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19061" y="3044515"/>
            <a:ext cx="456942" cy="56710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84929" y="2945008"/>
            <a:ext cx="1054012" cy="85371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72291" y="3044515"/>
            <a:ext cx="450849" cy="567108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1553" y="3529820"/>
            <a:ext cx="749385" cy="107323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704547" y="3733728"/>
            <a:ext cx="3639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52923" y="3766502"/>
            <a:ext cx="456942" cy="567108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78692" y="3725962"/>
            <a:ext cx="456942" cy="567108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64046" y="3653144"/>
            <a:ext cx="664089" cy="85371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357878" y="4462499"/>
            <a:ext cx="383831" cy="60979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0558" y="4273000"/>
            <a:ext cx="749385" cy="1073237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49767" y="4368486"/>
            <a:ext cx="664089" cy="853712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67420" y="4495971"/>
            <a:ext cx="456942" cy="56710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639389" y="4368486"/>
            <a:ext cx="664089" cy="85371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39593" y="4495971"/>
            <a:ext cx="456942" cy="567108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631" y="2511307"/>
            <a:ext cx="2472388" cy="3838364"/>
          </a:xfrm>
          <a:prstGeom prst="rect">
            <a:avLst/>
          </a:prstGeom>
        </p:spPr>
      </p:pic>
      <p:sp>
        <p:nvSpPr>
          <p:cNvPr id="6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Ст.35 №220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237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03311" y="1206509"/>
            <a:ext cx="10272620" cy="5484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38905" y="-708150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93625" y="-567792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71424" y="2264568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b="11857"/>
          <a:stretch/>
        </p:blipFill>
        <p:spPr>
          <a:xfrm>
            <a:off x="3820694" y="1169227"/>
            <a:ext cx="2645355" cy="121785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92752" y="-502151"/>
            <a:ext cx="454720" cy="567792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3564265" y="2296814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(</a:t>
            </a:r>
            <a:r>
              <a:rPr lang="uk-UA" sz="2800" dirty="0" err="1" smtClean="0"/>
              <a:t>шк</a:t>
            </a:r>
            <a:r>
              <a:rPr lang="uk-UA" sz="2800" dirty="0" smtClean="0"/>
              <a:t>.)</a:t>
            </a:r>
            <a:endParaRPr lang="ru-RU" sz="2800" dirty="0"/>
          </a:p>
        </p:txBody>
      </p:sp>
      <p:sp>
        <p:nvSpPr>
          <p:cNvPr id="88" name="TextBox 87"/>
          <p:cNvSpPr txBox="1"/>
          <p:nvPr/>
        </p:nvSpPr>
        <p:spPr>
          <a:xfrm>
            <a:off x="2124338" y="2275023"/>
            <a:ext cx="280663" cy="523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:</a:t>
            </a:r>
            <a:endParaRPr lang="ru-RU" sz="2800" dirty="0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30837" y="2286018"/>
            <a:ext cx="441341" cy="551088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883233" y="2421886"/>
            <a:ext cx="328478" cy="21582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886328" y="-1029916"/>
            <a:ext cx="534135" cy="946764"/>
            <a:chOff x="3333643" y="2182865"/>
            <a:chExt cx="534483" cy="946545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72720" y="2562761"/>
              <a:ext cx="454205" cy="566649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85345" y="2182865"/>
              <a:ext cx="482781" cy="602300"/>
            </a:xfrm>
            <a:prstGeom prst="rect">
              <a:avLst/>
            </a:prstGeom>
          </p:spPr>
        </p:pic>
        <p:cxnSp>
          <p:nvCxnSpPr>
            <p:cNvPr id="92" name="Прямая соединительная линия 91"/>
            <p:cNvCxnSpPr/>
            <p:nvPr/>
          </p:nvCxnSpPr>
          <p:spPr>
            <a:xfrm>
              <a:off x="3333643" y="2654913"/>
              <a:ext cx="375081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145844" y="3415649"/>
            <a:ext cx="2719764" cy="1138953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3839549" y="3645818"/>
            <a:ext cx="578889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5 школярів їхало в автобусі.</a:t>
            </a:r>
            <a:endParaRPr lang="uk-UA" sz="36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60820" y="2269973"/>
            <a:ext cx="454720" cy="567792"/>
          </a:xfrm>
          <a:prstGeom prst="rect">
            <a:avLst/>
          </a:prstGeom>
        </p:spPr>
      </p:pic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Ст.35 №221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185 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908419" y="1218791"/>
            <a:ext cx="5901586" cy="23365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В автобусі їхало 25 пасажирів. </a:t>
            </a:r>
            <a:r>
              <a:rPr lang="uk-UA" sz="3200" dirty="0" err="1"/>
              <a:t>П</a:t>
            </a:r>
            <a:r>
              <a:rPr lang="uk-UA" sz="3200" dirty="0" err="1">
                <a:sym typeface="Symbol" panose="05050102010706020507" pitchFamily="18" charset="2"/>
              </a:rPr>
              <a:t>яту</a:t>
            </a:r>
            <a:r>
              <a:rPr lang="uk-UA" sz="3200" dirty="0">
                <a:sym typeface="Symbol" panose="05050102010706020507" pitchFamily="18" charset="2"/>
              </a:rPr>
              <a:t> частину з них становили школярі. Скільки школярів їхало в автобусі?</a:t>
            </a:r>
            <a:endParaRPr lang="uk-UA" sz="3200" dirty="0"/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745831" y="-602390"/>
            <a:ext cx="454720" cy="56779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3247" y="4483161"/>
            <a:ext cx="3530272" cy="198753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179229" y="2274528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990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41803" y="117734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59979" y="-656236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207493" y="1521276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59676" y="-556534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01063" y="-65142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68116" y="-603142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023338" y="-642400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636197" y="-677096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940640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355041" y="-603142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20446" y="2283709"/>
            <a:ext cx="169249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 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1502" y="-635121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79132" y="-58491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303561" y="-677096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804142" y="1521276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8466" r="17470" b="10762"/>
          <a:stretch/>
        </p:blipFill>
        <p:spPr>
          <a:xfrm>
            <a:off x="2728275" y="1242228"/>
            <a:ext cx="2016000" cy="1116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746766" y="-495725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878113" y="-629436"/>
            <a:ext cx="420547" cy="534723"/>
          </a:xfrm>
          <a:prstGeom prst="rect">
            <a:avLst/>
          </a:prstGeom>
        </p:spPr>
      </p:pic>
      <p:sp>
        <p:nvSpPr>
          <p:cNvPr id="3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878113" y="1113454"/>
            <a:ext cx="6190582" cy="26763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магазині</a:t>
            </a:r>
            <a:r>
              <a:rPr lang="ru-RU" sz="2800" b="1" dirty="0"/>
              <a:t> було 16 </a:t>
            </a:r>
            <a:r>
              <a:rPr lang="ru-RU" sz="2800" b="1" dirty="0" err="1"/>
              <a:t>дорожніх</a:t>
            </a:r>
            <a:r>
              <a:rPr lang="ru-RU" sz="2800" b="1" dirty="0"/>
              <a:t> </a:t>
            </a:r>
            <a:r>
              <a:rPr lang="ru-RU" sz="2800" b="1" dirty="0" err="1"/>
              <a:t>велосипедів</a:t>
            </a:r>
            <a:r>
              <a:rPr lang="ru-RU" sz="2800" b="1" dirty="0"/>
              <a:t>, </a:t>
            </a:r>
            <a:r>
              <a:rPr lang="ru-RU" sz="2800" b="1" dirty="0" err="1"/>
              <a:t>дитячих</a:t>
            </a:r>
            <a:r>
              <a:rPr lang="ru-RU" sz="2800" b="1" dirty="0"/>
              <a:t> — на 9 більше, </a:t>
            </a:r>
            <a:r>
              <a:rPr lang="ru-RU" sz="2800" b="1" dirty="0" err="1"/>
              <a:t>ніж</a:t>
            </a:r>
            <a:r>
              <a:rPr lang="ru-RU" sz="2800" b="1" dirty="0"/>
              <a:t> </a:t>
            </a:r>
            <a:r>
              <a:rPr lang="ru-RU" sz="2800" b="1" dirty="0" err="1"/>
              <a:t>дорожніх</a:t>
            </a:r>
            <a:r>
              <a:rPr lang="ru-RU" sz="2800" b="1" dirty="0"/>
              <a:t>, а </a:t>
            </a:r>
            <a:r>
              <a:rPr lang="ru-RU" sz="2800" b="1" dirty="0" err="1"/>
              <a:t>спортивних</a:t>
            </a:r>
            <a:r>
              <a:rPr lang="ru-RU" sz="2800" b="1" dirty="0"/>
              <a:t> </a:t>
            </a:r>
            <a:r>
              <a:rPr lang="ru-RU" sz="2800" b="1" dirty="0" smtClean="0"/>
              <a:t>— у </a:t>
            </a:r>
            <a:r>
              <a:rPr lang="ru-RU" sz="2800" b="1" dirty="0" err="1"/>
              <a:t>п’ять</a:t>
            </a:r>
            <a:r>
              <a:rPr lang="ru-RU" sz="2800" b="1" dirty="0"/>
              <a:t> </a:t>
            </a:r>
            <a:r>
              <a:rPr lang="ru-RU" sz="2800" b="1" dirty="0" err="1"/>
              <a:t>разів</a:t>
            </a:r>
            <a:r>
              <a:rPr lang="ru-RU" sz="2800" b="1" dirty="0"/>
              <a:t> </a:t>
            </a:r>
            <a:r>
              <a:rPr lang="ru-RU" sz="2800" b="1" dirty="0" err="1"/>
              <a:t>менше</a:t>
            </a:r>
            <a:r>
              <a:rPr lang="ru-RU" sz="2800" b="1" dirty="0"/>
              <a:t>, </a:t>
            </a:r>
            <a:r>
              <a:rPr lang="ru-RU" sz="2800" b="1" dirty="0" err="1"/>
              <a:t>ніж</a:t>
            </a:r>
            <a:r>
              <a:rPr lang="ru-RU" sz="2800" b="1" dirty="0"/>
              <a:t> </a:t>
            </a:r>
            <a:r>
              <a:rPr lang="ru-RU" sz="2800" b="1" dirty="0" err="1"/>
              <a:t>дитячих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спортивних</a:t>
            </a:r>
            <a:r>
              <a:rPr lang="ru-RU" sz="2800" b="1" dirty="0"/>
              <a:t> </a:t>
            </a:r>
            <a:r>
              <a:rPr lang="ru-RU" sz="2800" b="1" dirty="0" err="1"/>
              <a:t>велосипедів</a:t>
            </a:r>
            <a:r>
              <a:rPr lang="ru-RU" sz="2800" b="1" dirty="0"/>
              <a:t> було в </a:t>
            </a:r>
            <a:r>
              <a:rPr lang="ru-RU" sz="2800" b="1" dirty="0" err="1"/>
              <a:t>магазині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Ст.31 №222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050614" y="2245041"/>
            <a:ext cx="1762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err="1" smtClean="0">
                <a:solidFill>
                  <a:srgbClr val="002060"/>
                </a:solidFill>
              </a:rPr>
              <a:t>Дор</a:t>
            </a:r>
            <a:r>
              <a:rPr lang="uk-UA" sz="3600" b="1" dirty="0" smtClean="0">
                <a:solidFill>
                  <a:srgbClr val="002060"/>
                </a:solidFill>
              </a:rPr>
              <a:t> – </a:t>
            </a:r>
            <a:endParaRPr lang="uk-UA" sz="10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err="1" smtClean="0">
                <a:solidFill>
                  <a:srgbClr val="002060"/>
                </a:solidFill>
              </a:rPr>
              <a:t>Дит</a:t>
            </a:r>
            <a:r>
              <a:rPr lang="uk-UA" sz="3600" b="1" dirty="0" smtClean="0">
                <a:solidFill>
                  <a:srgbClr val="002060"/>
                </a:solidFill>
              </a:rPr>
              <a:t>  –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</a:rPr>
              <a:t>Сп</a:t>
            </a:r>
            <a:r>
              <a:rPr lang="uk-UA" sz="3600" b="1" dirty="0" smtClean="0">
                <a:solidFill>
                  <a:srgbClr val="002060"/>
                </a:solidFill>
              </a:rPr>
              <a:t>  –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63639" y="3647559"/>
            <a:ext cx="256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? к., у 5 р. &lt;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74567" y="4165799"/>
            <a:ext cx="18931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1) 16 + 9= </a:t>
            </a:r>
            <a:endParaRPr lang="uk-UA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092402" y="4184885"/>
            <a:ext cx="304337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25 (в.) дитячих.</a:t>
            </a:r>
            <a:endParaRPr lang="uk-UA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045343" y="4769660"/>
            <a:ext cx="10632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5 (в.)</a:t>
            </a:r>
            <a:endParaRPr lang="uk-UA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3695101" y="5482407"/>
            <a:ext cx="613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5 спортивних велосипедів.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74838" y="4769660"/>
            <a:ext cx="18928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2) 25 : 5 =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63639" y="2927479"/>
            <a:ext cx="2569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?, на 9 в. &gt;</a:t>
            </a:r>
            <a:endParaRPr lang="uk-UA" sz="3600" b="1" dirty="0">
              <a:solidFill>
                <a:srgbClr val="00206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921017" y="5127452"/>
            <a:ext cx="2814995" cy="116666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19267" y="-663451"/>
            <a:ext cx="454720" cy="567792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3202140" y="-904361"/>
            <a:ext cx="534135" cy="946764"/>
            <a:chOff x="3333643" y="2182865"/>
            <a:chExt cx="534483" cy="946545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72720" y="2562761"/>
              <a:ext cx="454205" cy="566649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85345" y="2182865"/>
              <a:ext cx="482781" cy="602300"/>
            </a:xfrm>
            <a:prstGeom prst="rect">
              <a:avLst/>
            </a:prstGeom>
          </p:spPr>
        </p:pic>
        <p:cxnSp>
          <p:nvCxnSpPr>
            <p:cNvPr id="61" name="Прямая соединительная линия 60"/>
            <p:cNvCxnSpPr/>
            <p:nvPr/>
          </p:nvCxnSpPr>
          <p:spPr>
            <a:xfrm>
              <a:off x="3333643" y="2654913"/>
              <a:ext cx="375081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5528423" y="4750573"/>
            <a:ext cx="23449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(16 + 9) : 5 = </a:t>
            </a:r>
            <a:endParaRPr lang="uk-UA" sz="3200" b="1" dirty="0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7855283" y="4725938"/>
            <a:ext cx="10632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5 (в.)</a:t>
            </a:r>
            <a:endParaRPr lang="uk-UA" sz="3200" b="1" dirty="0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51" y="3863783"/>
            <a:ext cx="2732281" cy="172431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528423" y="1516332"/>
            <a:ext cx="454720" cy="567792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2579133" y="2207399"/>
            <a:ext cx="1282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16 в.</a:t>
            </a:r>
            <a:endParaRPr lang="uk-UA" sz="3600" b="1" dirty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804142" y="2530564"/>
            <a:ext cx="0" cy="72008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5568116" y="3199540"/>
            <a:ext cx="0" cy="72008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787338" y="2530564"/>
            <a:ext cx="1016803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4813225" y="3232938"/>
            <a:ext cx="754891" cy="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3459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66" grpId="0" animBg="1"/>
      <p:bldP spid="70" grpId="0" animBg="1"/>
      <p:bldP spid="75" grpId="0" animBg="1"/>
      <p:bldP spid="46" grpId="0"/>
      <p:bldP spid="55" grpId="0" animBg="1"/>
      <p:bldP spid="3" grpId="0"/>
      <p:bldP spid="62" grpId="0" animBg="1"/>
      <p:bldP spid="64" grpId="0" animBg="1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95487" y="621482"/>
                <a:ext cx="10009112" cy="1080120"/>
              </a:xfrm>
              <a:prstGeom prst="rect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4000" b="1" dirty="0">
                    <a:solidFill>
                      <a:schemeClr val="bg1"/>
                    </a:solidFill>
                  </a:rPr>
                  <a:t>Зафарбуй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uk-UA" sz="4000" b="1" dirty="0">
                    <a:solidFill>
                      <a:schemeClr val="bg1"/>
                    </a:solidFill>
                  </a:rPr>
                  <a:t> кожної фігури.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487" y="621482"/>
                <a:ext cx="10009112" cy="10801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01" y="2421682"/>
            <a:ext cx="3364490" cy="33742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C2BAB81-4826-418A-8750-04F029CC1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88" y="2538819"/>
            <a:ext cx="8291924" cy="22625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548E991-183A-45C3-968C-05A39D4F8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88" y="2538819"/>
            <a:ext cx="8291924" cy="226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41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831267" y="1557586"/>
            <a:ext cx="7157308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36 задача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223;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порівняти вирази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224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3 клас\03 МАТЕМ\1 Листопад\2 Табличне множення і ділення\№026 - Таблиця множення і ділення на 5. Спрощення виразів\2025-10-03_215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46" y="3213770"/>
            <a:ext cx="79057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3 МАТЕМ\1 Листопад\2 Табличне множення і ділення\№026 - Таблиця множення і ділення на 5. Спрощення виразів\2025-10-03_215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47" y="4671095"/>
            <a:ext cx="7972830" cy="11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01728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 знайти одну п’яту від </a:t>
            </a:r>
            <a:r>
              <a:rPr lang="uk-UA" sz="3200" b="1" dirty="0" smtClean="0"/>
              <a:t>числа?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01817" y="2929156"/>
            <a:ext cx="5421405" cy="1436742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Що одержимо при діленні іменованого числа на іменоване?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</a:t>
            </a:r>
            <a:r>
              <a:rPr lang="uk-UA" sz="3200" b="1" dirty="0" err="1" smtClean="0"/>
              <a:t>нйважчим</a:t>
            </a:r>
            <a:r>
              <a:rPr lang="uk-UA" sz="3200" b="1" smtClean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8612311" y="4365898"/>
            <a:ext cx="2310324" cy="156405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Ці </a:t>
            </a:r>
            <a:r>
              <a:rPr lang="uk-UA" sz="2800" b="1" dirty="0" smtClean="0"/>
              <a:t>знання непотрібні, незрозумілі</a:t>
            </a:r>
            <a:endParaRPr lang="ru-RU" sz="28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759142" y="4425958"/>
            <a:ext cx="2590603" cy="14912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Доопрацюю завдання за темою</a:t>
            </a:r>
            <a:endParaRPr lang="ru-RU" sz="28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006913" y="4381128"/>
            <a:ext cx="2553172" cy="14969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Всі завдання були зрозумілі</a:t>
            </a:r>
            <a:endParaRPr lang="ru-RU" sz="2800" b="1" dirty="0"/>
          </a:p>
        </p:txBody>
      </p:sp>
      <p:pic>
        <p:nvPicPr>
          <p:cNvPr id="9" name="Рисунок 8" descr="C:\Users\podol\Desktop\рефлексія\images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27" y="1836235"/>
            <a:ext cx="1956353" cy="217309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 descr="C:\Users\podol\Desktop\рефлексія\рюкза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8" y="1773610"/>
            <a:ext cx="2160239" cy="237382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 descr="C:\Users\podol\Desktop\рефлексія\мясорубка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7180"/>
          <a:stretch/>
        </p:blipFill>
        <p:spPr bwMode="auto">
          <a:xfrm>
            <a:off x="4651199" y="1822223"/>
            <a:ext cx="2745259" cy="23252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76297" y="389821"/>
            <a:ext cx="10156294" cy="1162353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Рефлексія</a:t>
            </a:r>
            <a:r>
              <a:rPr lang="uk-UA" sz="3200" b="1" dirty="0" smtClean="0"/>
              <a:t> </a:t>
            </a:r>
          </a:p>
          <a:p>
            <a:r>
              <a:rPr lang="uk-UA" sz="3200" b="1" dirty="0" smtClean="0"/>
              <a:t>Вправа «Рюкзак</a:t>
            </a:r>
            <a:r>
              <a:rPr lang="uk-UA" sz="3200" b="1" dirty="0"/>
              <a:t>, м’ясорубка, корзина</a:t>
            </a:r>
            <a:r>
              <a:rPr lang="uk-UA" sz="3200" b="1" dirty="0" smtClean="0"/>
              <a:t>»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996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961761" y="2129342"/>
            <a:ext cx="5385642" cy="282696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сюди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прийшли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учитись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Не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лінитись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, а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трудитись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П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рацюємо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старанно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Завдання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виконуємо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бездоганно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!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1511" y="549474"/>
            <a:ext cx="9403798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84" y="2133350"/>
            <a:ext cx="3070341" cy="239698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411511" y="531116"/>
            <a:ext cx="9433048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err="1" smtClean="0">
                <a:solidFill>
                  <a:schemeClr val="bg1"/>
                </a:solidFill>
              </a:rPr>
              <a:t>Кошик</a:t>
            </a:r>
            <a:r>
              <a:rPr lang="ru-RU" sz="4000" b="1" dirty="0" smtClean="0">
                <a:solidFill>
                  <a:schemeClr val="bg1"/>
                </a:solidFill>
              </a:rPr>
              <a:t> для </a:t>
            </a:r>
            <a:r>
              <a:rPr lang="ru-RU" sz="4000" b="1" dirty="0" err="1" smtClean="0">
                <a:solidFill>
                  <a:schemeClr val="bg1"/>
                </a:solidFill>
              </a:rPr>
              <a:t>сміття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3063" y="2478332"/>
            <a:ext cx="5989586" cy="34392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err="1">
                <a:solidFill>
                  <a:srgbClr val="7030A0"/>
                </a:solidFill>
              </a:rPr>
              <a:t>Навіщо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людині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кошик</a:t>
            </a:r>
            <a:r>
              <a:rPr lang="ru-RU" sz="2800" b="1" dirty="0">
                <a:solidFill>
                  <a:srgbClr val="7030A0"/>
                </a:solidFill>
              </a:rPr>
              <a:t> для </a:t>
            </a:r>
            <a:r>
              <a:rPr lang="ru-RU" sz="2800" b="1" dirty="0" err="1">
                <a:solidFill>
                  <a:srgbClr val="7030A0"/>
                </a:solidFill>
              </a:rPr>
              <a:t>сміття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7030A0"/>
                </a:solidFill>
              </a:rPr>
              <a:t>Так </a:t>
            </a:r>
            <a:r>
              <a:rPr lang="ru-RU" sz="2800" b="1" dirty="0">
                <a:solidFill>
                  <a:srgbClr val="7030A0"/>
                </a:solidFill>
              </a:rPr>
              <a:t>і з </a:t>
            </a:r>
            <a:r>
              <a:rPr lang="ru-RU" sz="2800" b="1" dirty="0" err="1">
                <a:solidFill>
                  <a:srgbClr val="7030A0"/>
                </a:solidFill>
              </a:rPr>
              <a:t>почуттями</a:t>
            </a:r>
            <a:r>
              <a:rPr lang="ru-RU" sz="2800" b="1" dirty="0">
                <a:solidFill>
                  <a:srgbClr val="7030A0"/>
                </a:solidFill>
              </a:rPr>
              <a:t>: </a:t>
            </a:r>
            <a:r>
              <a:rPr lang="ru-RU" sz="2800" b="1" dirty="0" err="1">
                <a:solidFill>
                  <a:srgbClr val="7030A0"/>
                </a:solidFill>
              </a:rPr>
              <a:t>накопичуються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непотрібні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марні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smtClean="0">
                <a:solidFill>
                  <a:srgbClr val="7030A0"/>
                </a:solidFill>
              </a:rPr>
              <a:t>Запиши </a:t>
            </a:r>
            <a:r>
              <a:rPr lang="ru-RU" sz="2800" b="1" dirty="0">
                <a:solidFill>
                  <a:srgbClr val="7030A0"/>
                </a:solidFill>
              </a:rPr>
              <a:t>на </a:t>
            </a:r>
            <a:r>
              <a:rPr lang="ru-RU" sz="2800" b="1" dirty="0" err="1" smtClean="0">
                <a:solidFill>
                  <a:srgbClr val="7030A0"/>
                </a:solidFill>
              </a:rPr>
              <a:t>аркуші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почуття, які </a:t>
            </a:r>
            <a:r>
              <a:rPr lang="ru-RU" sz="2800" b="1" dirty="0" err="1">
                <a:solidFill>
                  <a:srgbClr val="7030A0"/>
                </a:solidFill>
              </a:rPr>
              <a:t>заважатимуть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тобі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на уроці, яких </a:t>
            </a:r>
            <a:r>
              <a:rPr lang="ru-RU" sz="2800" b="1" dirty="0" err="1" smtClean="0">
                <a:solidFill>
                  <a:srgbClr val="7030A0"/>
                </a:solidFill>
              </a:rPr>
              <a:t>хочеш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позбутися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Зібгай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аркуш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викинь</a:t>
            </a:r>
            <a:r>
              <a:rPr lang="ru-RU" sz="2800" b="1" dirty="0" smtClean="0">
                <a:solidFill>
                  <a:srgbClr val="7030A0"/>
                </a:solidFill>
              </a:rPr>
              <a:t> їх </a:t>
            </a:r>
            <a:r>
              <a:rPr lang="ru-RU" sz="2800" b="1" dirty="0">
                <a:solidFill>
                  <a:srgbClr val="7030A0"/>
                </a:solidFill>
              </a:rPr>
              <a:t>у </a:t>
            </a:r>
            <a:r>
              <a:rPr lang="ru-RU" sz="2800" b="1" dirty="0" err="1" smtClean="0">
                <a:solidFill>
                  <a:srgbClr val="7030A0"/>
                </a:solidFill>
              </a:rPr>
              <a:t>кошик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952758" y="1533005"/>
            <a:ext cx="2258954" cy="6578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Я не вмію …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3453457" y="1564300"/>
            <a:ext cx="2592288" cy="5952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хвилююся</a:t>
            </a:r>
            <a:r>
              <a:rPr lang="ru-RU" sz="2800" b="1" dirty="0">
                <a:solidFill>
                  <a:schemeClr val="bg1"/>
                </a:solidFill>
              </a:rPr>
              <a:t>...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339450" y="1549356"/>
            <a:ext cx="2256375" cy="5925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Я боюся …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898101" y="1544883"/>
            <a:ext cx="2494652" cy="5977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Я ловлю ґав</a:t>
            </a:r>
          </a:p>
        </p:txBody>
      </p:sp>
      <p:pic>
        <p:nvPicPr>
          <p:cNvPr id="6146" name="Picture 2" descr="https://content1.rozetka.com.ua/goods/images/big/1889398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11" y="2349674"/>
            <a:ext cx="4191379" cy="3696557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78071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9" grpId="0" animBg="1"/>
      <p:bldP spid="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822479" y="1629594"/>
            <a:ext cx="7157308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32 задача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199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вирази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198</a:t>
            </a:r>
          </a:p>
        </p:txBody>
      </p:sp>
      <p:pic>
        <p:nvPicPr>
          <p:cNvPr id="10" name="Picture 2" descr="D:\3 клас\03 МАТЕМ\1 Листопад\2 Табличне множення і ділення\№024 - Знаходження невідомого множника. Час\2025-09-27_223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08" y="3262831"/>
            <a:ext cx="78676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65908221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621482"/>
            <a:ext cx="10225136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Спрости</a:t>
            </a:r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вирази та обчисли значення </a:t>
            </a:r>
            <a:r>
              <a:rPr lang="uk-UA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виразів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7455" y="1557586"/>
            <a:ext cx="4325223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5 + 5 + 5 + </a:t>
            </a:r>
            <a:r>
              <a:rPr lang="uk-UA" sz="4400" dirty="0" smtClean="0">
                <a:solidFill>
                  <a:schemeClr val="bg1"/>
                </a:solidFill>
              </a:rPr>
              <a:t>55 =</a:t>
            </a:r>
            <a:endParaRPr lang="uk-UA" sz="4400" dirty="0">
              <a:solidFill>
                <a:schemeClr val="bg1"/>
              </a:solidFill>
            </a:endParaRPr>
          </a:p>
          <a:p>
            <a:r>
              <a:rPr lang="uk-UA" sz="4400" dirty="0">
                <a:solidFill>
                  <a:schemeClr val="bg1"/>
                </a:solidFill>
              </a:rPr>
              <a:t>5 + 5 + 5 + 5 + </a:t>
            </a:r>
            <a:r>
              <a:rPr lang="uk-UA" sz="4400" dirty="0" smtClean="0">
                <a:solidFill>
                  <a:schemeClr val="bg1"/>
                </a:solidFill>
              </a:rPr>
              <a:t>45=</a:t>
            </a:r>
            <a:endParaRPr lang="uk-UA" sz="4400" dirty="0">
              <a:solidFill>
                <a:schemeClr val="bg1"/>
              </a:solidFill>
            </a:endParaRPr>
          </a:p>
          <a:p>
            <a:r>
              <a:rPr lang="uk-UA" sz="4400" dirty="0">
                <a:solidFill>
                  <a:schemeClr val="bg1"/>
                </a:solidFill>
              </a:rPr>
              <a:t>5 + 5 + </a:t>
            </a:r>
            <a:r>
              <a:rPr lang="uk-UA" sz="4400" dirty="0" smtClean="0">
                <a:solidFill>
                  <a:schemeClr val="bg1"/>
                </a:solidFill>
              </a:rPr>
              <a:t>50 =</a:t>
            </a:r>
            <a:endParaRPr lang="uk-UA" sz="4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7005" y="1557586"/>
            <a:ext cx="279916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5 · 3 + 55 =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76994" y="1544926"/>
            <a:ext cx="754843" cy="7696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6995" y="2322520"/>
            <a:ext cx="754843" cy="7696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36247" y="3092139"/>
            <a:ext cx="754843" cy="7696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60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647" y="4019589"/>
            <a:ext cx="7024721" cy="2274532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Ст.34 №213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7005" y="2322876"/>
            <a:ext cx="279916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5 </a:t>
            </a:r>
            <a:r>
              <a:rPr lang="uk-UA" sz="4400" dirty="0">
                <a:solidFill>
                  <a:schemeClr val="bg1"/>
                </a:solidFill>
              </a:rPr>
              <a:t>· 4 </a:t>
            </a:r>
            <a:r>
              <a:rPr lang="uk-UA" sz="4400" dirty="0" smtClean="0">
                <a:solidFill>
                  <a:schemeClr val="bg1"/>
                </a:solidFill>
              </a:rPr>
              <a:t>+ </a:t>
            </a:r>
            <a:r>
              <a:rPr lang="uk-UA" sz="4400" dirty="0">
                <a:solidFill>
                  <a:schemeClr val="bg1"/>
                </a:solidFill>
              </a:rPr>
              <a:t>45 =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37083" y="3092317"/>
            <a:ext cx="279916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5 </a:t>
            </a:r>
            <a:r>
              <a:rPr lang="uk-UA" sz="4400" dirty="0">
                <a:solidFill>
                  <a:schemeClr val="bg1"/>
                </a:solidFill>
              </a:rPr>
              <a:t>· 2 + 50 = </a:t>
            </a:r>
          </a:p>
        </p:txBody>
      </p:sp>
    </p:spTree>
    <p:extLst>
      <p:ext uri="{BB962C8B-B14F-4D97-AF65-F5344CB8AC3E}">
        <p14:creationId xmlns:p14="http://schemas.microsoft.com/office/powerpoint/2010/main" val="7776083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988" y="1082689"/>
            <a:ext cx="10278148" cy="548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298" y="2142708"/>
            <a:ext cx="456942" cy="56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782" y="2023846"/>
            <a:ext cx="590978" cy="8537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099" y="2142708"/>
            <a:ext cx="450849" cy="5671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948" y="2328852"/>
            <a:ext cx="328999" cy="2195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9722" y="2167148"/>
            <a:ext cx="450849" cy="5671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8357" y="2862686"/>
            <a:ext cx="450849" cy="5671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7689" y="2734256"/>
            <a:ext cx="597071" cy="8537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4099" y="2877559"/>
            <a:ext cx="450849" cy="5671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7934" y="3051349"/>
            <a:ext cx="328999" cy="21952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46933" y="2864070"/>
            <a:ext cx="456942" cy="5671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2264" y="3617418"/>
            <a:ext cx="450849" cy="5671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6634" y="3487788"/>
            <a:ext cx="597071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9680" y="3597550"/>
            <a:ext cx="456942" cy="56710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0273" y="3765435"/>
            <a:ext cx="328999" cy="2195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83947" y="3597550"/>
            <a:ext cx="443312" cy="56362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65381" y="2170305"/>
            <a:ext cx="420386" cy="5366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101" y="2023846"/>
            <a:ext cx="590978" cy="8537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0932" y="2142708"/>
            <a:ext cx="456942" cy="567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7331" y="2340938"/>
            <a:ext cx="328999" cy="21952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85885" y="2139815"/>
            <a:ext cx="456942" cy="56710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6744" y="2139814"/>
            <a:ext cx="456942" cy="56710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42118" y="2853381"/>
            <a:ext cx="456942" cy="56710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07672" y="2847861"/>
            <a:ext cx="456942" cy="56710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8840" y="2709129"/>
            <a:ext cx="597071" cy="85371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54455" y="2878350"/>
            <a:ext cx="420386" cy="5366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30151" y="3024810"/>
            <a:ext cx="328999" cy="21952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24204" y="2877559"/>
            <a:ext cx="456942" cy="56710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32019" y="3553014"/>
            <a:ext cx="456942" cy="56710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722719" y="3562841"/>
            <a:ext cx="456942" cy="56710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5173" y="3430700"/>
            <a:ext cx="597071" cy="853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44227" y="3726804"/>
            <a:ext cx="328999" cy="21952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62494" y="3606887"/>
            <a:ext cx="420386" cy="536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053786" y="2167148"/>
            <a:ext cx="456942" cy="56710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184" y="2096072"/>
            <a:ext cx="590978" cy="85371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8740" y="2167148"/>
            <a:ext cx="450849" cy="56710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182312" y="2340938"/>
            <a:ext cx="328999" cy="21952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68147" y="2167148"/>
            <a:ext cx="456942" cy="56710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34868" y="2170195"/>
            <a:ext cx="444757" cy="56101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41335" y="2863232"/>
            <a:ext cx="456942" cy="56710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4893" y="2864070"/>
            <a:ext cx="450849" cy="56710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2034" y="2725391"/>
            <a:ext cx="597071" cy="85371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5187" y="2878350"/>
            <a:ext cx="450849" cy="56710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526188" y="3021651"/>
            <a:ext cx="328999" cy="21952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164257" y="2868693"/>
            <a:ext cx="456942" cy="56710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50656" y="3617417"/>
            <a:ext cx="456942" cy="56710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5269" y="3616580"/>
            <a:ext cx="450849" cy="56710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6333" y="3473277"/>
            <a:ext cx="597071" cy="85371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855187" y="3587968"/>
            <a:ext cx="456942" cy="567108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494676" y="3779836"/>
            <a:ext cx="328999" cy="219526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21386" y="3565877"/>
            <a:ext cx="450849" cy="56710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092364" y="4671962"/>
            <a:ext cx="456942" cy="56710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579" y="4597007"/>
            <a:ext cx="590978" cy="85371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792867" y="4662137"/>
            <a:ext cx="456942" cy="56710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60739" y="4833638"/>
            <a:ext cx="328999" cy="219526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618865" y="4653930"/>
            <a:ext cx="456942" cy="56710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217934" y="5393417"/>
            <a:ext cx="456942" cy="567108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81443" y="5562711"/>
            <a:ext cx="328999" cy="21952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0987" y="5242361"/>
            <a:ext cx="597071" cy="85371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978905" y="5380745"/>
            <a:ext cx="456942" cy="56710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0525" y="4691480"/>
            <a:ext cx="450849" cy="567108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799" y="4539705"/>
            <a:ext cx="590978" cy="853712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4046" y="4654700"/>
            <a:ext cx="456942" cy="567108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15228" y="4847251"/>
            <a:ext cx="328999" cy="219526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874841" y="4600424"/>
            <a:ext cx="755478" cy="609794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402489" y="5371459"/>
            <a:ext cx="755478" cy="609794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4157" y="5272050"/>
            <a:ext cx="597071" cy="853712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224204" y="5368932"/>
            <a:ext cx="456942" cy="567108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892665" y="5563551"/>
            <a:ext cx="328999" cy="21952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5912" y="5369967"/>
            <a:ext cx="450849" cy="567108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400171" y="6054817"/>
            <a:ext cx="755478" cy="609794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0123" y="5954200"/>
            <a:ext cx="597071" cy="853712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205412" y="6076160"/>
            <a:ext cx="450849" cy="567108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904519" y="6261520"/>
            <a:ext cx="328999" cy="219526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87331" y="6076160"/>
            <a:ext cx="456942" cy="567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55062" y="3582018"/>
            <a:ext cx="456942" cy="567108"/>
          </a:xfrm>
          <a:prstGeom prst="rect">
            <a:avLst/>
          </a:prstGeom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855E51D6-3742-4704-BBB9-68C53A42A22B}"/>
              </a:ext>
            </a:extLst>
          </p:cNvPr>
          <p:cNvSpPr/>
          <p:nvPr/>
        </p:nvSpPr>
        <p:spPr>
          <a:xfrm>
            <a:off x="2097193" y="1555484"/>
            <a:ext cx="1979571" cy="5502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Зразок</a:t>
            </a:r>
          </a:p>
        </p:txBody>
      </p:sp>
      <p:sp>
        <p:nvSpPr>
          <p:cNvPr id="100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Ст.34 №214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8254" y="487048"/>
            <a:ext cx="10111371" cy="7825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Обчисли добутки. Склади рівності за зразком.</a:t>
            </a:r>
          </a:p>
        </p:txBody>
      </p:sp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961038" y="4642426"/>
            <a:ext cx="454720" cy="567792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143271" y="5400922"/>
            <a:ext cx="456942" cy="567108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85444" y="5389418"/>
            <a:ext cx="454720" cy="567792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573" y="4366927"/>
            <a:ext cx="2341052" cy="21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06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21246" y="2637706"/>
            <a:ext cx="4994721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/>
              <a:t>5, 15, 25</a:t>
            </a:r>
            <a:r>
              <a:rPr lang="uk-UA" sz="3600" b="1" dirty="0" smtClean="0"/>
              <a:t>, 35</a:t>
            </a:r>
            <a:r>
              <a:rPr lang="uk-UA" sz="3600" b="1" dirty="0"/>
              <a:t>, 45, 50.</a:t>
            </a:r>
            <a:endParaRPr lang="ru-RU" sz="3600" b="1" dirty="0">
              <a:effectLst/>
            </a:endParaRPr>
          </a:p>
        </p:txBody>
      </p:sp>
      <p:sp>
        <p:nvSpPr>
          <p:cNvPr id="20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497212" y="5590034"/>
            <a:ext cx="6901456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Запиши </a:t>
            </a:r>
            <a:r>
              <a:rPr lang="ru-RU" sz="2800" b="1" dirty="0" err="1" smtClean="0"/>
              <a:t>кожне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п’яте</a:t>
            </a:r>
            <a:r>
              <a:rPr lang="ru-RU" sz="2800" b="1" dirty="0" smtClean="0"/>
              <a:t> число до 50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12176" y="4077866"/>
            <a:ext cx="688649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/>
              <a:t>Яку закономірність ви помітили? </a:t>
            </a:r>
            <a:endParaRPr lang="ru-RU" sz="28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7212" y="4867848"/>
            <a:ext cx="735617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/>
              <a:t>Які з цих чисел є таблиці множення числа 5?</a:t>
            </a:r>
            <a:endParaRPr lang="ru-RU" sz="2800" b="1" dirty="0"/>
          </a:p>
        </p:txBody>
      </p:sp>
      <p:sp>
        <p:nvSpPr>
          <p:cNvPr id="2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66426" y="3357786"/>
            <a:ext cx="6832242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/>
              <a:t>5  10  15  20  25  30  35  40  45  50</a:t>
            </a:r>
            <a:endParaRPr lang="ru-RU" sz="36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4804142" y="909514"/>
            <a:ext cx="2701059" cy="10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927" y="2516762"/>
            <a:ext cx="4068685" cy="2113468"/>
          </a:xfrm>
          <a:prstGeom prst="rect">
            <a:avLst/>
          </a:prstGeom>
        </p:spPr>
      </p:pic>
      <p:sp>
        <p:nvSpPr>
          <p:cNvPr id="6" name="Округлений прямокутник 5"/>
          <p:cNvSpPr/>
          <p:nvPr/>
        </p:nvSpPr>
        <p:spPr>
          <a:xfrm>
            <a:off x="4651871" y="1539153"/>
            <a:ext cx="6434708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Шоколадку порівну поділили між трьома дітьми.</a:t>
            </a: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4746025" y="2637706"/>
            <a:ext cx="6420204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Скільки шматочків шоколаду отримала кожна дитина?</a:t>
            </a: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4699124" y="3861842"/>
            <a:ext cx="6434707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15 : 3 = 5 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4713628" y="4882666"/>
            <a:ext cx="6405698" cy="8408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По 5 однакових шматків.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Ст.35 №215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1471" y="487048"/>
            <a:ext cx="10111371" cy="7825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Скільки однакових шматочків у шоколадці?</a:t>
            </a:r>
          </a:p>
        </p:txBody>
      </p:sp>
    </p:spTree>
    <p:extLst>
      <p:ext uri="{BB962C8B-B14F-4D97-AF65-F5344CB8AC3E}">
        <p14:creationId xmlns:p14="http://schemas.microsoft.com/office/powerpoint/2010/main" val="28236518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11" y="2267453"/>
            <a:ext cx="9771872" cy="369781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4"/>
          <p:cNvSpPr/>
          <p:nvPr/>
        </p:nvSpPr>
        <p:spPr>
          <a:xfrm>
            <a:off x="1051471" y="489514"/>
            <a:ext cx="9902267" cy="9960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Поясни: як утворено таблиці множення числа 5 і ділення на число </a:t>
            </a:r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5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Ст.35 №216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/>
          <p:cNvSpPr/>
          <p:nvPr/>
        </p:nvSpPr>
        <p:spPr>
          <a:xfrm>
            <a:off x="1051471" y="1485578"/>
            <a:ext cx="9374453" cy="7009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на </a:t>
            </a:r>
            <a:r>
              <a:rPr lang="uk-UA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основі якого закону множення складено таблицю множення на 5</a:t>
            </a:r>
          </a:p>
        </p:txBody>
      </p:sp>
    </p:spTree>
    <p:extLst>
      <p:ext uri="{BB962C8B-B14F-4D97-AF65-F5344CB8AC3E}">
        <p14:creationId xmlns:p14="http://schemas.microsoft.com/office/powerpoint/2010/main" val="37520440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749</Words>
  <Application>Microsoft Office PowerPoint</Application>
  <PresentationFormat>Произвольный</PresentationFormat>
  <Paragraphs>161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185</cp:revision>
  <dcterms:created xsi:type="dcterms:W3CDTF">2025-08-27T14:01:18Z</dcterms:created>
  <dcterms:modified xsi:type="dcterms:W3CDTF">2025-10-05T11:53:24Z</dcterms:modified>
</cp:coreProperties>
</file>