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28" r:id="rId3"/>
    <p:sldId id="312" r:id="rId4"/>
    <p:sldId id="286" r:id="rId5"/>
    <p:sldId id="431" r:id="rId6"/>
    <p:sldId id="417" r:id="rId7"/>
    <p:sldId id="391" r:id="rId8"/>
    <p:sldId id="436" r:id="rId9"/>
    <p:sldId id="435" r:id="rId10"/>
    <p:sldId id="437" r:id="rId11"/>
    <p:sldId id="438" r:id="rId12"/>
    <p:sldId id="402" r:id="rId13"/>
    <p:sldId id="412" r:id="rId14"/>
    <p:sldId id="313" r:id="rId15"/>
    <p:sldId id="429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56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</a:t>
          </a:r>
          <a:r>
            <a:rPr lang="uk-UA" sz="3200" b="1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dirty="0" smtClean="0">
              <a:solidFill>
                <a:schemeClr val="bg1"/>
              </a:solidFill>
            </a:rPr>
            <a:t> частини числа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задачі на визначення тривалості події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і ділення  на 5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1962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141019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147790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67983" y="880603"/>
          <a:ext cx="4273486" cy="2512279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і ділення  на 5</a:t>
          </a:r>
          <a:endParaRPr lang="ru-RU" sz="3200" b="1" kern="1200" dirty="0"/>
        </a:p>
      </dsp:txBody>
      <dsp:txXfrm rot="5400000">
        <a:off x="112620" y="854697"/>
        <a:ext cx="2512279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294205" y="812556"/>
          <a:ext cx="4273486" cy="2648373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задачі на визначення тривалості події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06762" y="854696"/>
        <a:ext cx="2648373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95208" y="810952"/>
          <a:ext cx="4273486" cy="265158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</a:t>
          </a:r>
          <a:r>
            <a:rPr lang="uk-UA" sz="3200" b="1" kern="1200" dirty="0" err="1" smtClean="0">
              <a:solidFill>
                <a:schemeClr val="bg1"/>
              </a:solidFill>
            </a:rPr>
            <a:t>знаходже-ння</a:t>
          </a:r>
          <a:r>
            <a:rPr lang="uk-UA" sz="3200" b="1" kern="1200" dirty="0" smtClean="0">
              <a:solidFill>
                <a:schemeClr val="bg1"/>
              </a:solidFill>
            </a:rPr>
            <a:t> частини числа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706161" y="854696"/>
        <a:ext cx="265158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85888" y="784558"/>
          <a:ext cx="4273486" cy="270436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часу за годинником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370447" y="854696"/>
        <a:ext cx="270436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0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Визначення тривалості події. Обчислення значень виразів на дві дії. 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731" y="367124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27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874384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339502" y="489514"/>
            <a:ext cx="9505057" cy="7009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Назви час кількома різними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способами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176409" y="1434298"/>
            <a:ext cx="3037079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13 год 15 хв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529401" y="1413570"/>
            <a:ext cx="3037079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10 год 30 хв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7947753" y="1434298"/>
            <a:ext cx="3037079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11 год 45 хв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957988" y="2523327"/>
            <a:ext cx="2629988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15 год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6092030" y="2523327"/>
            <a:ext cx="3037079" cy="91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12 год 15 хв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1699543" y="3789834"/>
            <a:ext cx="847205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Зразок. </a:t>
            </a:r>
            <a:r>
              <a:rPr lang="uk-UA" sz="3200" b="1" dirty="0"/>
              <a:t>13 год 15 хв, чверть на чотирнадцяту, чверть на другу.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40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195487" y="529010"/>
            <a:ext cx="9937104" cy="7405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Задача на визначення тривалості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подій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2116405" y="1341562"/>
            <a:ext cx="6171588" cy="27601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третьокласниці</a:t>
            </a:r>
            <a:r>
              <a:rPr lang="ru-RU" sz="2800" b="1" dirty="0"/>
              <a:t> </a:t>
            </a:r>
            <a:r>
              <a:rPr lang="ru-RU" sz="2800" b="1" dirty="0" err="1" smtClean="0"/>
              <a:t>Марини</a:t>
            </a:r>
            <a:r>
              <a:rPr lang="ru-RU" sz="2800" b="1" dirty="0"/>
              <a:t> </a:t>
            </a:r>
            <a:r>
              <a:rPr lang="ru-RU" sz="2800" b="1" dirty="0" smtClean="0"/>
              <a:t>уроки </a:t>
            </a:r>
            <a:r>
              <a:rPr lang="ru-RU" sz="2800" b="1" dirty="0" err="1"/>
              <a:t>розпочались</a:t>
            </a:r>
            <a:r>
              <a:rPr lang="ru-RU" sz="2800" b="1" dirty="0"/>
              <a:t> о 8 </a:t>
            </a:r>
            <a:r>
              <a:rPr lang="ru-RU" sz="2800" b="1" dirty="0" smtClean="0"/>
              <a:t>год й </a:t>
            </a:r>
            <a:r>
              <a:rPr lang="ru-RU" sz="2800" b="1" dirty="0" err="1"/>
              <a:t>тривали</a:t>
            </a:r>
            <a:r>
              <a:rPr lang="ru-RU" sz="2800" b="1" dirty="0"/>
              <a:t> до </a:t>
            </a:r>
            <a:r>
              <a:rPr lang="ru-RU" sz="2800" b="1" dirty="0" err="1"/>
              <a:t>другої</a:t>
            </a:r>
            <a:r>
              <a:rPr lang="ru-RU" sz="2800" b="1" dirty="0"/>
              <a:t> </a:t>
            </a:r>
            <a:r>
              <a:rPr lang="ru-RU" sz="2800" b="1" dirty="0" err="1" smtClean="0"/>
              <a:t>години</a:t>
            </a:r>
            <a:r>
              <a:rPr lang="ru-RU" sz="2800" b="1" dirty="0"/>
              <a:t> </a:t>
            </a:r>
            <a:r>
              <a:rPr lang="ru-RU" sz="2800" b="1" dirty="0" smtClean="0"/>
              <a:t>дня</a:t>
            </a:r>
            <a:r>
              <a:rPr lang="ru-RU" sz="2800" b="1" dirty="0"/>
              <a:t>. Скажи </a:t>
            </a:r>
            <a:r>
              <a:rPr lang="ru-RU" sz="2800" b="1" dirty="0" err="1"/>
              <a:t>по-іншому</a:t>
            </a:r>
            <a:r>
              <a:rPr lang="ru-RU" sz="2800" b="1" dirty="0"/>
              <a:t>, о </a:t>
            </a:r>
            <a:r>
              <a:rPr lang="ru-RU" sz="2800" b="1" dirty="0" err="1"/>
              <a:t>котрій</a:t>
            </a:r>
            <a:r>
              <a:rPr lang="ru-RU" sz="2800" b="1" dirty="0"/>
              <a:t> </a:t>
            </a:r>
            <a:r>
              <a:rPr lang="ru-RU" sz="2800" b="1" dirty="0" err="1"/>
              <a:t>годині</a:t>
            </a:r>
            <a:r>
              <a:rPr lang="ru-RU" sz="2800" b="1" dirty="0"/>
              <a:t> </a:t>
            </a:r>
            <a:r>
              <a:rPr lang="ru-RU" sz="2800" b="1" dirty="0" err="1"/>
              <a:t>закінчилися</a:t>
            </a:r>
            <a:r>
              <a:rPr lang="ru-RU" sz="2800" b="1" dirty="0"/>
              <a:t> уроки в </a:t>
            </a:r>
            <a:r>
              <a:rPr lang="ru-RU" sz="2800" b="1" dirty="0" err="1"/>
              <a:t>Марини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smtClean="0"/>
              <a:t>годин </a:t>
            </a:r>
            <a:r>
              <a:rPr lang="ru-RU" sz="2800" b="1" dirty="0" err="1" smtClean="0"/>
              <a:t>тривали</a:t>
            </a:r>
            <a:r>
              <a:rPr lang="ru-RU" sz="2800" b="1" dirty="0" smtClean="0"/>
              <a:t> </a:t>
            </a:r>
            <a:r>
              <a:rPr lang="ru-RU" sz="2800" b="1" dirty="0" err="1"/>
              <a:t>заняття</a:t>
            </a:r>
            <a:r>
              <a:rPr lang="ru-RU" sz="2800" b="1" dirty="0"/>
              <a:t> в школі? </a:t>
            </a:r>
            <a:endParaRPr lang="uk-UA" sz="2800" b="1" dirty="0"/>
          </a:p>
        </p:txBody>
      </p:sp>
      <p:sp>
        <p:nvSpPr>
          <p:cNvPr id="11" name="Виноска-хмарка 10"/>
          <p:cNvSpPr/>
          <p:nvPr/>
        </p:nvSpPr>
        <p:spPr>
          <a:xfrm>
            <a:off x="8287993" y="1413571"/>
            <a:ext cx="3331184" cy="16561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визначення тривалості події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№230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Виноска-хмарка 10"/>
          <p:cNvSpPr/>
          <p:nvPr/>
        </p:nvSpPr>
        <p:spPr>
          <a:xfrm>
            <a:off x="2226784" y="4169392"/>
            <a:ext cx="5400600" cy="20123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визначити тривалість подій, треба від часу закінчення подій відняти час початку подій.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" y="1522193"/>
            <a:ext cx="2663156" cy="37472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37954" y="5647790"/>
            <a:ext cx="31683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14 год – 8 год =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06306" y="5630089"/>
            <a:ext cx="10781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6 год</a:t>
            </a:r>
            <a:endParaRPr lang="ru-RU" sz="3200" b="1" dirty="0"/>
          </a:p>
        </p:txBody>
      </p:sp>
      <p:sp>
        <p:nvSpPr>
          <p:cNvPr id="10" name="Виноска-хмарка 10"/>
          <p:cNvSpPr/>
          <p:nvPr/>
        </p:nvSpPr>
        <p:spPr>
          <a:xfrm>
            <a:off x="8508436" y="3205045"/>
            <a:ext cx="2962545" cy="1520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Початок –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Подія – 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Закінчення – </a:t>
            </a:r>
          </a:p>
        </p:txBody>
      </p:sp>
    </p:spTree>
    <p:extLst>
      <p:ext uri="{BB962C8B-B14F-4D97-AF65-F5344CB8AC3E}">
        <p14:creationId xmlns:p14="http://schemas.microsoft.com/office/powerpoint/2010/main" val="10080142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5" grpId="0" animBg="1"/>
      <p:bldP spid="1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571939" y="1190508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3625" y="-56779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92752" y="-502151"/>
            <a:ext cx="454720" cy="56779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4766958"/>
            <a:ext cx="2719764" cy="1138953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Ст.38 №231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231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625883" y="1218790"/>
            <a:ext cx="5184122" cy="32191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Під час </a:t>
            </a:r>
            <a:r>
              <a:rPr lang="ru-RU" sz="3200" dirty="0" err="1"/>
              <a:t>автомобільної</a:t>
            </a:r>
            <a:r>
              <a:rPr lang="ru-RU" sz="3200" dirty="0"/>
              <a:t> </a:t>
            </a:r>
            <a:r>
              <a:rPr lang="ru-RU" sz="3200" dirty="0" err="1"/>
              <a:t>поїздки</a:t>
            </a:r>
            <a:r>
              <a:rPr lang="ru-RU" sz="3200" dirty="0"/>
              <a:t> до Львова </a:t>
            </a:r>
            <a:r>
              <a:rPr lang="ru-RU" sz="3200" dirty="0" err="1"/>
              <a:t>сім’я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>
                <a:solidFill>
                  <a:srgbClr val="FFFF00"/>
                </a:solidFill>
              </a:rPr>
              <a:t>виїхала</a:t>
            </a:r>
            <a:r>
              <a:rPr lang="ru-RU" sz="3200" dirty="0"/>
              <a:t> з Києва о 7 год ранку і </a:t>
            </a:r>
            <a:r>
              <a:rPr lang="ru-RU" sz="3200" dirty="0" err="1">
                <a:solidFill>
                  <a:srgbClr val="FFFF00"/>
                </a:solidFill>
              </a:rPr>
              <a:t>прибула</a:t>
            </a:r>
            <a:r>
              <a:rPr lang="ru-RU" sz="3200" dirty="0"/>
              <a:t> до Львова</a:t>
            </a:r>
            <a:br>
              <a:rPr lang="ru-RU" sz="3200" dirty="0"/>
            </a:br>
            <a:r>
              <a:rPr lang="ru-RU" sz="3200" dirty="0"/>
              <a:t>о 3 год дня. </a:t>
            </a:r>
            <a:r>
              <a:rPr lang="ru-RU" sz="3200" dirty="0" err="1"/>
              <a:t>Скільки</a:t>
            </a:r>
            <a:r>
              <a:rPr lang="ru-RU" sz="3200" dirty="0"/>
              <a:t> часу </a:t>
            </a:r>
            <a:r>
              <a:rPr lang="ru-RU" sz="3200" dirty="0" err="1"/>
              <a:t>тривала</a:t>
            </a:r>
            <a:r>
              <a:rPr lang="ru-RU" sz="3200" dirty="0"/>
              <a:t> </a:t>
            </a:r>
            <a:r>
              <a:rPr lang="ru-RU" sz="3200" dirty="0" err="1"/>
              <a:t>поїздка</a:t>
            </a:r>
            <a:r>
              <a:rPr lang="ru-RU" sz="3200" dirty="0"/>
              <a:t>?</a:t>
            </a:r>
            <a:endParaRPr lang="uk-UA" sz="3200" dirty="0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745831" y="-602390"/>
            <a:ext cx="454720" cy="5677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15" y="4437905"/>
            <a:ext cx="3935700" cy="20672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319796" y="2192735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3 год = 15 год </a:t>
            </a:r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494205" y="2841818"/>
            <a:ext cx="11886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8 год</a:t>
            </a:r>
            <a:endParaRPr lang="ru-RU" sz="36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311244" y="2841818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15 </a:t>
            </a:r>
            <a:r>
              <a:rPr lang="ru-RU" sz="3600" b="1" dirty="0"/>
              <a:t>год – </a:t>
            </a:r>
            <a:r>
              <a:rPr lang="ru-RU" sz="3600" b="1" dirty="0" smtClean="0"/>
              <a:t>7 </a:t>
            </a:r>
            <a:r>
              <a:rPr lang="ru-RU" sz="3600" b="1" dirty="0"/>
              <a:t>год =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319796" y="4997127"/>
            <a:ext cx="591051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8 годин тривала</a:t>
            </a:r>
          </a:p>
          <a:p>
            <a:endParaRPr lang="uk-UA" sz="1200" dirty="0" smtClean="0"/>
          </a:p>
          <a:p>
            <a:r>
              <a:rPr lang="uk-UA" sz="3600" dirty="0" smtClean="0"/>
              <a:t> поїздка.</a:t>
            </a:r>
            <a:endParaRPr lang="uk-UA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19796" y="4149874"/>
            <a:ext cx="331910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17119" y="3676257"/>
            <a:ext cx="85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 </a:t>
            </a:r>
            <a:r>
              <a:rPr lang="ru-RU" sz="2400" b="1" dirty="0">
                <a:solidFill>
                  <a:srgbClr val="002060"/>
                </a:solidFill>
              </a:rPr>
              <a:t>год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329485" y="41498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1165" y="4047458"/>
            <a:ext cx="0" cy="21602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638905" y="4041862"/>
            <a:ext cx="0" cy="21602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275052" y="3676256"/>
            <a:ext cx="1860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 год=15год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 rot="8247538">
            <a:off x="765159" y="487724"/>
            <a:ext cx="4774349" cy="4243776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526940" y="4305293"/>
            <a:ext cx="85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? </a:t>
            </a:r>
            <a:r>
              <a:rPr lang="ru-RU" sz="2400" b="1" dirty="0">
                <a:solidFill>
                  <a:srgbClr val="002060"/>
                </a:solidFill>
              </a:rPr>
              <a:t>год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05512" y="3948789"/>
            <a:ext cx="4806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38905" y="3948789"/>
            <a:ext cx="480663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437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287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31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5746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18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8620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056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1493" algn="l" defTabSz="1042873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6" grpId="0" animBg="1"/>
      <p:bldP spid="94" grpId="0"/>
      <p:bldP spid="5" grpId="0"/>
      <p:bldP spid="48" grpId="0"/>
      <p:bldP spid="10" grpId="0" animBg="1"/>
      <p:bldP spid="49" grpId="0"/>
      <p:bldP spid="3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36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232;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233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2 Табличне множення і ділення\№027 - Робота з даними. Величини та одиниці їх вимірювання. Задачі на знаходження тривалості подій\2025-10-03_23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069945"/>
            <a:ext cx="8078448" cy="19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Якою дією знаходимо тривалість події?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43674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по різному можна назвати </a:t>
            </a:r>
            <a:r>
              <a:rPr lang="uk-UA" sz="3200" b="1" dirty="0" smtClean="0"/>
              <a:t>час?</a:t>
            </a:r>
            <a:r>
              <a:rPr lang="ru-RU" sz="3200" b="1" dirty="0"/>
              <a:t> </a:t>
            </a:r>
            <a:r>
              <a:rPr lang="uk-UA" sz="3200" b="1" dirty="0" smtClean="0"/>
              <a:t>13 </a:t>
            </a:r>
            <a:r>
              <a:rPr lang="uk-UA" sz="3200" b="1" dirty="0"/>
              <a:t>год 45 хв,        9 год 30 хв, </a:t>
            </a:r>
            <a:r>
              <a:rPr lang="uk-UA" sz="3200" b="1" dirty="0" smtClean="0"/>
              <a:t>23 </a:t>
            </a:r>
            <a:r>
              <a:rPr lang="uk-UA" sz="3200" b="1" dirty="0"/>
              <a:t>год 15 хв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</a:t>
            </a:r>
            <a:r>
              <a:rPr lang="uk-UA" sz="3200" b="1" dirty="0" err="1" smtClean="0"/>
              <a:t>нйважчим</a:t>
            </a:r>
            <a:r>
              <a:rPr lang="uk-UA" sz="3200" b="1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8612311" y="4509914"/>
            <a:ext cx="2310324" cy="15741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ці знання непотрібні, незрозумілі</a:t>
            </a:r>
            <a:endParaRPr lang="ru-RU" sz="28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08873" y="4583171"/>
            <a:ext cx="2590603" cy="15008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Доопрацюю завдання за темою</a:t>
            </a:r>
            <a:endParaRPr lang="ru-RU" sz="28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76297" y="4525144"/>
            <a:ext cx="2553172" cy="15065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Всі завдання були зрозумілі</a:t>
            </a:r>
            <a:endParaRPr lang="ru-RU" sz="28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67" y="1814965"/>
            <a:ext cx="2204217" cy="24445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34" y="1752340"/>
            <a:ext cx="2377135" cy="267037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4683679" y="1779683"/>
            <a:ext cx="2776504" cy="2615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554784" y="389821"/>
            <a:ext cx="10938091" cy="1162353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3200" b="1" dirty="0" smtClean="0"/>
              <a:t> </a:t>
            </a:r>
          </a:p>
          <a:p>
            <a:r>
              <a:rPr lang="uk-UA" sz="3200" b="1" dirty="0" smtClean="0"/>
              <a:t>Вправа «Рюкзак</a:t>
            </a:r>
            <a:r>
              <a:rPr lang="uk-UA" sz="3200" b="1" dirty="0"/>
              <a:t>, м’ясорубка, корзина</a:t>
            </a:r>
            <a:r>
              <a:rPr lang="uk-UA" sz="3200" b="1" dirty="0" smtClean="0"/>
              <a:t>»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996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61761" y="2129342"/>
            <a:ext cx="5385642" cy="282696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1511" y="549474"/>
            <a:ext cx="940379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4" y="2133350"/>
            <a:ext cx="3070341" cy="23969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11511" y="531116"/>
            <a:ext cx="9433048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Кошик</a:t>
            </a:r>
            <a:r>
              <a:rPr lang="ru-RU" sz="4000" b="1" dirty="0" smtClean="0">
                <a:solidFill>
                  <a:schemeClr val="bg1"/>
                </a:solidFill>
              </a:rPr>
              <a:t> для </a:t>
            </a:r>
            <a:r>
              <a:rPr lang="ru-RU" sz="4000" b="1" dirty="0" err="1" smtClean="0">
                <a:solidFill>
                  <a:schemeClr val="bg1"/>
                </a:solidFill>
              </a:rPr>
              <a:t>сміття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3063" y="2478332"/>
            <a:ext cx="5989586" cy="343923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solidFill>
                  <a:srgbClr val="7030A0"/>
                </a:solidFill>
              </a:rPr>
              <a:t>Навіщо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людині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кошик</a:t>
            </a:r>
            <a:r>
              <a:rPr lang="ru-RU" sz="2800" b="1" dirty="0">
                <a:solidFill>
                  <a:srgbClr val="7030A0"/>
                </a:solidFill>
              </a:rPr>
              <a:t> для </a:t>
            </a:r>
            <a:r>
              <a:rPr lang="ru-RU" sz="2800" b="1" dirty="0" err="1">
                <a:solidFill>
                  <a:srgbClr val="7030A0"/>
                </a:solidFill>
              </a:rPr>
              <a:t>сміття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7030A0"/>
                </a:solidFill>
              </a:rPr>
              <a:t>Так </a:t>
            </a:r>
            <a:r>
              <a:rPr lang="ru-RU" sz="2800" b="1" dirty="0">
                <a:solidFill>
                  <a:srgbClr val="7030A0"/>
                </a:solidFill>
              </a:rPr>
              <a:t>і з </a:t>
            </a:r>
            <a:r>
              <a:rPr lang="ru-RU" sz="2800" b="1" dirty="0" err="1">
                <a:solidFill>
                  <a:srgbClr val="7030A0"/>
                </a:solidFill>
              </a:rPr>
              <a:t>почуттями</a:t>
            </a:r>
            <a:r>
              <a:rPr lang="ru-RU" sz="2800" b="1" dirty="0">
                <a:solidFill>
                  <a:srgbClr val="7030A0"/>
                </a:solidFill>
              </a:rPr>
              <a:t>: </a:t>
            </a:r>
            <a:r>
              <a:rPr lang="ru-RU" sz="2800" b="1" dirty="0" err="1">
                <a:solidFill>
                  <a:srgbClr val="7030A0"/>
                </a:solidFill>
              </a:rPr>
              <a:t>накопичуються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непотрібні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марні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Запиши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почуття, які </a:t>
            </a:r>
            <a:r>
              <a:rPr lang="ru-RU" sz="2800" b="1" dirty="0" err="1">
                <a:solidFill>
                  <a:srgbClr val="7030A0"/>
                </a:solidFill>
              </a:rPr>
              <a:t>заважатимуть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тобі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уроці, яких </a:t>
            </a:r>
            <a:r>
              <a:rPr lang="ru-RU" sz="28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позбутися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Зібгай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аркуш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викинь</a:t>
            </a:r>
            <a:r>
              <a:rPr lang="ru-RU" sz="2800" b="1" dirty="0" smtClean="0">
                <a:solidFill>
                  <a:srgbClr val="7030A0"/>
                </a:solidFill>
              </a:rPr>
              <a:t> їх </a:t>
            </a:r>
            <a:r>
              <a:rPr lang="ru-RU" sz="2800" b="1" dirty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кошик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52758" y="1533005"/>
            <a:ext cx="2258954" cy="657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не вмію …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453457" y="1564300"/>
            <a:ext cx="2592288" cy="5952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хвилююся</a:t>
            </a:r>
            <a:r>
              <a:rPr lang="ru-RU" sz="2800" b="1" dirty="0">
                <a:solidFill>
                  <a:schemeClr val="bg1"/>
                </a:solidFill>
              </a:rPr>
              <a:t>...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339450" y="1549356"/>
            <a:ext cx="2256375" cy="5925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боюся …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898101" y="1544883"/>
            <a:ext cx="2494652" cy="5977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Я ловлю ґав</a:t>
            </a:r>
          </a:p>
        </p:txBody>
      </p:sp>
      <p:pic>
        <p:nvPicPr>
          <p:cNvPr id="6146" name="Picture 2" descr="https://content1.rozetka.com.ua/goods/images/big/188939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11" y="2349674"/>
            <a:ext cx="4191379" cy="369655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78071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36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223;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порівняти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224</a:t>
            </a:r>
          </a:p>
        </p:txBody>
      </p:sp>
      <p:pic>
        <p:nvPicPr>
          <p:cNvPr id="11" name="Picture 2" descr="D:\3 клас\03 МАТЕМ\1 Листопад\2 Табличне множення і ділення\№026 - Таблиця множення і ділення на 5. Спрощення виразів\2025-10-03_215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6" y="3213770"/>
            <a:ext cx="79057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3 клас\03 МАТЕМ\1 Листопад\2 Табличне множення і ділення\№026 - Таблиця множення і ділення на 5. Спрощення виразів\2025-10-03_215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47" y="4671095"/>
            <a:ext cx="7972830" cy="11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3542032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2 Табличне множення і ділення\№027 - Робота з даними. Величини та одиниці їх вимірювання. Задачі на знаходження тривалості подій\2025-10-03_222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14" y="1634551"/>
            <a:ext cx="9385363" cy="28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428069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Склади </a:t>
            </a:r>
            <a:r>
              <a:rPr lang="uk-UA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вирази за схемами й обчисли </a:t>
            </a:r>
            <a:r>
              <a:rPr lang="uk-UA" sz="3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їх значення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6452" y="3669182"/>
            <a:ext cx="3625235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3509806" y="168752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3496930" y="239511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484249" y="311427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7159069" y="166447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7127224" y="237205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133512" y="303822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25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10465921" y="164320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0</a:t>
            </a:r>
            <a:endParaRPr lang="uk-UA" sz="4000" b="1" dirty="0"/>
          </a:p>
        </p:txBody>
      </p:sp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10491478" y="235078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10464051" y="310269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3455897" y="382180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7127224" y="374581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35</a:t>
            </a:r>
            <a:endParaRPr lang="uk-UA" sz="4000" b="1" dirty="0"/>
          </a:p>
        </p:txBody>
      </p:sp>
      <p:sp>
        <p:nvSpPr>
          <p:cNvPr id="25" name="Прямокутник із двома округленими протилежними кутами 6"/>
          <p:cNvSpPr/>
          <p:nvPr/>
        </p:nvSpPr>
        <p:spPr>
          <a:xfrm>
            <a:off x="10464051" y="380279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4018590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Знайди значення виразів (усно</a:t>
            </a:r>
            <a:r>
              <a:rPr lang="uk-UA" sz="4000" b="1" dirty="0" smtClean="0">
                <a:solidFill>
                  <a:schemeClr val="bg1"/>
                </a:solidFill>
              </a:rPr>
              <a:t>)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063" y="1247318"/>
            <a:ext cx="244009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47 – 5 · 9 =</a:t>
            </a:r>
          </a:p>
          <a:p>
            <a:r>
              <a:rPr lang="uk-UA" sz="4000" dirty="0"/>
              <a:t>64 – 6 · 5 =</a:t>
            </a:r>
          </a:p>
          <a:p>
            <a:r>
              <a:rPr lang="uk-UA" sz="4000" dirty="0"/>
              <a:t>5 · 3 + 84 =</a:t>
            </a:r>
          </a:p>
          <a:p>
            <a:r>
              <a:rPr lang="uk-UA" sz="4000" dirty="0"/>
              <a:t>8 · 5 + 60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1405" y="1278853"/>
            <a:ext cx="19960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47 – 45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3762" y="1273320"/>
            <a:ext cx="6226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3661" y="1925184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34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7841" y="2554896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99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5727" y="1908897"/>
            <a:ext cx="19960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64 – 30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5727" y="2555074"/>
            <a:ext cx="19960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15 + 84 </a:t>
            </a:r>
            <a:r>
              <a:rPr lang="uk-UA" sz="36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1155" y="3240442"/>
            <a:ext cx="199605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40 + 60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3513" y="3234909"/>
            <a:ext cx="91454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100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6988" y="3839949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63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9739" y="3886773"/>
            <a:ext cx="16672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56 + 7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3132" y="4542081"/>
            <a:ext cx="16738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33 - 8 </a:t>
            </a:r>
            <a:r>
              <a:rPr lang="uk-UA" sz="36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7788" y="3886773"/>
            <a:ext cx="289534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/>
              <a:t>56 + 35 : 5 =</a:t>
            </a:r>
          </a:p>
          <a:p>
            <a:r>
              <a:rPr lang="uk-UA" sz="4000" dirty="0"/>
              <a:t>33 – 40 : 5 =</a:t>
            </a:r>
          </a:p>
          <a:p>
            <a:r>
              <a:rPr lang="uk-UA" sz="4000" dirty="0"/>
              <a:t>30 – 25 : 5 =</a:t>
            </a:r>
          </a:p>
          <a:p>
            <a:r>
              <a:rPr lang="uk-UA" sz="4000" dirty="0"/>
              <a:t>(30 – 25)·5 =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26988" y="4511163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25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9410" y="5139497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25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2161" y="5186321"/>
            <a:ext cx="166724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30 – 5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5554" y="5841629"/>
            <a:ext cx="16738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5 ∙ 5 =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9410" y="5810711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25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15" y="1278853"/>
            <a:ext cx="3944045" cy="39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83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1246" y="2637706"/>
            <a:ext cx="787504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/>
              <a:t>12 </a:t>
            </a:r>
            <a:r>
              <a:rPr lang="uk-UA" sz="3600" b="1" dirty="0" smtClean="0"/>
              <a:t>год 30 хв,  </a:t>
            </a:r>
            <a:r>
              <a:rPr lang="uk-UA" sz="3600" b="1" dirty="0"/>
              <a:t>8 </a:t>
            </a:r>
            <a:r>
              <a:rPr lang="uk-UA" sz="3600" b="1" dirty="0" smtClean="0"/>
              <a:t>год 15 </a:t>
            </a:r>
            <a:r>
              <a:rPr lang="uk-UA" sz="3600" b="1" dirty="0"/>
              <a:t>хв, </a:t>
            </a:r>
            <a:r>
              <a:rPr lang="uk-UA" sz="3600" b="1" dirty="0" smtClean="0"/>
              <a:t>20 год 45 </a:t>
            </a:r>
            <a:r>
              <a:rPr lang="uk-UA" sz="3600" b="1" dirty="0"/>
              <a:t>хв.</a:t>
            </a:r>
            <a:endParaRPr lang="ru-RU" sz="3600" b="1" dirty="0">
              <a:effectLst/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57618" y="5323948"/>
            <a:ext cx="7938670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на  5</a:t>
            </a:r>
            <a:endParaRPr lang="ru-RU" sz="2800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2175" y="4077866"/>
            <a:ext cx="831615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 smtClean="0"/>
              <a:t>Прочитайте іменовані числа. </a:t>
            </a:r>
            <a:r>
              <a:rPr lang="uk-UA" sz="2800" b="1" dirty="0" smtClean="0"/>
              <a:t>Що </a:t>
            </a:r>
            <a:r>
              <a:rPr lang="uk-UA" sz="2800" b="1" dirty="0" smtClean="0"/>
              <a:t>вимірюють цими одиницями вимірювання</a:t>
            </a:r>
            <a:r>
              <a:rPr lang="uk-UA" sz="2800" b="1" dirty="0" smtClean="0"/>
              <a:t>? Запиши ці числа 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66426" y="3357786"/>
            <a:ext cx="6832242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5  10  15  20  25  30  35  40  45  50</a:t>
            </a:r>
            <a:endParaRPr lang="ru-RU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804142" y="909514"/>
            <a:ext cx="2701059" cy="10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228758" y="151923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36111" y="-6245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72279" y="-619032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83090" y="-603142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5041" y="-635122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97122" y="-80663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804142" y="151923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62292" y="1552303"/>
            <a:ext cx="420547" cy="534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id="{D14B6799-B0EC-4BEE-99B8-AB04A7CE5FB7}"/>
                  </a:ext>
                </a:extLst>
              </p:cNvPr>
              <p:cNvSpPr/>
              <p:nvPr/>
            </p:nvSpPr>
            <p:spPr>
              <a:xfrm>
                <a:off x="6135779" y="1197546"/>
                <a:ext cx="5687769" cy="3122475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/>
                  <a:t>Довжина</a:t>
                </a:r>
                <a:r>
                  <a:rPr lang="ru-RU" sz="3200" dirty="0"/>
                  <a:t> </a:t>
                </a:r>
                <a:r>
                  <a:rPr lang="ru-RU" sz="3200" dirty="0" err="1"/>
                  <a:t>ігрової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кімнати</a:t>
                </a:r>
                <a:r>
                  <a:rPr lang="ru-RU" sz="3200" dirty="0"/>
                  <a:t> — 15 м. </a:t>
                </a:r>
                <a:r>
                  <a:rPr lang="ru-RU" sz="3200" dirty="0" err="1"/>
                  <a:t>Знайди</a:t>
                </a:r>
                <a:r>
                  <a:rPr lang="ru-RU" sz="3200" dirty="0"/>
                  <a:t> ширину і </a:t>
                </a:r>
                <a:r>
                  <a:rPr lang="ru-RU" sz="3200" dirty="0" err="1"/>
                  <a:t>висоту</a:t>
                </a:r>
                <a:r>
                  <a:rPr lang="ru-RU" sz="3200" dirty="0"/>
                  <a:t> </a:t>
                </a:r>
                <a:r>
                  <a:rPr lang="ru-RU" sz="3200" dirty="0" err="1"/>
                  <a:t>кімнати</a:t>
                </a:r>
                <a:r>
                  <a:rPr lang="ru-RU" sz="3200" dirty="0"/>
                  <a:t>, </a:t>
                </a:r>
                <a:r>
                  <a:rPr lang="ru-RU" sz="3200" dirty="0" err="1"/>
                  <a:t>якщо</a:t>
                </a:r>
                <a:r>
                  <a:rPr lang="ru-RU" sz="3200" dirty="0"/>
                  <a:t> ширина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sz="3200" dirty="0" err="1"/>
                  <a:t>довжини</a:t>
                </a:r>
                <a:r>
                  <a:rPr lang="ru-RU" sz="3200" dirty="0"/>
                  <a:t>, а </a:t>
                </a:r>
                <a:r>
                  <a:rPr lang="ru-RU" sz="3200" dirty="0" err="1"/>
                  <a:t>висота</a:t>
                </a:r>
                <a:r>
                  <a:rPr lang="ru-RU" sz="3200" dirty="0"/>
                  <a:t> 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 err="1"/>
                  <a:t>довжини</a:t>
                </a:r>
                <a:r>
                  <a:rPr lang="ru-RU" sz="3200" dirty="0"/>
                  <a:t>.</a:t>
                </a:r>
                <a:endParaRPr lang="uk-UA" sz="3200" b="1" dirty="0"/>
              </a:p>
            </p:txBody>
          </p:sp>
        </mc:Choice>
        <mc:Fallback xmlns="">
          <p:sp>
            <p:nvSpPr>
              <p:cNvPr id="36" name="Прямоугольник: скругленные углы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14B6799-B0EC-4BEE-99B8-AB04A7CE5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79" y="1197546"/>
                <a:ext cx="5687769" cy="3122475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1136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Д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Ш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В 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b="1" dirty="0" smtClean="0">
                    <a:solidFill>
                      <a:srgbClr val="002060"/>
                    </a:solidFill>
                  </a:rPr>
                  <a:t>? </a:t>
                </a:r>
                <a:r>
                  <a:rPr lang="uk-UA" sz="2800" b="1" dirty="0" smtClean="0">
                    <a:solidFill>
                      <a:srgbClr val="002060"/>
                    </a:solidFill>
                  </a:rPr>
                  <a:t>М</a:t>
                </a:r>
                <a:r>
                  <a:rPr lang="uk-UA" sz="3600" b="1" dirty="0" smtClean="0">
                    <a:solidFill>
                      <a:srgbClr val="002060"/>
                    </a:solidFill>
                  </a:rPr>
                  <a:t>,</a:t>
                </a:r>
                <a:r>
                  <a:rPr lang="uk-UA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3600" b="1" dirty="0" smtClean="0">
                    <a:solidFill>
                      <a:srgbClr val="002060"/>
                    </a:solidFill>
                  </a:rPr>
                  <a:t> 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617" y="3595362"/>
                <a:ext cx="1561371" cy="889924"/>
              </a:xfrm>
              <a:prstGeom prst="rect">
                <a:avLst/>
              </a:prstGeom>
              <a:blipFill rotWithShape="1">
                <a:blip r:embed="rId11"/>
                <a:stretch>
                  <a:fillRect l="-12109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567" y="4455989"/>
            <a:ext cx="19651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15 : 3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092044" y="4455988"/>
            <a:ext cx="27860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5 (м) ширина.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102766" y="5038567"/>
            <a:ext cx="11170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 (м)</a:t>
            </a:r>
            <a:endParaRPr lang="uk-UA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838" y="5040764"/>
            <a:ext cx="1912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15 : 5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8097" y="2887476"/>
            <a:ext cx="195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</a:t>
            </a:r>
            <a:r>
              <a:rPr lang="uk-UA" sz="3200" b="1" dirty="0" smtClean="0">
                <a:solidFill>
                  <a:srgbClr val="002060"/>
                </a:solidFill>
              </a:rPr>
              <a:t>м</a:t>
            </a:r>
            <a:r>
              <a:rPr lang="uk-UA" sz="4000" b="1" dirty="0" smtClean="0">
                <a:solidFill>
                  <a:srgbClr val="002060"/>
                </a:solidFill>
              </a:rPr>
              <a:t>,</a:t>
            </a:r>
            <a:r>
              <a:rPr lang="uk-UA" sz="4000" dirty="0" smtClean="0">
                <a:solidFill>
                  <a:srgbClr val="002060"/>
                </a:solidFill>
              </a:rPr>
              <a:t> 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7907" y="549523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44876" y="-728180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1995627" y="-96097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15 м</m:t>
                      </m:r>
                    </m:oMath>
                  </m:oMathPara>
                </a14:m>
                <a:endParaRPr lang="uk-UA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54" y="2264718"/>
                <a:ext cx="1125856" cy="5539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uk-UA" sz="2800" b="1" i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k-UA" sz="2800" b="1" i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000" y="2812986"/>
                <a:ext cx="559769" cy="8991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 flipV="1">
            <a:off x="3736275" y="2541717"/>
            <a:ext cx="6627" cy="69970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39702" y="2541717"/>
            <a:ext cx="596573" cy="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4459676" y="2559053"/>
            <a:ext cx="0" cy="140349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3905905" y="2528472"/>
            <a:ext cx="603199" cy="3058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лькулятор плитки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267" y="4102840"/>
            <a:ext cx="2747491" cy="19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750566" y="5805572"/>
            <a:ext cx="66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Ширина кімнати 5 м, висота 3 м.</a:t>
            </a:r>
          </a:p>
        </p:txBody>
      </p:sp>
    </p:spTree>
    <p:extLst>
      <p:ext uri="{BB962C8B-B14F-4D97-AF65-F5344CB8AC3E}">
        <p14:creationId xmlns:p14="http://schemas.microsoft.com/office/powerpoint/2010/main" val="28887596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55" grpId="0" animBg="1"/>
      <p:bldP spid="3" grpId="0"/>
      <p:bldP spid="63" grpId="0"/>
      <p:bldP spid="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/>
          <p:cNvSpPr/>
          <p:nvPr/>
        </p:nvSpPr>
        <p:spPr>
          <a:xfrm>
            <a:off x="1051471" y="489514"/>
            <a:ext cx="10153128" cy="9960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Визначення часу за годинником. </a:t>
            </a:r>
            <a:endParaRPr lang="uk-UA" sz="32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Зараз </a:t>
            </a:r>
            <a:r>
              <a:rPr lang="uk-UA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- друга половина доби.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83" y="1644914"/>
            <a:ext cx="3744416" cy="3747723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339502" y="1545805"/>
            <a:ext cx="5823784" cy="604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Котру годину показує годинник?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293914" y="2250744"/>
            <a:ext cx="5823783" cy="604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була 3 год тому?</a:t>
            </a: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1293914" y="2925738"/>
            <a:ext cx="5823783" cy="604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була 8 год тому?</a:t>
            </a:r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1339503" y="3573810"/>
            <a:ext cx="5823783" cy="604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була 10 год тому?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1293913" y="4265380"/>
            <a:ext cx="5823783" cy="604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 буде через 4 год?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1293914" y="4941962"/>
            <a:ext cx="5823783" cy="6045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 буде через 2 год?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304547" y="5602345"/>
            <a:ext cx="5823783" cy="60457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Котра година  буде через 12 год?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Ст.37 №228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8036247" y="5448813"/>
            <a:ext cx="25922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18 год 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989736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</TotalTime>
  <Words>709</Words>
  <Application>Microsoft Office PowerPoint</Application>
  <PresentationFormat>Произвольный</PresentationFormat>
  <Paragraphs>154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195</cp:revision>
  <dcterms:created xsi:type="dcterms:W3CDTF">2025-08-27T14:01:18Z</dcterms:created>
  <dcterms:modified xsi:type="dcterms:W3CDTF">2025-10-05T12:07:21Z</dcterms:modified>
</cp:coreProperties>
</file>