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462" r:id="rId3"/>
    <p:sldId id="455" r:id="rId4"/>
    <p:sldId id="450" r:id="rId5"/>
    <p:sldId id="452" r:id="rId6"/>
    <p:sldId id="429" r:id="rId7"/>
    <p:sldId id="404" r:id="rId8"/>
    <p:sldId id="435" r:id="rId9"/>
    <p:sldId id="453" r:id="rId10"/>
    <p:sldId id="458" r:id="rId11"/>
    <p:sldId id="460" r:id="rId12"/>
    <p:sldId id="461" r:id="rId13"/>
    <p:sldId id="292" r:id="rId14"/>
    <p:sldId id="445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2681-1A57-4D60-852C-0AA612547A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2681-1A57-4D60-852C-0AA612547A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9089" y="1125538"/>
            <a:ext cx="9289032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Розпізнаю спільнокореневі </a:t>
            </a:r>
            <a:r>
              <a:rPr lang="uk-UA" sz="4400" b="1" dirty="0">
                <a:solidFill>
                  <a:srgbClr val="0070C0"/>
                </a:solidFill>
              </a:rPr>
              <a:t>слова.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84119" y="4037753"/>
            <a:ext cx="3816424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E7F0A-9F3C-4BD2-ABE0-6BFE3B6A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2" y="549474"/>
            <a:ext cx="1039015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Добери до поданих слів спільнокореневі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122408D-C734-4D9D-BA49-56B35D2A09B8}"/>
              </a:ext>
            </a:extLst>
          </p:cNvPr>
          <p:cNvSpPr txBox="1">
            <a:spLocks/>
          </p:cNvSpPr>
          <p:nvPr/>
        </p:nvSpPr>
        <p:spPr>
          <a:xfrm>
            <a:off x="1085933" y="1916378"/>
            <a:ext cx="1466393" cy="569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Дощ –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18364628">
            <a:off x="1322459" y="1718946"/>
            <a:ext cx="656573" cy="821743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6098" y="3508522"/>
            <a:ext cx="4446944" cy="598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таке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споріднені</a:t>
            </a:r>
            <a:r>
              <a:rPr lang="ru-RU" sz="2800" b="1" dirty="0">
                <a:solidFill>
                  <a:srgbClr val="0070C0"/>
                </a:solidFill>
              </a:rPr>
              <a:t> слова?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CCB0424-C3A4-469A-A383-5CFAE50B2322}"/>
              </a:ext>
            </a:extLst>
          </p:cNvPr>
          <p:cNvSpPr txBox="1">
            <a:spLocks/>
          </p:cNvSpPr>
          <p:nvPr/>
        </p:nvSpPr>
        <p:spPr>
          <a:xfrm>
            <a:off x="2552326" y="1916379"/>
            <a:ext cx="7620169" cy="560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3600" b="1" dirty="0">
                <a:solidFill>
                  <a:schemeClr val="bg1"/>
                </a:solidFill>
              </a:rPr>
              <a:t>дощовий, дощити, дощовик, дощик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xmlns="" id="{D39CEBF9-FA49-4975-BD7D-7C504AD0B95D}"/>
              </a:ext>
            </a:extLst>
          </p:cNvPr>
          <p:cNvSpPr>
            <a:spLocks/>
          </p:cNvSpPr>
          <p:nvPr/>
        </p:nvSpPr>
        <p:spPr bwMode="auto">
          <a:xfrm rot="18475990">
            <a:off x="2893707" y="1740235"/>
            <a:ext cx="512560" cy="662298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18236044">
            <a:off x="4889835" y="1776017"/>
            <a:ext cx="532184" cy="707599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9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19721746">
            <a:off x="6519411" y="1883761"/>
            <a:ext cx="770169" cy="49211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C155FDEC-04BB-4A52-955D-33F9BE7AF5DA}"/>
              </a:ext>
            </a:extLst>
          </p:cNvPr>
          <p:cNvSpPr>
            <a:spLocks/>
          </p:cNvSpPr>
          <p:nvPr/>
        </p:nvSpPr>
        <p:spPr bwMode="auto">
          <a:xfrm rot="19975382">
            <a:off x="8590203" y="1889142"/>
            <a:ext cx="750932" cy="458783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pic>
        <p:nvPicPr>
          <p:cNvPr id="6153" name="Picture 9" descr="https://gorsad.com.ua/wp-content/uploads/2017/07/sedob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74" y="3807668"/>
            <a:ext cx="3465846" cy="19512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kasta.ua/imgw/loc/414x576/uploads/product_image/2021/01/431/feaea98f09b7011ab63bc08f7e2d468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485618"/>
            <a:ext cx="2176666" cy="22733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F122408D-C734-4D9D-BA49-56B35D2A09B8}"/>
              </a:ext>
            </a:extLst>
          </p:cNvPr>
          <p:cNvSpPr txBox="1">
            <a:spLocks/>
          </p:cNvSpPr>
          <p:nvPr/>
        </p:nvSpPr>
        <p:spPr>
          <a:xfrm>
            <a:off x="1074483" y="1373555"/>
            <a:ext cx="4011880" cy="426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Запиши і познач корінь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122408D-C734-4D9D-BA49-56B35D2A09B8}"/>
              </a:ext>
            </a:extLst>
          </p:cNvPr>
          <p:cNvSpPr txBox="1">
            <a:spLocks/>
          </p:cNvSpPr>
          <p:nvPr/>
        </p:nvSpPr>
        <p:spPr>
          <a:xfrm>
            <a:off x="2826674" y="2806483"/>
            <a:ext cx="7585837" cy="582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chemeClr val="bg1"/>
                </a:solidFill>
              </a:rPr>
              <a:t>грибок, грибний, грибниця, грибник 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F122408D-C734-4D9D-BA49-56B35D2A09B8}"/>
              </a:ext>
            </a:extLst>
          </p:cNvPr>
          <p:cNvSpPr txBox="1">
            <a:spLocks/>
          </p:cNvSpPr>
          <p:nvPr/>
        </p:nvSpPr>
        <p:spPr>
          <a:xfrm>
            <a:off x="998044" y="2797939"/>
            <a:ext cx="1828629" cy="559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Гриби –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18588988">
            <a:off x="1339576" y="2552684"/>
            <a:ext cx="551410" cy="7153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xmlns="" id="{C155FDEC-04BB-4A52-955D-33F9BE7AF5DA}"/>
              </a:ext>
            </a:extLst>
          </p:cNvPr>
          <p:cNvSpPr>
            <a:spLocks/>
          </p:cNvSpPr>
          <p:nvPr/>
        </p:nvSpPr>
        <p:spPr bwMode="auto">
          <a:xfrm rot="19532911">
            <a:off x="4649407" y="2725964"/>
            <a:ext cx="754203" cy="509379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29" name="Arc 11">
            <a:extLst>
              <a:ext uri="{FF2B5EF4-FFF2-40B4-BE49-F238E27FC236}">
                <a16:creationId xmlns:a16="http://schemas.microsoft.com/office/drawing/2014/main" xmlns="" id="{C155FDEC-04BB-4A52-955D-33F9BE7AF5DA}"/>
              </a:ext>
            </a:extLst>
          </p:cNvPr>
          <p:cNvSpPr>
            <a:spLocks/>
          </p:cNvSpPr>
          <p:nvPr/>
        </p:nvSpPr>
        <p:spPr bwMode="auto">
          <a:xfrm rot="19762660">
            <a:off x="6457086" y="2694496"/>
            <a:ext cx="875326" cy="550766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30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19845884">
            <a:off x="8566891" y="2734597"/>
            <a:ext cx="770169" cy="49211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xmlns="" id="{938E01BB-E7FB-4A9D-AD4C-482E1D899BD8}"/>
              </a:ext>
            </a:extLst>
          </p:cNvPr>
          <p:cNvSpPr>
            <a:spLocks/>
          </p:cNvSpPr>
          <p:nvPr/>
        </p:nvSpPr>
        <p:spPr bwMode="auto">
          <a:xfrm rot="19866688">
            <a:off x="2974947" y="2748719"/>
            <a:ext cx="804050" cy="4453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52614" y="4142297"/>
            <a:ext cx="4480428" cy="1075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Склади </a:t>
            </a:r>
            <a:r>
              <a:rPr lang="ru-RU" sz="2800" b="1" dirty="0" smtClean="0">
                <a:solidFill>
                  <a:srgbClr val="0070C0"/>
                </a:solidFill>
              </a:rPr>
              <a:t>питальне речення з одним із слів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AB0BCB86-28F3-4EAA-BB32-8879104CD301}"/>
              </a:ext>
            </a:extLst>
          </p:cNvPr>
          <p:cNvSpPr txBox="1">
            <a:spLocks/>
          </p:cNvSpPr>
          <p:nvPr/>
        </p:nvSpPr>
        <p:spPr>
          <a:xfrm>
            <a:off x="952614" y="5374010"/>
            <a:ext cx="4528935" cy="5761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Які </a:t>
            </a:r>
            <a:r>
              <a:rPr lang="ru-RU" sz="3600" b="1" dirty="0" err="1" smtClean="0">
                <a:solidFill>
                  <a:schemeClr val="bg1"/>
                </a:solidFill>
              </a:rPr>
              <a:t>гриби</a:t>
            </a:r>
            <a:r>
              <a:rPr lang="ru-RU" sz="3600" b="1" dirty="0" smtClean="0">
                <a:solidFill>
                  <a:schemeClr val="bg1"/>
                </a:solidFill>
              </a:rPr>
              <a:t> ти знаєш?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" grpId="0" animBg="1"/>
      <p:bldP spid="17" grpId="0" animBg="1"/>
      <p:bldP spid="16" grpId="0" animBg="1"/>
      <p:bldP spid="19" grpId="0" animBg="1"/>
      <p:bldP spid="15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83986" y="477466"/>
            <a:ext cx="8361273" cy="6682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Прочитайте текст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548" y="1886762"/>
            <a:ext cx="10045769" cy="232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just"/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   Гриби ховаються в долоньках торішнього листя. Головне в гриба – грибниця. Зрізайте грибочки тільки ножем. Бережіть грибниці. Тоді буде багато грибних місць.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1915567" y="1989634"/>
            <a:ext cx="286024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35414" y="2031309"/>
            <a:ext cx="221148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787775" y="2549514"/>
            <a:ext cx="306568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5443959" y="2549514"/>
            <a:ext cx="300829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9548415" y="2549514"/>
            <a:ext cx="243965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1627535" y="3073628"/>
            <a:ext cx="231966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6236047" y="3073628"/>
            <a:ext cx="265679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1483519" y="3649692"/>
            <a:ext cx="267702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1011645" y="4324509"/>
            <a:ext cx="6464275" cy="587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rgbClr val="0070C0"/>
                </a:solidFill>
              </a:rPr>
              <a:t>Про що текст? Як його можна назвати?</a:t>
            </a:r>
          </a:p>
        </p:txBody>
      </p:sp>
      <p:pic>
        <p:nvPicPr>
          <p:cNvPr id="1026" name="Picture 2" descr="https://encrypted-tbn0.gstatic.com/images?q=tbn:ANd9GcTBwhuT30QXADlh4vLftxV0BvJTAEkxRJf9PnJzwSbfPNOADNVfIxCtZMX14FB7Ho1nWg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32" y="168662"/>
            <a:ext cx="2099586" cy="16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1040825" y="5086361"/>
            <a:ext cx="9083653" cy="616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chemeClr val="bg1"/>
                </a:solidFill>
              </a:rPr>
              <a:t>Які споріднені слова зустрічаються</a:t>
            </a:r>
            <a:r>
              <a:rPr lang="uk-UA" sz="2800" b="1" dirty="0" smtClean="0">
                <a:solidFill>
                  <a:schemeClr val="bg1"/>
                </a:solidFill>
              </a:rPr>
              <a:t>? Який в них корінь.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1011645" y="1270104"/>
            <a:ext cx="8983875" cy="575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Які букви сховалися за зірочками? </a:t>
            </a:r>
            <a:r>
              <a:rPr lang="uk-UA" sz="2800" b="1" dirty="0" smtClean="0">
                <a:solidFill>
                  <a:srgbClr val="0070C0"/>
                </a:solidFill>
              </a:rPr>
              <a:t>Поясніть </a:t>
            </a:r>
            <a:r>
              <a:rPr lang="uk-UA" sz="2800" b="1" dirty="0">
                <a:solidFill>
                  <a:srgbClr val="0070C0"/>
                </a:solidFill>
              </a:rPr>
              <a:t>свою думку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1040826" y="5806058"/>
            <a:ext cx="5817174" cy="46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2800" b="1" dirty="0" smtClean="0">
                <a:solidFill>
                  <a:srgbClr val="0070C0"/>
                </a:solidFill>
              </a:rPr>
              <a:t> друге і третє речення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0436" y="3002197"/>
            <a:ext cx="4449179" cy="197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uk-UA" sz="3600" b="1" dirty="0">
                <a:solidFill>
                  <a:schemeClr val="bg1"/>
                </a:solidFill>
              </a:rPr>
              <a:t>1. Квітка, троянда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2. Квітник, клумба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3. Квітник, квітка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051471" y="1413570"/>
            <a:ext cx="10153128" cy="13806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ряд, у якому подано спільнокореневі слова. </a:t>
            </a:r>
            <a:r>
              <a:rPr lang="uk-UA" sz="2800" b="1" dirty="0" smtClean="0">
                <a:solidFill>
                  <a:srgbClr val="0070C0"/>
                </a:solidFill>
              </a:rPr>
              <a:t>Доповніть </a:t>
            </a:r>
            <a:r>
              <a:rPr lang="uk-UA" sz="2800" b="1" dirty="0">
                <a:solidFill>
                  <a:srgbClr val="0070C0"/>
                </a:solidFill>
              </a:rPr>
              <a:t>цей ряд іншими спільнокореневими словами. </a:t>
            </a:r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у записаних словах корінь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79463" y="561854"/>
            <a:ext cx="10225136" cy="695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ряди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34" descr="https://encrypted-tbn0.gstatic.com/images?q=tbn:ANd9GcQF8G1OELXs5q8d0QVRquDixoWbhQ2o-NZRBBdcCJPUxV2B104KI8KsEuLAWhc30Ww3d_s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31" y="2925738"/>
            <a:ext cx="2504261" cy="19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051470" y="5187719"/>
            <a:ext cx="10009113" cy="762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Квітник, квітка, квітнути, квіточка, </a:t>
            </a:r>
            <a:r>
              <a:rPr lang="uk-UA" sz="3600" b="1" dirty="0" smtClean="0">
                <a:solidFill>
                  <a:schemeClr val="bg1"/>
                </a:solidFill>
              </a:rPr>
              <a:t>квітковий.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432426">
            <a:off x="1791754" y="5088934"/>
            <a:ext cx="542870" cy="68181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432426">
            <a:off x="3509711" y="5138139"/>
            <a:ext cx="491330" cy="63053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432426">
            <a:off x="4864793" y="5167392"/>
            <a:ext cx="448599" cy="568633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432426">
            <a:off x="6678063" y="5169147"/>
            <a:ext cx="491330" cy="63053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432426">
            <a:off x="8456145" y="5221547"/>
            <a:ext cx="513674" cy="586083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49" y="3565213"/>
            <a:ext cx="2784590" cy="27845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1 УКР МОВА\1 Пономарьова\3 Будова слова\№027-Розпізнаю спільнокореневі слова\2025-10-18_195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5" y="1505991"/>
            <a:ext cx="78771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53" y="1505990"/>
            <a:ext cx="1812595" cy="175846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621482"/>
            <a:ext cx="10277038" cy="92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2" y="1629594"/>
            <a:ext cx="7389133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- </a:t>
            </a: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уроці?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цінні думки запам’ятали?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 визначити корінь?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слова називають спорідненими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12" descr="https://encrypted-tbn0.gstatic.com/images?q=tbn:ANd9GcSzNPDLmZncXqRBknT4dadpkzofmt0G3vpL31Icj7rLLewsBIrSOQilR75DIZkIk01_UCE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58" y="1701114"/>
            <a:ext cx="2368682" cy="22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164039" y="5605593"/>
            <a:ext cx="323220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8148917" y="5390210"/>
            <a:ext cx="479741" cy="360123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462" y="4845167"/>
            <a:ext cx="5040561" cy="1091182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</a:rPr>
              <a:t>Оцініть свою роботу на </a:t>
            </a:r>
            <a:r>
              <a:rPr lang="uk-UA" sz="3200" b="1" dirty="0" err="1">
                <a:solidFill>
                  <a:srgbClr val="0070C0"/>
                </a:solidFill>
              </a:rPr>
              <a:t>уроці</a:t>
            </a:r>
            <a:r>
              <a:rPr lang="uk-UA" sz="3200" b="1" dirty="0">
                <a:solidFill>
                  <a:srgbClr val="0070C0"/>
                </a:solidFill>
              </a:rPr>
              <a:t> вектором успіху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1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знаю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548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вмію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088" y="4027165"/>
            <a:ext cx="2979045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ціную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14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463" y="378104"/>
            <a:ext cx="1044115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7382" y="1780755"/>
            <a:ext cx="6244773" cy="2573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А урок свій починаймо.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90319" y="1279946"/>
            <a:ext cx="6321789" cy="14297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</a:rPr>
              <a:t>Визнач свій настрій на початку </a:t>
            </a:r>
            <a:r>
              <a:rPr lang="uk-UA" sz="2800" b="1" dirty="0" smtClean="0">
                <a:solidFill>
                  <a:schemeClr val="bg1"/>
                </a:solidFill>
              </a:rPr>
              <a:t>уроку веселими листочками осінніх дерев.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Назви обране дерево і емоцію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https://encrypted-tbn0.gstatic.com/images?q=tbn:ANd9GcRf33LrpXCLKRjUMuCUsS1UKj9IYbxrH0qc2mf6nEeZ4v1926oFu4xJihl7hoTITXWTkOI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15025"/>
          <a:stretch/>
        </p:blipFill>
        <p:spPr bwMode="auto">
          <a:xfrm>
            <a:off x="720000" y="1304192"/>
            <a:ext cx="1620000" cy="191687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ttps://encrypted-tbn0.gstatic.com/images?q=tbn:ANd9GcTLwcE2hNs9Hh8EjKdcCwD6mywti5TMW0fAXKUQN82g-oU88YKf1o8lo4_6gn1mMwUfEmA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8175"/>
          <a:stretch/>
        </p:blipFill>
        <p:spPr bwMode="auto">
          <a:xfrm>
            <a:off x="6335999" y="3649204"/>
            <a:ext cx="2268925" cy="20304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encrypted-tbn0.gstatic.com/images?q=tbn:ANd9GcScDQ2wPFsOPpht4unoUjP7E36wR4szOUYMFysNoBJG_6YGIZHR2EhRPqyJI7ZX1gkF_d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08" y="3992520"/>
            <a:ext cx="2314663" cy="159292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s://encrypted-tbn0.gstatic.com/images?q=tbn:ANd9GcQR_k28y7TPsmjITKVXRk4rCHYbAeA6iH2VdWKquzL7bzXC-UK391N7OquXZpBDDwfR3T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92" y="1329147"/>
            <a:ext cx="1955002" cy="17382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encrypted-tbn0.gstatic.com/images?q=tbn:ANd9GcTys0Kmocwmo4UhoRc33tuOp5Hnsld7GZc5TQ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865952"/>
            <a:ext cx="2170320" cy="188984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RQz4MZTkmCxnlD5XlmKTOer0Ddo4D4OTBBlKtj2mvwJHjzIZSGW3X1fDOV8gKZ5uQ1CzY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6" y="3649204"/>
            <a:ext cx="2278764" cy="20443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757343" y="3111883"/>
            <a:ext cx="92135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Дуб</a:t>
            </a:r>
            <a:endParaRPr lang="uk-UA" sz="33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1831932" y="5755794"/>
            <a:ext cx="1125450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Клен</a:t>
            </a:r>
            <a:endParaRPr lang="uk-UA" sz="33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3993684" y="5807657"/>
            <a:ext cx="1155907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Липа</a:t>
            </a:r>
            <a:endParaRPr lang="uk-UA" sz="33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6668095" y="5836422"/>
            <a:ext cx="1501899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Тополя</a:t>
            </a:r>
            <a:endParaRPr lang="uk-UA" sz="3300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9710960" y="3224047"/>
            <a:ext cx="1592501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Каштан</a:t>
            </a:r>
            <a:endParaRPr lang="uk-UA" sz="33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9212109" y="5774437"/>
            <a:ext cx="133377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Груша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2313417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35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6" name="Picture 2" descr="D:\3 клас\01 УКР МОВА\1 Пономарьова\3 Будова слова\№026-Визначаю корінь слова\2025-10-16_214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7" y="1413570"/>
            <a:ext cx="105089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52" y="3451509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F90DD339-C265-47BF-A33E-5E5522B1900A}"/>
              </a:ext>
            </a:extLst>
          </p:cNvPr>
          <p:cNvSpPr/>
          <p:nvPr/>
        </p:nvSpPr>
        <p:spPr>
          <a:xfrm>
            <a:off x="813808" y="2604065"/>
            <a:ext cx="8086535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 позначати корінь в словах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xmlns="" id="{A7EC2466-CC87-4230-8665-7B35E8265A4A}"/>
              </a:ext>
            </a:extLst>
          </p:cNvPr>
          <p:cNvSpPr/>
          <p:nvPr/>
        </p:nvSpPr>
        <p:spPr>
          <a:xfrm>
            <a:off x="841741" y="4884567"/>
            <a:ext cx="8046318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Навед</a:t>
            </a:r>
            <a:r>
              <a:rPr lang="uk-UA" sz="3200" b="1" dirty="0">
                <a:solidFill>
                  <a:schemeClr val="bg1"/>
                </a:solidFill>
              </a:rPr>
              <a:t>и</a:t>
            </a:r>
            <a:r>
              <a:rPr lang="ru-RU" sz="3200" b="1" dirty="0">
                <a:solidFill>
                  <a:schemeClr val="bg1"/>
                </a:solidFill>
              </a:rPr>
              <a:t> приклад таких </a:t>
            </a:r>
            <a:r>
              <a:rPr lang="ru-RU" sz="3200" b="1" dirty="0" err="1">
                <a:solidFill>
                  <a:schemeClr val="bg1"/>
                </a:solidFill>
              </a:rPr>
              <a:t>слів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визнач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корінь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A83078D5-7F76-4638-B8C4-0EE65ECFAD60}"/>
              </a:ext>
            </a:extLst>
          </p:cNvPr>
          <p:cNvSpPr/>
          <p:nvPr/>
        </p:nvSpPr>
        <p:spPr>
          <a:xfrm>
            <a:off x="835447" y="1405254"/>
            <a:ext cx="3127793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Що таке корінь?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9" y="495012"/>
            <a:ext cx="8715570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Мозковий</a:t>
            </a:r>
            <a:r>
              <a:rPr lang="ru-RU" sz="4000" b="1" dirty="0">
                <a:solidFill>
                  <a:schemeClr val="bg1"/>
                </a:solidFill>
              </a:rPr>
              <a:t> штурм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xmlns="" id="{0741D7C7-E52C-4C39-8683-9CEEA0B864EC}"/>
              </a:ext>
            </a:extLst>
          </p:cNvPr>
          <p:cNvSpPr>
            <a:spLocks/>
          </p:cNvSpPr>
          <p:nvPr/>
        </p:nvSpPr>
        <p:spPr bwMode="auto">
          <a:xfrm rot="18112155">
            <a:off x="6907405" y="2442090"/>
            <a:ext cx="752510" cy="1166788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xmlns="" id="{296D8ED2-08A5-482C-BB73-CC62283E7F61}"/>
              </a:ext>
            </a:extLst>
          </p:cNvPr>
          <p:cNvSpPr/>
          <p:nvPr/>
        </p:nvSpPr>
        <p:spPr>
          <a:xfrm>
            <a:off x="5155927" y="1251407"/>
            <a:ext cx="4255468" cy="12112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Це спільна частина споріднених слів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DA8166C1-9291-4BE8-B4B6-5DDF97ED718C}"/>
              </a:ext>
            </a:extLst>
          </p:cNvPr>
          <p:cNvSpPr/>
          <p:nvPr/>
        </p:nvSpPr>
        <p:spPr>
          <a:xfrm>
            <a:off x="829458" y="3357786"/>
            <a:ext cx="8070885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Які слова називаються спільнокореневими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DF9398-BED6-4726-B19E-0EF98952156D}"/>
              </a:ext>
            </a:extLst>
          </p:cNvPr>
          <p:cNvSpPr txBox="1"/>
          <p:nvPr/>
        </p:nvSpPr>
        <p:spPr>
          <a:xfrm>
            <a:off x="813808" y="4098945"/>
            <a:ext cx="9834278" cy="666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Це слова, які мають одне значення і спільну частину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7611A2-8273-4C51-8937-08B35A7FB8A6}"/>
              </a:ext>
            </a:extLst>
          </p:cNvPr>
          <p:cNvSpPr txBox="1"/>
          <p:nvPr/>
        </p:nvSpPr>
        <p:spPr>
          <a:xfrm>
            <a:off x="8900344" y="4852528"/>
            <a:ext cx="2808312" cy="666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Осінь, осінній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Arc 11">
            <a:extLst>
              <a:ext uri="{FF2B5EF4-FFF2-40B4-BE49-F238E27FC236}">
                <a16:creationId xmlns:a16="http://schemas.microsoft.com/office/drawing/2014/main" xmlns="" id="{3B06EB3F-D13C-40C2-B565-54986C8E65AE}"/>
              </a:ext>
            </a:extLst>
          </p:cNvPr>
          <p:cNvSpPr>
            <a:spLocks/>
          </p:cNvSpPr>
          <p:nvPr/>
        </p:nvSpPr>
        <p:spPr bwMode="auto">
          <a:xfrm rot="18518917">
            <a:off x="10335603" y="4750167"/>
            <a:ext cx="446788" cy="56472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0" name="Arc 11">
            <a:extLst>
              <a:ext uri="{FF2B5EF4-FFF2-40B4-BE49-F238E27FC236}">
                <a16:creationId xmlns:a16="http://schemas.microsoft.com/office/drawing/2014/main" xmlns="" id="{90212E74-93D8-4152-8FA8-E2C50A28B9EB}"/>
              </a:ext>
            </a:extLst>
          </p:cNvPr>
          <p:cNvSpPr>
            <a:spLocks/>
          </p:cNvSpPr>
          <p:nvPr/>
        </p:nvSpPr>
        <p:spPr bwMode="auto">
          <a:xfrm rot="17933195">
            <a:off x="9301857" y="4574801"/>
            <a:ext cx="526414" cy="919206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pic>
        <p:nvPicPr>
          <p:cNvPr id="14" name="Picture 16" descr="https://multiurok.ru/img/182813/image_5f7d152990a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897" y="279361"/>
            <a:ext cx="1876379" cy="19762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6" grpId="0" animBg="1"/>
      <p:bldP spid="30" grpId="0" animBg="1"/>
      <p:bldP spid="32" grpId="0" animBg="1"/>
      <p:bldP spid="34" grpId="0" animBg="1"/>
      <p:bldP spid="35" grpId="0" animBg="1"/>
      <p:bldP spid="2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dnepr.info/wp-content/uploads/2020/10/o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709">
            <a:off x="492299" y="3272842"/>
            <a:ext cx="3753858" cy="23376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aigenews.kz/upload/iblock/403/SHtormovoe-preduprezhdenie-obyavleno-v-15-regionakh-Kazakhstana-_-BaigeNews.k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215">
            <a:off x="8084279" y="3252651"/>
            <a:ext cx="3257336" cy="23779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65721">
            <a:off x="6460586" y="3095274"/>
            <a:ext cx="1906112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FF0000"/>
                </a:solidFill>
              </a:rPr>
              <a:t>хмарно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 rot="20810415">
            <a:off x="3463389" y="3049747"/>
            <a:ext cx="1644887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школа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 rot="21371056">
            <a:off x="6870513" y="2260873"/>
            <a:ext cx="2950886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відліт птахів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448" y="449544"/>
            <a:ext cx="10369152" cy="8503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Складання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асоціативного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куща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3727" y="2224066"/>
            <a:ext cx="1718562" cy="786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ОСІНЬ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 rot="683023">
            <a:off x="1319310" y="1586654"/>
            <a:ext cx="3167612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холодні дощі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 rot="21026461">
            <a:off x="6693153" y="1453258"/>
            <a:ext cx="2906386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сильні вітри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 rot="198405">
            <a:off x="847780" y="2481939"/>
            <a:ext cx="3042898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золоте листя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7929" y="1341562"/>
            <a:ext cx="2286601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листопад</a:t>
            </a:r>
            <a:endParaRPr lang="ru-RU" sz="4000" dirty="0"/>
          </a:p>
        </p:txBody>
      </p:sp>
      <p:pic>
        <p:nvPicPr>
          <p:cNvPr id="3078" name="Picture 6" descr="https://lh3.googleusercontent.com/proxy/mJYz8QNEW9L8j47Pe7aQ_1eYKQCxIWg8MXbzDn4FR6zUhqZMM0UviwBcSpa-yZNtsmbK3nb-l4OVih3mP1nLLAYnO1noCQ1f67sYzxywWxAPMWRoux_ne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42" y="4270955"/>
            <a:ext cx="2979506" cy="17723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83189">
            <a:off x="5534287" y="3550389"/>
            <a:ext cx="2170855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урожай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 rot="19868383">
            <a:off x="4389112" y="3646424"/>
            <a:ext cx="1156100" cy="725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сум 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4037" y="5841468"/>
            <a:ext cx="7365758" cy="6663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Визнач тему </a:t>
            </a:r>
            <a:r>
              <a:rPr lang="uk-UA" sz="3200" b="1" dirty="0" smtClean="0">
                <a:solidFill>
                  <a:schemeClr val="bg1"/>
                </a:solidFill>
              </a:rPr>
              <a:t>уроку: СПЛЬНКРНВ </a:t>
            </a:r>
            <a:r>
              <a:rPr lang="uk-UA" sz="3200" b="1" dirty="0">
                <a:solidFill>
                  <a:schemeClr val="bg1"/>
                </a:solidFill>
              </a:rPr>
              <a:t>СЛВ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8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86" y="416306"/>
            <a:ext cx="2117576" cy="196178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1518" y="1557586"/>
            <a:ext cx="573253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70C0"/>
                </a:solidFill>
              </a:rPr>
              <a:t>будемо знаходити в реченнях і добирати спільнокореневі </a:t>
            </a:r>
            <a:r>
              <a:rPr lang="uk-UA" sz="3200" b="1" dirty="0">
                <a:solidFill>
                  <a:srgbClr val="0070C0"/>
                </a:solidFill>
              </a:rPr>
              <a:t>слова з різних частин мови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557586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0.gstatic.com/images?q=tbn:ANd9GcSKmFOMrmyy_Wo2KfTLoJN1GDuN9GAT-lZQaFmbvnGF5w1l07p3onEfZHums8f_jDIKra0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46" y="3717826"/>
            <a:ext cx="2880320" cy="247102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46761" b="56561"/>
          <a:stretch/>
        </p:blipFill>
        <p:spPr>
          <a:xfrm>
            <a:off x="972000" y="1240237"/>
            <a:ext cx="10296000" cy="5141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356442" y="2061642"/>
            <a:ext cx="4463782" cy="1412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7127" y="1501980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5369" y="-646080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2249" y="-683357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99338" y="-632220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10472" y="150198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1491403" y="-1310852"/>
            <a:ext cx="2168537" cy="13295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31292" r="43786" b="57627"/>
          <a:stretch/>
        </p:blipFill>
        <p:spPr>
          <a:xfrm>
            <a:off x="5436519" y="1412253"/>
            <a:ext cx="2024742" cy="720000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76" y="119754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004516" y="4549724"/>
            <a:ext cx="10341562" cy="8962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букви, склади і слова. Запиши їх.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Зроби звуковий аналіз слова ОСІНЬ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43992" r="54374" b="45180"/>
          <a:stretch/>
        </p:blipFill>
        <p:spPr>
          <a:xfrm>
            <a:off x="5010472" y="3427561"/>
            <a:ext cx="1422938" cy="92797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/>
          <a:srcRect l="24120" t="36648" r="68489" b="45775"/>
          <a:stretch/>
        </p:blipFill>
        <p:spPr>
          <a:xfrm>
            <a:off x="1195487" y="2853730"/>
            <a:ext cx="1074983" cy="14381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1843559" y="3357786"/>
            <a:ext cx="775854" cy="800951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2903280" y="3682309"/>
            <a:ext cx="756660" cy="251541"/>
            <a:chOff x="3667634" y="2860841"/>
            <a:chExt cx="597789" cy="190487"/>
          </a:xfrm>
        </p:grpSpPr>
        <p:sp>
          <p:nvSpPr>
            <p:cNvPr id="49" name="Полилиния 48"/>
            <p:cNvSpPr/>
            <p:nvPr/>
          </p:nvSpPr>
          <p:spPr>
            <a:xfrm>
              <a:off x="3667634" y="2869674"/>
              <a:ext cx="372862" cy="181654"/>
            </a:xfrm>
            <a:custGeom>
              <a:avLst/>
              <a:gdLst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701370 h 1025438"/>
                <a:gd name="connsiteX1" fmla="*/ 53266 w 2104007"/>
                <a:gd name="connsiteY1" fmla="*/ 941067 h 1025438"/>
                <a:gd name="connsiteX2" fmla="*/ 221941 w 2104007"/>
                <a:gd name="connsiteY2" fmla="*/ 985455 h 1025438"/>
                <a:gd name="connsiteX3" fmla="*/ 585926 w 2104007"/>
                <a:gd name="connsiteY3" fmla="*/ 763513 h 1025438"/>
                <a:gd name="connsiteX4" fmla="*/ 1100831 w 2104007"/>
                <a:gd name="connsiteY4" fmla="*/ 34 h 1025438"/>
                <a:gd name="connsiteX5" fmla="*/ 852256 w 2104007"/>
                <a:gd name="connsiteY5" fmla="*/ 577082 h 1025438"/>
                <a:gd name="connsiteX6" fmla="*/ 843378 w 2104007"/>
                <a:gd name="connsiteY6" fmla="*/ 967700 h 1025438"/>
                <a:gd name="connsiteX7" fmla="*/ 1047565 w 2104007"/>
                <a:gd name="connsiteY7" fmla="*/ 923311 h 1025438"/>
                <a:gd name="connsiteX8" fmla="*/ 1704512 w 2104007"/>
                <a:gd name="connsiteY8" fmla="*/ 35545 h 1025438"/>
                <a:gd name="connsiteX9" fmla="*/ 1464815 w 2104007"/>
                <a:gd name="connsiteY9" fmla="*/ 719125 h 1025438"/>
                <a:gd name="connsiteX10" fmla="*/ 1491448 w 2104007"/>
                <a:gd name="connsiteY10" fmla="*/ 994333 h 1025438"/>
                <a:gd name="connsiteX11" fmla="*/ 1873188 w 2104007"/>
                <a:gd name="connsiteY11" fmla="*/ 781269 h 1025438"/>
                <a:gd name="connsiteX12" fmla="*/ 2104007 w 2104007"/>
                <a:gd name="connsiteY12" fmla="*/ 514939 h 1025438"/>
                <a:gd name="connsiteX0" fmla="*/ 0 w 2104007"/>
                <a:gd name="connsiteY0" fmla="*/ 701370 h 1007748"/>
                <a:gd name="connsiteX1" fmla="*/ 53266 w 2104007"/>
                <a:gd name="connsiteY1" fmla="*/ 941067 h 1007748"/>
                <a:gd name="connsiteX2" fmla="*/ 221941 w 2104007"/>
                <a:gd name="connsiteY2" fmla="*/ 985455 h 1007748"/>
                <a:gd name="connsiteX3" fmla="*/ 585926 w 2104007"/>
                <a:gd name="connsiteY3" fmla="*/ 763513 h 1007748"/>
                <a:gd name="connsiteX4" fmla="*/ 1100831 w 2104007"/>
                <a:gd name="connsiteY4" fmla="*/ 34 h 1007748"/>
                <a:gd name="connsiteX5" fmla="*/ 852256 w 2104007"/>
                <a:gd name="connsiteY5" fmla="*/ 577082 h 1007748"/>
                <a:gd name="connsiteX6" fmla="*/ 843378 w 2104007"/>
                <a:gd name="connsiteY6" fmla="*/ 932189 h 1007748"/>
                <a:gd name="connsiteX7" fmla="*/ 1047565 w 2104007"/>
                <a:gd name="connsiteY7" fmla="*/ 923311 h 1007748"/>
                <a:gd name="connsiteX8" fmla="*/ 1704512 w 2104007"/>
                <a:gd name="connsiteY8" fmla="*/ 35545 h 1007748"/>
                <a:gd name="connsiteX9" fmla="*/ 1464815 w 2104007"/>
                <a:gd name="connsiteY9" fmla="*/ 719125 h 1007748"/>
                <a:gd name="connsiteX10" fmla="*/ 1491448 w 2104007"/>
                <a:gd name="connsiteY10" fmla="*/ 994333 h 1007748"/>
                <a:gd name="connsiteX11" fmla="*/ 1873188 w 2104007"/>
                <a:gd name="connsiteY11" fmla="*/ 781269 h 1007748"/>
                <a:gd name="connsiteX12" fmla="*/ 2104007 w 2104007"/>
                <a:gd name="connsiteY12" fmla="*/ 514939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73188 w 2068497"/>
                <a:gd name="connsiteY11" fmla="*/ 781269 h 1007748"/>
                <a:gd name="connsiteX12" fmla="*/ 2068497 w 2068497"/>
                <a:gd name="connsiteY12" fmla="*/ 577082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37678 w 2068497"/>
                <a:gd name="connsiteY11" fmla="*/ 790146 h 1007748"/>
                <a:gd name="connsiteX12" fmla="*/ 2068497 w 2068497"/>
                <a:gd name="connsiteY12" fmla="*/ 577082 h 100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8497" h="1007748">
                  <a:moveTo>
                    <a:pt x="0" y="701370"/>
                  </a:moveTo>
                  <a:cubicBezTo>
                    <a:pt x="8138" y="797545"/>
                    <a:pt x="16276" y="893720"/>
                    <a:pt x="53266" y="941067"/>
                  </a:cubicBezTo>
                  <a:cubicBezTo>
                    <a:pt x="90256" y="988414"/>
                    <a:pt x="133164" y="1015047"/>
                    <a:pt x="221941" y="985455"/>
                  </a:cubicBezTo>
                  <a:cubicBezTo>
                    <a:pt x="310718" y="955863"/>
                    <a:pt x="439444" y="927750"/>
                    <a:pt x="585926" y="763513"/>
                  </a:cubicBezTo>
                  <a:cubicBezTo>
                    <a:pt x="732408" y="599276"/>
                    <a:pt x="1100831" y="4473"/>
                    <a:pt x="1100831" y="34"/>
                  </a:cubicBezTo>
                  <a:cubicBezTo>
                    <a:pt x="1100831" y="-4405"/>
                    <a:pt x="895165" y="421723"/>
                    <a:pt x="852256" y="577082"/>
                  </a:cubicBezTo>
                  <a:cubicBezTo>
                    <a:pt x="809347" y="732441"/>
                    <a:pt x="810827" y="874484"/>
                    <a:pt x="843378" y="932189"/>
                  </a:cubicBezTo>
                  <a:cubicBezTo>
                    <a:pt x="875930" y="989894"/>
                    <a:pt x="904043" y="1072751"/>
                    <a:pt x="1047565" y="923311"/>
                  </a:cubicBezTo>
                  <a:cubicBezTo>
                    <a:pt x="1191087" y="773871"/>
                    <a:pt x="1697113" y="60698"/>
                    <a:pt x="1704512" y="35545"/>
                  </a:cubicBezTo>
                  <a:cubicBezTo>
                    <a:pt x="1711911" y="10392"/>
                    <a:pt x="1500326" y="559327"/>
                    <a:pt x="1464815" y="719125"/>
                  </a:cubicBezTo>
                  <a:cubicBezTo>
                    <a:pt x="1429304" y="878923"/>
                    <a:pt x="1429304" y="982496"/>
                    <a:pt x="1491448" y="994333"/>
                  </a:cubicBezTo>
                  <a:cubicBezTo>
                    <a:pt x="1553592" y="1006170"/>
                    <a:pt x="1741503" y="859688"/>
                    <a:pt x="1837678" y="790146"/>
                  </a:cubicBezTo>
                  <a:cubicBezTo>
                    <a:pt x="1933853" y="720604"/>
                    <a:pt x="2004134" y="670297"/>
                    <a:pt x="2068497" y="57708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 rot="1327897">
              <a:off x="4052027" y="2860841"/>
              <a:ext cx="112617" cy="1849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159667" y="2869673"/>
              <a:ext cx="105756" cy="181655"/>
            </a:xfrm>
            <a:custGeom>
              <a:avLst/>
              <a:gdLst>
                <a:gd name="connsiteX0" fmla="*/ 50988 w 105756"/>
                <a:gd name="connsiteY0" fmla="*/ 0 h 164517"/>
                <a:gd name="connsiteX1" fmla="*/ 3363 w 105756"/>
                <a:gd name="connsiteY1" fmla="*/ 100013 h 164517"/>
                <a:gd name="connsiteX2" fmla="*/ 15269 w 105756"/>
                <a:gd name="connsiteY2" fmla="*/ 164307 h 164517"/>
                <a:gd name="connsiteX3" fmla="*/ 105756 w 105756"/>
                <a:gd name="connsiteY3" fmla="*/ 116682 h 16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56" h="164517">
                  <a:moveTo>
                    <a:pt x="50988" y="0"/>
                  </a:moveTo>
                  <a:cubicBezTo>
                    <a:pt x="30152" y="36314"/>
                    <a:pt x="9316" y="72628"/>
                    <a:pt x="3363" y="100013"/>
                  </a:cubicBezTo>
                  <a:cubicBezTo>
                    <a:pt x="-2590" y="127398"/>
                    <a:pt x="-1796" y="161529"/>
                    <a:pt x="15269" y="164307"/>
                  </a:cubicBezTo>
                  <a:cubicBezTo>
                    <a:pt x="32334" y="167085"/>
                    <a:pt x="69045" y="141883"/>
                    <a:pt x="105756" y="11668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D0930102-5DC7-406C-9302-C0082368E8C9}"/>
              </a:ext>
            </a:extLst>
          </p:cNvPr>
          <p:cNvGrpSpPr/>
          <p:nvPr/>
        </p:nvGrpSpPr>
        <p:grpSpPr>
          <a:xfrm>
            <a:off x="3931791" y="3736103"/>
            <a:ext cx="436984" cy="497181"/>
            <a:chOff x="4272372" y="3725445"/>
            <a:chExt cx="2092053" cy="2377064"/>
          </a:xfrm>
        </p:grpSpPr>
        <p:sp>
          <p:nvSpPr>
            <p:cNvPr id="53" name="Полилиния 1">
              <a:extLst>
                <a:ext uri="{FF2B5EF4-FFF2-40B4-BE49-F238E27FC236}">
                  <a16:creationId xmlns="" xmlns:a16="http://schemas.microsoft.com/office/drawing/2014/main" id="{9F7707F5-9B2D-481E-AA83-6A6AF0A024C0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6">
              <a:extLst>
                <a:ext uri="{FF2B5EF4-FFF2-40B4-BE49-F238E27FC236}">
                  <a16:creationId xmlns="" xmlns:a16="http://schemas.microsoft.com/office/drawing/2014/main" id="{E672B484-CDF4-4770-918B-0004DB0B9EAC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63839" y="3709846"/>
            <a:ext cx="242541" cy="224004"/>
            <a:chOff x="3751412" y="3340101"/>
            <a:chExt cx="278500" cy="231775"/>
          </a:xfrm>
        </p:grpSpPr>
        <p:sp>
          <p:nvSpPr>
            <p:cNvPr id="56" name="Овал 5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6969822" y="3335627"/>
            <a:ext cx="775854" cy="800951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7460183" y="3682309"/>
            <a:ext cx="756660" cy="251541"/>
            <a:chOff x="3667634" y="2860841"/>
            <a:chExt cx="597789" cy="190487"/>
          </a:xfrm>
        </p:grpSpPr>
        <p:sp>
          <p:nvSpPr>
            <p:cNvPr id="61" name="Полилиния 60"/>
            <p:cNvSpPr/>
            <p:nvPr/>
          </p:nvSpPr>
          <p:spPr>
            <a:xfrm>
              <a:off x="3667634" y="2869674"/>
              <a:ext cx="372862" cy="181654"/>
            </a:xfrm>
            <a:custGeom>
              <a:avLst/>
              <a:gdLst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701370 h 1025438"/>
                <a:gd name="connsiteX1" fmla="*/ 53266 w 2104007"/>
                <a:gd name="connsiteY1" fmla="*/ 941067 h 1025438"/>
                <a:gd name="connsiteX2" fmla="*/ 221941 w 2104007"/>
                <a:gd name="connsiteY2" fmla="*/ 985455 h 1025438"/>
                <a:gd name="connsiteX3" fmla="*/ 585926 w 2104007"/>
                <a:gd name="connsiteY3" fmla="*/ 763513 h 1025438"/>
                <a:gd name="connsiteX4" fmla="*/ 1100831 w 2104007"/>
                <a:gd name="connsiteY4" fmla="*/ 34 h 1025438"/>
                <a:gd name="connsiteX5" fmla="*/ 852256 w 2104007"/>
                <a:gd name="connsiteY5" fmla="*/ 577082 h 1025438"/>
                <a:gd name="connsiteX6" fmla="*/ 843378 w 2104007"/>
                <a:gd name="connsiteY6" fmla="*/ 967700 h 1025438"/>
                <a:gd name="connsiteX7" fmla="*/ 1047565 w 2104007"/>
                <a:gd name="connsiteY7" fmla="*/ 923311 h 1025438"/>
                <a:gd name="connsiteX8" fmla="*/ 1704512 w 2104007"/>
                <a:gd name="connsiteY8" fmla="*/ 35545 h 1025438"/>
                <a:gd name="connsiteX9" fmla="*/ 1464815 w 2104007"/>
                <a:gd name="connsiteY9" fmla="*/ 719125 h 1025438"/>
                <a:gd name="connsiteX10" fmla="*/ 1491448 w 2104007"/>
                <a:gd name="connsiteY10" fmla="*/ 994333 h 1025438"/>
                <a:gd name="connsiteX11" fmla="*/ 1873188 w 2104007"/>
                <a:gd name="connsiteY11" fmla="*/ 781269 h 1025438"/>
                <a:gd name="connsiteX12" fmla="*/ 2104007 w 2104007"/>
                <a:gd name="connsiteY12" fmla="*/ 514939 h 1025438"/>
                <a:gd name="connsiteX0" fmla="*/ 0 w 2104007"/>
                <a:gd name="connsiteY0" fmla="*/ 701370 h 1007748"/>
                <a:gd name="connsiteX1" fmla="*/ 53266 w 2104007"/>
                <a:gd name="connsiteY1" fmla="*/ 941067 h 1007748"/>
                <a:gd name="connsiteX2" fmla="*/ 221941 w 2104007"/>
                <a:gd name="connsiteY2" fmla="*/ 985455 h 1007748"/>
                <a:gd name="connsiteX3" fmla="*/ 585926 w 2104007"/>
                <a:gd name="connsiteY3" fmla="*/ 763513 h 1007748"/>
                <a:gd name="connsiteX4" fmla="*/ 1100831 w 2104007"/>
                <a:gd name="connsiteY4" fmla="*/ 34 h 1007748"/>
                <a:gd name="connsiteX5" fmla="*/ 852256 w 2104007"/>
                <a:gd name="connsiteY5" fmla="*/ 577082 h 1007748"/>
                <a:gd name="connsiteX6" fmla="*/ 843378 w 2104007"/>
                <a:gd name="connsiteY6" fmla="*/ 932189 h 1007748"/>
                <a:gd name="connsiteX7" fmla="*/ 1047565 w 2104007"/>
                <a:gd name="connsiteY7" fmla="*/ 923311 h 1007748"/>
                <a:gd name="connsiteX8" fmla="*/ 1704512 w 2104007"/>
                <a:gd name="connsiteY8" fmla="*/ 35545 h 1007748"/>
                <a:gd name="connsiteX9" fmla="*/ 1464815 w 2104007"/>
                <a:gd name="connsiteY9" fmla="*/ 719125 h 1007748"/>
                <a:gd name="connsiteX10" fmla="*/ 1491448 w 2104007"/>
                <a:gd name="connsiteY10" fmla="*/ 994333 h 1007748"/>
                <a:gd name="connsiteX11" fmla="*/ 1873188 w 2104007"/>
                <a:gd name="connsiteY11" fmla="*/ 781269 h 1007748"/>
                <a:gd name="connsiteX12" fmla="*/ 2104007 w 2104007"/>
                <a:gd name="connsiteY12" fmla="*/ 514939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73188 w 2068497"/>
                <a:gd name="connsiteY11" fmla="*/ 781269 h 1007748"/>
                <a:gd name="connsiteX12" fmla="*/ 2068497 w 2068497"/>
                <a:gd name="connsiteY12" fmla="*/ 577082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37678 w 2068497"/>
                <a:gd name="connsiteY11" fmla="*/ 790146 h 1007748"/>
                <a:gd name="connsiteX12" fmla="*/ 2068497 w 2068497"/>
                <a:gd name="connsiteY12" fmla="*/ 577082 h 100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8497" h="1007748">
                  <a:moveTo>
                    <a:pt x="0" y="701370"/>
                  </a:moveTo>
                  <a:cubicBezTo>
                    <a:pt x="8138" y="797545"/>
                    <a:pt x="16276" y="893720"/>
                    <a:pt x="53266" y="941067"/>
                  </a:cubicBezTo>
                  <a:cubicBezTo>
                    <a:pt x="90256" y="988414"/>
                    <a:pt x="133164" y="1015047"/>
                    <a:pt x="221941" y="985455"/>
                  </a:cubicBezTo>
                  <a:cubicBezTo>
                    <a:pt x="310718" y="955863"/>
                    <a:pt x="439444" y="927750"/>
                    <a:pt x="585926" y="763513"/>
                  </a:cubicBezTo>
                  <a:cubicBezTo>
                    <a:pt x="732408" y="599276"/>
                    <a:pt x="1100831" y="4473"/>
                    <a:pt x="1100831" y="34"/>
                  </a:cubicBezTo>
                  <a:cubicBezTo>
                    <a:pt x="1100831" y="-4405"/>
                    <a:pt x="895165" y="421723"/>
                    <a:pt x="852256" y="577082"/>
                  </a:cubicBezTo>
                  <a:cubicBezTo>
                    <a:pt x="809347" y="732441"/>
                    <a:pt x="810827" y="874484"/>
                    <a:pt x="843378" y="932189"/>
                  </a:cubicBezTo>
                  <a:cubicBezTo>
                    <a:pt x="875930" y="989894"/>
                    <a:pt x="904043" y="1072751"/>
                    <a:pt x="1047565" y="923311"/>
                  </a:cubicBezTo>
                  <a:cubicBezTo>
                    <a:pt x="1191087" y="773871"/>
                    <a:pt x="1697113" y="60698"/>
                    <a:pt x="1704512" y="35545"/>
                  </a:cubicBezTo>
                  <a:cubicBezTo>
                    <a:pt x="1711911" y="10392"/>
                    <a:pt x="1500326" y="559327"/>
                    <a:pt x="1464815" y="719125"/>
                  </a:cubicBezTo>
                  <a:cubicBezTo>
                    <a:pt x="1429304" y="878923"/>
                    <a:pt x="1429304" y="982496"/>
                    <a:pt x="1491448" y="994333"/>
                  </a:cubicBezTo>
                  <a:cubicBezTo>
                    <a:pt x="1553592" y="1006170"/>
                    <a:pt x="1741503" y="859688"/>
                    <a:pt x="1837678" y="790146"/>
                  </a:cubicBezTo>
                  <a:cubicBezTo>
                    <a:pt x="1933853" y="720604"/>
                    <a:pt x="2004134" y="670297"/>
                    <a:pt x="2068497" y="57708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 rot="1327897">
              <a:off x="4052027" y="2860841"/>
              <a:ext cx="112617" cy="1849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4159667" y="2869673"/>
              <a:ext cx="105756" cy="181655"/>
            </a:xfrm>
            <a:custGeom>
              <a:avLst/>
              <a:gdLst>
                <a:gd name="connsiteX0" fmla="*/ 50988 w 105756"/>
                <a:gd name="connsiteY0" fmla="*/ 0 h 164517"/>
                <a:gd name="connsiteX1" fmla="*/ 3363 w 105756"/>
                <a:gd name="connsiteY1" fmla="*/ 100013 h 164517"/>
                <a:gd name="connsiteX2" fmla="*/ 15269 w 105756"/>
                <a:gd name="connsiteY2" fmla="*/ 164307 h 164517"/>
                <a:gd name="connsiteX3" fmla="*/ 105756 w 105756"/>
                <a:gd name="connsiteY3" fmla="*/ 116682 h 16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56" h="164517">
                  <a:moveTo>
                    <a:pt x="50988" y="0"/>
                  </a:moveTo>
                  <a:cubicBezTo>
                    <a:pt x="30152" y="36314"/>
                    <a:pt x="9316" y="72628"/>
                    <a:pt x="3363" y="100013"/>
                  </a:cubicBezTo>
                  <a:cubicBezTo>
                    <a:pt x="-2590" y="127398"/>
                    <a:pt x="-1796" y="161529"/>
                    <a:pt x="15269" y="164307"/>
                  </a:cubicBezTo>
                  <a:cubicBezTo>
                    <a:pt x="32334" y="167085"/>
                    <a:pt x="69045" y="141883"/>
                    <a:pt x="105756" y="11668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D0930102-5DC7-406C-9302-C0082368E8C9}"/>
              </a:ext>
            </a:extLst>
          </p:cNvPr>
          <p:cNvGrpSpPr/>
          <p:nvPr/>
        </p:nvGrpSpPr>
        <p:grpSpPr>
          <a:xfrm>
            <a:off x="8082981" y="3723312"/>
            <a:ext cx="436984" cy="570578"/>
            <a:chOff x="4272372" y="3725445"/>
            <a:chExt cx="2092053" cy="2377064"/>
          </a:xfrm>
        </p:grpSpPr>
        <p:sp>
          <p:nvSpPr>
            <p:cNvPr id="68" name="Полилиния 1">
              <a:extLst>
                <a:ext uri="{FF2B5EF4-FFF2-40B4-BE49-F238E27FC236}">
                  <a16:creationId xmlns="" xmlns:a16="http://schemas.microsoft.com/office/drawing/2014/main" id="{9F7707F5-9B2D-481E-AA83-6A6AF0A024C0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">
              <a:extLst>
                <a:ext uri="{FF2B5EF4-FFF2-40B4-BE49-F238E27FC236}">
                  <a16:creationId xmlns="" xmlns:a16="http://schemas.microsoft.com/office/drawing/2014/main" id="{E672B484-CDF4-4770-918B-0004DB0B9EAC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515029" y="3711593"/>
            <a:ext cx="242541" cy="224004"/>
            <a:chOff x="3751412" y="3340101"/>
            <a:chExt cx="278500" cy="231775"/>
          </a:xfrm>
        </p:grpSpPr>
        <p:sp>
          <p:nvSpPr>
            <p:cNvPr id="71" name="Овал 70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Заголовок 3"/>
          <p:cNvSpPr txBox="1">
            <a:spLocks/>
          </p:cNvSpPr>
          <p:nvPr/>
        </p:nvSpPr>
        <p:spPr>
          <a:xfrm>
            <a:off x="4788504" y="3789834"/>
            <a:ext cx="1675806" cy="55410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2060"/>
                </a:solidFill>
              </a:rPr>
              <a:t> =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2060"/>
                </a:solidFill>
              </a:rPr>
              <a:t> =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0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125166" y="429975"/>
            <a:ext cx="9961296" cy="7675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Склади зі слів і запиши прислів’я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140629" y="1330658"/>
            <a:ext cx="7309380" cy="7406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rgbClr val="002060"/>
                </a:solidFill>
              </a:rPr>
              <a:t>Весна, осінь, збирає, з’їдає, 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110585" y="1329701"/>
            <a:ext cx="7572495" cy="740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Осінь збирає, а весна </a:t>
            </a:r>
            <a:r>
              <a:rPr lang="uk-UA" sz="4000" b="1" dirty="0" smtClean="0">
                <a:solidFill>
                  <a:schemeClr val="bg1"/>
                </a:solidFill>
              </a:rPr>
              <a:t>з’їдає.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125166" y="2205658"/>
            <a:ext cx="7631161" cy="584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Знайди </a:t>
            </a:r>
            <a:r>
              <a:rPr lang="uk-UA" sz="2800" b="1" dirty="0" smtClean="0">
                <a:solidFill>
                  <a:srgbClr val="0070C0"/>
                </a:solidFill>
              </a:rPr>
              <a:t>пари антонімів </a:t>
            </a:r>
            <a:r>
              <a:rPr lang="uk-UA" sz="2800" b="1" dirty="0">
                <a:solidFill>
                  <a:srgbClr val="0070C0"/>
                </a:solidFill>
              </a:rPr>
              <a:t>в </a:t>
            </a:r>
            <a:r>
              <a:rPr lang="uk-UA" sz="2800" b="1" dirty="0" smtClean="0">
                <a:solidFill>
                  <a:srgbClr val="0070C0"/>
                </a:solidFill>
              </a:rPr>
              <a:t>реченні і підкресли їх.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140629" y="2816624"/>
            <a:ext cx="7615698" cy="597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Яким словам відповідають звукові моделі?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3559" y="1989634"/>
            <a:ext cx="1006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20299" y="1912913"/>
            <a:ext cx="1331772" cy="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40453" y="1917626"/>
            <a:ext cx="1511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50597" y="1912913"/>
            <a:ext cx="1558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561607" y="1994542"/>
            <a:ext cx="1547785" cy="13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40453" y="1989634"/>
            <a:ext cx="1511418" cy="36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https://multiurok.ru/img/182813/image_5f7d152990a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55258" y="1119759"/>
            <a:ext cx="1962518" cy="23843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3"/>
          <p:cNvSpPr txBox="1">
            <a:spLocks/>
          </p:cNvSpPr>
          <p:nvPr/>
        </p:nvSpPr>
        <p:spPr>
          <a:xfrm>
            <a:off x="1175634" y="3564290"/>
            <a:ext cx="1964819" cy="55410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rgbClr val="FF0000"/>
                </a:solidFill>
              </a:rPr>
              <a:t>о</a:t>
            </a:r>
            <a:r>
              <a:rPr lang="uk-UA" sz="4000" b="1" dirty="0">
                <a:solidFill>
                  <a:srgbClr val="002060"/>
                </a:solidFill>
              </a:rPr>
              <a:t> = </a:t>
            </a:r>
            <a:r>
              <a:rPr lang="uk-UA" sz="4000" b="1" dirty="0">
                <a:solidFill>
                  <a:srgbClr val="FF0000"/>
                </a:solidFill>
              </a:rPr>
              <a:t>о</a:t>
            </a:r>
            <a:r>
              <a:rPr lang="uk-UA" sz="4000" b="1" dirty="0">
                <a:solidFill>
                  <a:srgbClr val="002060"/>
                </a:solidFill>
              </a:rPr>
              <a:t> =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xmlns="" id="{A526B208-2AC5-4314-BBB9-FCE5DF9FCAE6}"/>
              </a:ext>
            </a:extLst>
          </p:cNvPr>
          <p:cNvSpPr txBox="1">
            <a:spLocks/>
          </p:cNvSpPr>
          <p:nvPr/>
        </p:nvSpPr>
        <p:spPr>
          <a:xfrm>
            <a:off x="1103605" y="4785803"/>
            <a:ext cx="3188226" cy="64124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rgbClr val="002060"/>
                </a:solidFill>
              </a:rPr>
              <a:t>– = </a:t>
            </a:r>
            <a:r>
              <a:rPr lang="uk-UA" sz="4000" b="1" dirty="0">
                <a:solidFill>
                  <a:srgbClr val="FF0000"/>
                </a:solidFill>
              </a:rPr>
              <a:t>о</a:t>
            </a:r>
            <a:r>
              <a:rPr lang="uk-UA" sz="4000" b="1" dirty="0">
                <a:solidFill>
                  <a:srgbClr val="002060"/>
                </a:solidFill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</a:rPr>
              <a:t>– </a:t>
            </a:r>
            <a:r>
              <a:rPr lang="uk-UA" sz="4000" b="1" dirty="0" smtClean="0">
                <a:solidFill>
                  <a:srgbClr val="FF0000"/>
                </a:solidFill>
              </a:rPr>
              <a:t>о</a:t>
            </a:r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>
                <a:solidFill>
                  <a:srgbClr val="002060"/>
                </a:solidFill>
              </a:rPr>
              <a:t>= </a:t>
            </a:r>
            <a:r>
              <a:rPr lang="uk-UA" sz="4000" b="1" dirty="0">
                <a:solidFill>
                  <a:srgbClr val="FF0000"/>
                </a:solidFill>
              </a:rPr>
              <a:t>о</a:t>
            </a:r>
            <a:r>
              <a:rPr lang="uk-UA" sz="4000" b="1" dirty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71551" y="3605094"/>
            <a:ext cx="0" cy="51330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91631" y="4883589"/>
            <a:ext cx="0" cy="5434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211711" y="4847852"/>
            <a:ext cx="0" cy="5909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3"/>
          <p:cNvSpPr txBox="1">
            <a:spLocks/>
          </p:cNvSpPr>
          <p:nvPr/>
        </p:nvSpPr>
        <p:spPr>
          <a:xfrm>
            <a:off x="1163872" y="4118399"/>
            <a:ext cx="1976581" cy="60641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rgbClr val="002060"/>
                </a:solidFill>
              </a:rPr>
              <a:t>о-</a:t>
            </a:r>
            <a:r>
              <a:rPr lang="uk-UA" sz="4000" b="1" dirty="0" err="1">
                <a:solidFill>
                  <a:srgbClr val="002060"/>
                </a:solidFill>
              </a:rPr>
              <a:t>сінь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8" name="Заголовок 3">
            <a:extLst>
              <a:ext uri="{FF2B5EF4-FFF2-40B4-BE49-F238E27FC236}">
                <a16:creationId xmlns:a16="http://schemas.microsoft.com/office/drawing/2014/main" xmlns="" id="{A526B208-2AC5-4314-BBB9-FCE5DF9FCAE6}"/>
              </a:ext>
            </a:extLst>
          </p:cNvPr>
          <p:cNvSpPr txBox="1">
            <a:spLocks/>
          </p:cNvSpPr>
          <p:nvPr/>
        </p:nvSpPr>
        <p:spPr>
          <a:xfrm>
            <a:off x="1163871" y="5500845"/>
            <a:ext cx="3127959" cy="59515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err="1">
                <a:solidFill>
                  <a:srgbClr val="002060"/>
                </a:solidFill>
              </a:rPr>
              <a:t>з’ї</a:t>
            </a:r>
            <a:r>
              <a:rPr lang="uk-UA" sz="4000" b="1" dirty="0">
                <a:solidFill>
                  <a:srgbClr val="002060"/>
                </a:solidFill>
              </a:rPr>
              <a:t> - да - є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9" name="Picture 2" descr="https://mala.storinka.org/uploaded/images/Articles/prislivja/CHUBKO_NATALIA_divchyna_o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68" y="3537010"/>
            <a:ext cx="2629511" cy="26123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nubip.edu.ua/sites/default/files/u18/2_3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88" y="3529622"/>
            <a:ext cx="3528392" cy="25739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34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7" grpId="0" animBg="1"/>
      <p:bldP spid="33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lh3.googleusercontent.com/proxy/IIh52FhS5IFl7Gjwpn8CCoH8UMFj1f6Dg2MMn8ThbmU5F3JAk_ZsiDivpkIMRK0tbwsgb_mYPBSOyUmapFbay_hXSs3wwPGpAfIuSKR9e3UYcIz92x9LCD_1ufnKIFPFsydQPC7tnypAQ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4" y="3544852"/>
            <a:ext cx="3362440" cy="19877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634" y="549474"/>
            <a:ext cx="10297144" cy="666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До </a:t>
            </a:r>
            <a:r>
              <a:rPr lang="ru-RU" sz="3600" b="1" dirty="0" err="1">
                <a:solidFill>
                  <a:schemeClr val="bg1"/>
                </a:solidFill>
              </a:rPr>
              <a:t>поданих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слів</a:t>
            </a:r>
            <a:r>
              <a:rPr lang="ru-RU" sz="3600" b="1" dirty="0">
                <a:solidFill>
                  <a:schemeClr val="bg1"/>
                </a:solidFill>
              </a:rPr>
              <a:t> добери </a:t>
            </a:r>
            <a:r>
              <a:rPr lang="ru-RU" sz="3600" b="1" dirty="0" err="1">
                <a:solidFill>
                  <a:schemeClr val="bg1"/>
                </a:solidFill>
              </a:rPr>
              <a:t>споріднені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зразком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455" y="2853730"/>
            <a:ext cx="7246559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Зразок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b="1" dirty="0">
                <a:solidFill>
                  <a:schemeClr val="bg1"/>
                </a:solidFill>
              </a:rPr>
              <a:t>зима – зимовий, </a:t>
            </a:r>
            <a:r>
              <a:rPr lang="ru-RU" sz="3600" b="1" dirty="0" err="1">
                <a:solidFill>
                  <a:schemeClr val="bg1"/>
                </a:solidFill>
              </a:rPr>
              <a:t>зимувати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r>
              <a:rPr lang="uk-UA" sz="3600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9145" y="1312864"/>
            <a:ext cx="4399039" cy="540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таке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споріднені</a:t>
            </a:r>
            <a:r>
              <a:rPr lang="ru-RU" sz="2800" b="1" dirty="0">
                <a:solidFill>
                  <a:srgbClr val="002060"/>
                </a:solidFill>
              </a:rPr>
              <a:t> слова?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9523" y="3544852"/>
            <a:ext cx="1871352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Холод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–</a:t>
            </a:r>
            <a:r>
              <a:rPr lang="uk-UA" sz="3600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8395" y="3546843"/>
            <a:ext cx="4627548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холодний, </a:t>
            </a:r>
            <a:r>
              <a:rPr lang="uk-UA" sz="3600" b="1" dirty="0" smtClean="0">
                <a:solidFill>
                  <a:schemeClr val="bg1"/>
                </a:solidFill>
              </a:rPr>
              <a:t>холодити.   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8395" y="4253323"/>
            <a:ext cx="4627547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хмарний, </a:t>
            </a:r>
            <a:r>
              <a:rPr lang="uk-UA" sz="3600" b="1" dirty="0" smtClean="0">
                <a:solidFill>
                  <a:schemeClr val="bg1"/>
                </a:solidFill>
              </a:rPr>
              <a:t>хмаритися.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8664" y="4941962"/>
            <a:ext cx="4498169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червоний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червоніти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455" y="4221882"/>
            <a:ext cx="1883420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Хмара </a:t>
            </a:r>
            <a:r>
              <a:rPr lang="ru-RU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7454" y="4941962"/>
            <a:ext cx="2241209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Червень </a:t>
            </a:r>
            <a:r>
              <a:rPr lang="ru-RU" sz="3600" b="1" dirty="0" smtClean="0">
                <a:solidFill>
                  <a:schemeClr val="bg1"/>
                </a:solidFill>
              </a:rPr>
              <a:t>–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7596" y="1887337"/>
            <a:ext cx="7520699" cy="971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Прочитай </a:t>
            </a:r>
            <a:r>
              <a:rPr lang="ru-RU" sz="2800" b="1" dirty="0" err="1" smtClean="0">
                <a:solidFill>
                  <a:srgbClr val="002060"/>
                </a:solidFill>
              </a:rPr>
              <a:t>зразок</a:t>
            </a:r>
            <a:r>
              <a:rPr lang="ru-RU" sz="2800" b="1" dirty="0" smtClean="0">
                <a:solidFill>
                  <a:srgbClr val="002060"/>
                </a:solidFill>
              </a:rPr>
              <a:t>. На які питання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відповідають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спільнокореневі</a:t>
            </a:r>
            <a:r>
              <a:rPr lang="ru-RU" sz="2800" b="1" dirty="0" smtClean="0">
                <a:solidFill>
                  <a:srgbClr val="002060"/>
                </a:solidFill>
              </a:rPr>
              <a:t> слова?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4" descr="https://encrypted-tbn0.gstatic.com/images?q=tbn:ANd9GcR-llShNEPQWVaFPpWUq8aIXokNZtPR2E__UUSYRbiMu9EadlPRbF1bFd6zp6kJCTL5ohg&amp;usqp=CAU">
            <a:extLst>
              <a:ext uri="{FF2B5EF4-FFF2-40B4-BE49-F238E27FC236}">
                <a16:creationId xmlns:a16="http://schemas.microsoft.com/office/drawing/2014/main" xmlns="" id="{0CF0DDB7-4FCE-44C3-9538-ECA70348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46" y="1312864"/>
            <a:ext cx="2042818" cy="201072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19523" y="5760102"/>
            <a:ext cx="7820034" cy="540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Запиши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передостанній</a:t>
            </a:r>
            <a:r>
              <a:rPr lang="ru-RU" sz="2800" b="1" dirty="0" smtClean="0">
                <a:solidFill>
                  <a:srgbClr val="002060"/>
                </a:solidFill>
              </a:rPr>
              <a:t> ряд </a:t>
            </a:r>
            <a:r>
              <a:rPr lang="ru-RU" sz="2800" b="1" dirty="0" smtClean="0">
                <a:solidFill>
                  <a:srgbClr val="002060"/>
                </a:solidFill>
              </a:rPr>
              <a:t>слів. </a:t>
            </a:r>
            <a:r>
              <a:rPr lang="ru-RU" sz="2800" b="1" dirty="0" err="1" smtClean="0">
                <a:solidFill>
                  <a:srgbClr val="002060"/>
                </a:solidFill>
              </a:rPr>
              <a:t>Познач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корінь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18364628">
            <a:off x="1174375" y="4052213"/>
            <a:ext cx="656573" cy="821743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D39CEBF9-FA49-4975-BD7D-7C504AD0B95D}"/>
              </a:ext>
            </a:extLst>
          </p:cNvPr>
          <p:cNvSpPr>
            <a:spLocks/>
          </p:cNvSpPr>
          <p:nvPr/>
        </p:nvSpPr>
        <p:spPr bwMode="auto">
          <a:xfrm rot="18475990">
            <a:off x="3081596" y="4096921"/>
            <a:ext cx="701334" cy="85783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xmlns="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18236044">
            <a:off x="5179284" y="4043097"/>
            <a:ext cx="617117" cy="867636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497</Words>
  <Application>Microsoft Office PowerPoint</Application>
  <PresentationFormat>Произвольный</PresentationFormat>
  <Paragraphs>101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Розпізнаю спільнокореневі слова.</vt:lpstr>
      <vt:lpstr>Налаштування на урок</vt:lpstr>
      <vt:lpstr>Презентация PowerPoint</vt:lpstr>
      <vt:lpstr>Мозковий штурм</vt:lpstr>
      <vt:lpstr>Складання асоціативного куща</vt:lpstr>
      <vt:lpstr>Презентация PowerPoint</vt:lpstr>
      <vt:lpstr>Презентация PowerPoint</vt:lpstr>
      <vt:lpstr>Презентация PowerPoint</vt:lpstr>
      <vt:lpstr>До поданих слів добери споріднені за зразком</vt:lpstr>
      <vt:lpstr>Добери до поданих слів спільнокореневі </vt:lpstr>
      <vt:lpstr>Прочитайте текст </vt:lpstr>
      <vt:lpstr>1. Квітка, троянда 2. Квітник, клумба 3. Квітник, квітка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232</cp:revision>
  <dcterms:created xsi:type="dcterms:W3CDTF">2025-08-27T14:01:18Z</dcterms:created>
  <dcterms:modified xsi:type="dcterms:W3CDTF">2025-10-20T09:57:00Z</dcterms:modified>
</cp:coreProperties>
</file>