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428" r:id="rId3"/>
    <p:sldId id="312" r:id="rId4"/>
    <p:sldId id="286" r:id="rId5"/>
    <p:sldId id="439" r:id="rId6"/>
    <p:sldId id="440" r:id="rId7"/>
    <p:sldId id="391" r:id="rId8"/>
    <p:sldId id="417" r:id="rId9"/>
    <p:sldId id="442" r:id="rId10"/>
    <p:sldId id="443" r:id="rId11"/>
    <p:sldId id="444" r:id="rId12"/>
    <p:sldId id="436" r:id="rId13"/>
    <p:sldId id="445" r:id="rId14"/>
    <p:sldId id="402" r:id="rId15"/>
    <p:sldId id="412" r:id="rId16"/>
    <p:sldId id="313" r:id="rId17"/>
    <p:sldId id="429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множника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задачі на визначення тривалості події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і порівняння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14101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14779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67983" y="880603"/>
          <a:ext cx="4273486" cy="251227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і порівняння виразів</a:t>
          </a:r>
          <a:endParaRPr lang="ru-RU" sz="3200" b="1" kern="1200" dirty="0"/>
        </a:p>
      </dsp:txBody>
      <dsp:txXfrm rot="5400000">
        <a:off x="112620" y="854697"/>
        <a:ext cx="251227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94205" y="812556"/>
          <a:ext cx="4273486" cy="264837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задачі на визначення тривалості події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06762" y="854696"/>
        <a:ext cx="264837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95208" y="810952"/>
          <a:ext cx="4273486" cy="265158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множника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61" y="854696"/>
        <a:ext cx="265158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85888" y="784558"/>
          <a:ext cx="4273486" cy="270436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47" y="854696"/>
        <a:ext cx="270436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2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0.png"/><Relationship Id="rId5" Type="http://schemas.openxmlformats.org/officeDocument/2006/relationships/image" Target="../media/image9.png"/><Relationship Id="rId10" Type="http://schemas.openxmlformats.org/officeDocument/2006/relationships/image" Target="../media/image200.png"/><Relationship Id="rId4" Type="http://schemas.openxmlformats.org/officeDocument/2006/relationships/image" Target="../media/image8.png"/><Relationship Id="rId9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Закріплення множення числа 5 та ділення на </a:t>
            </a:r>
            <a:r>
              <a:rPr lang="uk-UA" sz="4000" b="1" dirty="0" smtClean="0">
                <a:solidFill>
                  <a:srgbClr val="7030A0"/>
                </a:solidFill>
              </a:rPr>
              <a:t>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1" y="367124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28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87438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035028" y="535800"/>
            <a:ext cx="10097563" cy="8777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Віднови рівності (заміни зірочки числами).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91" y="1218891"/>
            <a:ext cx="11417456" cy="2902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43097" y="2472401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86368" y="2472400"/>
            <a:ext cx="454720" cy="5677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452" y="2329439"/>
            <a:ext cx="597071" cy="8537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96415" y="2505469"/>
            <a:ext cx="420547" cy="5347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850" y="2649582"/>
            <a:ext cx="328999" cy="2134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938248" y="247039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1836" y="3233230"/>
            <a:ext cx="454720" cy="5677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408" y="3133010"/>
            <a:ext cx="590978" cy="8537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8581" y="3246809"/>
            <a:ext cx="456942" cy="56710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455" y="3410412"/>
            <a:ext cx="328999" cy="2134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49239" y="3216222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65775" y="3224393"/>
            <a:ext cx="446566" cy="5576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72903" y="2470390"/>
            <a:ext cx="454720" cy="5677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559" y="2334147"/>
            <a:ext cx="590978" cy="8537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652313" y="2477107"/>
            <a:ext cx="454720" cy="5677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7033" y="2647571"/>
            <a:ext cx="328999" cy="21342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24088" y="2470389"/>
            <a:ext cx="454720" cy="567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788" y="2362510"/>
            <a:ext cx="590978" cy="85371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58972" y="247038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72903" y="3246809"/>
            <a:ext cx="454720" cy="5677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730" y="3103506"/>
            <a:ext cx="590978" cy="85371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9465" y="3214213"/>
            <a:ext cx="454720" cy="567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529" y="3423649"/>
            <a:ext cx="328999" cy="21342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01527" y="3227012"/>
            <a:ext cx="454720" cy="567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640" y="3113376"/>
            <a:ext cx="590978" cy="85371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05207" y="3259914"/>
            <a:ext cx="454720" cy="567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81" y="2423636"/>
            <a:ext cx="576267" cy="57677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69" y="3195497"/>
            <a:ext cx="576267" cy="57677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5268" y="2423636"/>
            <a:ext cx="578793" cy="5793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54" y="3161732"/>
            <a:ext cx="576267" cy="5767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47" y="1821953"/>
            <a:ext cx="3357000" cy="4329537"/>
          </a:xfrm>
          <a:prstGeom prst="rect">
            <a:avLst/>
          </a:prstGeom>
        </p:spPr>
      </p:pic>
      <p:sp>
        <p:nvSpPr>
          <p:cNvPr id="55" name="Округлений прямокутник 54"/>
          <p:cNvSpPr/>
          <p:nvPr/>
        </p:nvSpPr>
        <p:spPr>
          <a:xfrm>
            <a:off x="812332" y="4221882"/>
            <a:ext cx="7646915" cy="1258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буде </a:t>
            </a:r>
            <a:r>
              <a:rPr lang="ru-RU" sz="2800" b="1" dirty="0" err="1"/>
              <a:t>істинною</a:t>
            </a:r>
            <a:r>
              <a:rPr lang="ru-RU" sz="2800" b="1" dirty="0"/>
              <a:t> </a:t>
            </a:r>
            <a:r>
              <a:rPr lang="ru-RU" sz="2800" b="1" dirty="0" err="1"/>
              <a:t>рівність</a:t>
            </a:r>
            <a:r>
              <a:rPr lang="ru-RU" sz="2800" b="1" dirty="0"/>
              <a:t> 35 : * = 5, </a:t>
            </a:r>
            <a:r>
              <a:rPr lang="ru-RU" sz="2800" b="1" dirty="0" err="1"/>
              <a:t>якщо</a:t>
            </a:r>
            <a:r>
              <a:rPr lang="ru-RU" sz="2800" b="1" dirty="0"/>
              <a:t> в </a:t>
            </a:r>
            <a:r>
              <a:rPr lang="ru-RU" sz="2800" b="1" dirty="0" err="1"/>
              <a:t>неї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замість</a:t>
            </a:r>
            <a:r>
              <a:rPr lang="ru-RU" sz="2800" b="1" dirty="0"/>
              <a:t> </a:t>
            </a:r>
            <a:r>
              <a:rPr lang="ru-RU" sz="2800" b="1" dirty="0" err="1"/>
              <a:t>зірочки</a:t>
            </a:r>
            <a:r>
              <a:rPr lang="ru-RU" sz="2800" b="1" dirty="0"/>
              <a:t> </a:t>
            </a:r>
            <a:r>
              <a:rPr lang="ru-RU" sz="2800" b="1" dirty="0" err="1"/>
              <a:t>поставити</a:t>
            </a:r>
            <a:r>
              <a:rPr lang="ru-RU" sz="2800" b="1" dirty="0"/>
              <a:t> число 5? число 9? </a:t>
            </a:r>
            <a:br>
              <a:rPr lang="ru-RU" sz="2800" b="1" dirty="0"/>
            </a:br>
            <a:endParaRPr lang="uk-UA" sz="2800" b="1" dirty="0"/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7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017730" y="489514"/>
            <a:ext cx="10186869" cy="8520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Знайди значення </a:t>
            </a:r>
            <a:r>
              <a:rPr lang="ru-RU" sz="3600" b="1" dirty="0" err="1" smtClean="0"/>
              <a:t>числових</a:t>
            </a:r>
            <a:r>
              <a:rPr lang="ru-RU" sz="3600" b="1" dirty="0"/>
              <a:t> </a:t>
            </a:r>
            <a:r>
              <a:rPr lang="ru-RU" sz="3600" b="1" dirty="0" smtClean="0"/>
              <a:t>і </a:t>
            </a:r>
            <a:r>
              <a:rPr lang="ru-RU" sz="3600" b="1" dirty="0" err="1" smtClean="0"/>
              <a:t>буквених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6768" y="3193390"/>
            <a:ext cx="245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438" y="1484834"/>
            <a:ext cx="270779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30 · 1 · 0 =</a:t>
            </a:r>
          </a:p>
          <a:p>
            <a:r>
              <a:rPr lang="uk-UA" sz="4000" dirty="0"/>
              <a:t>47 + 30 : 5 =</a:t>
            </a:r>
          </a:p>
          <a:p>
            <a:r>
              <a:rPr lang="uk-UA" sz="4000" dirty="0"/>
              <a:t>45 + 25 : 5 =</a:t>
            </a:r>
          </a:p>
          <a:p>
            <a:r>
              <a:rPr lang="uk-UA" sz="4000" dirty="0"/>
              <a:t>4 · 1 · 5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2345" y="1484788"/>
            <a:ext cx="6514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0</a:t>
            </a:r>
            <a:endParaRPr lang="uk-UA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5590" y="2135391"/>
            <a:ext cx="20117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47 + 6 =</a:t>
            </a:r>
            <a:endParaRPr lang="uk-U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6385" y="2781722"/>
            <a:ext cx="19895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45 + 5 =</a:t>
            </a:r>
            <a:endParaRPr lang="uk-UA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46958" y="3431535"/>
            <a:ext cx="19690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4 ∙ 5 =</a:t>
            </a:r>
            <a:endParaRPr lang="uk-UA" sz="3600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2568" y="2762106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dirty="0"/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3370" y="343153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dirty="0"/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02568" y="211577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dirty="0"/>
              <a:t>53</a:t>
            </a:r>
          </a:p>
        </p:txBody>
      </p:sp>
      <p:sp>
        <p:nvSpPr>
          <p:cNvPr id="21" name="Округлений прямокутник 1"/>
          <p:cNvSpPr/>
          <p:nvPr/>
        </p:nvSpPr>
        <p:spPr>
          <a:xfrm>
            <a:off x="6645354" y="1492112"/>
            <a:ext cx="4706648" cy="8126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 </a:t>
            </a:r>
            <a:r>
              <a:rPr lang="ru-RU" sz="4000" dirty="0"/>
              <a:t>: </a:t>
            </a:r>
            <a:r>
              <a:rPr lang="ru-RU" sz="4000" i="1" dirty="0"/>
              <a:t>с </a:t>
            </a:r>
            <a:r>
              <a:rPr lang="ru-RU" sz="4000" dirty="0"/>
              <a:t>+ </a:t>
            </a:r>
            <a:r>
              <a:rPr lang="ru-RU" sz="4000" i="1" dirty="0"/>
              <a:t>с</a:t>
            </a:r>
            <a:r>
              <a:rPr lang="ru-RU" sz="4000" dirty="0"/>
              <a:t>, 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i="1" dirty="0"/>
              <a:t>с </a:t>
            </a:r>
            <a:r>
              <a:rPr lang="ru-RU" sz="4000" dirty="0"/>
              <a:t>= 4 </a:t>
            </a:r>
            <a:endParaRPr lang="uk-UA" sz="4000" dirty="0"/>
          </a:p>
        </p:txBody>
      </p:sp>
      <p:sp>
        <p:nvSpPr>
          <p:cNvPr id="22" name="Округлений прямокутник 4"/>
          <p:cNvSpPr/>
          <p:nvPr/>
        </p:nvSpPr>
        <p:spPr>
          <a:xfrm>
            <a:off x="6645354" y="3227516"/>
            <a:ext cx="4706648" cy="811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74 </a:t>
            </a:r>
            <a:r>
              <a:rPr lang="en-US" sz="4000" dirty="0"/>
              <a:t>– </a:t>
            </a:r>
            <a:r>
              <a:rPr lang="en-US" sz="4000" i="1" dirty="0"/>
              <a:t>b </a:t>
            </a:r>
            <a:r>
              <a:rPr lang="en-US" sz="4000" dirty="0"/>
              <a:t>∙ 5, </a:t>
            </a:r>
            <a:r>
              <a:rPr lang="uk-UA" sz="4000" dirty="0"/>
              <a:t>якщо </a:t>
            </a:r>
            <a:r>
              <a:rPr lang="en-US" sz="4000" i="1" dirty="0"/>
              <a:t>b </a:t>
            </a:r>
            <a:r>
              <a:rPr lang="en-US" sz="4000" dirty="0"/>
              <a:t>= 0 </a:t>
            </a:r>
            <a:endParaRPr lang="uk-UA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75126" y="2429478"/>
            <a:ext cx="26789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 20 : 4 + 4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54064" y="2429478"/>
            <a:ext cx="55976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4000" dirty="0"/>
              <a:t> 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7554" y="4221882"/>
            <a:ext cx="24400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74 – 0 · 5 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34105" y="422188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4000" dirty="0"/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94455009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28758" y="151923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36111" y="-6245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72279" y="-619032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83090" y="-603142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-63512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97122" y="-80663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04142" y="151923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62292" y="1552303"/>
            <a:ext cx="420547" cy="534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:a16="http://schemas.microsoft.com/office/drawing/2014/main" xmlns="" id="{D14B6799-B0EC-4BEE-99B8-AB04A7CE5FB7}"/>
                  </a:ext>
                </a:extLst>
              </p:cNvPr>
              <p:cNvSpPr/>
              <p:nvPr/>
            </p:nvSpPr>
            <p:spPr>
              <a:xfrm>
                <a:off x="6135779" y="1197546"/>
                <a:ext cx="5687769" cy="312247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/>
                  <a:t>Довжина</a:t>
                </a:r>
                <a:r>
                  <a:rPr lang="ru-RU" sz="3200" dirty="0"/>
                  <a:t> </a:t>
                </a:r>
                <a:r>
                  <a:rPr lang="ru-RU" sz="3200" dirty="0" err="1"/>
                  <a:t>ігрової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кімнати</a:t>
                </a:r>
                <a:r>
                  <a:rPr lang="ru-RU" sz="3200" dirty="0"/>
                  <a:t> — 15 м. </a:t>
                </a:r>
                <a:r>
                  <a:rPr lang="ru-RU" sz="3200" dirty="0" err="1"/>
                  <a:t>Знайди</a:t>
                </a:r>
                <a:r>
                  <a:rPr lang="ru-RU" sz="3200" dirty="0"/>
                  <a:t> ширину і </a:t>
                </a:r>
                <a:r>
                  <a:rPr lang="ru-RU" sz="3200" dirty="0" err="1"/>
                  <a:t>висоту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кімнати</a:t>
                </a:r>
                <a:r>
                  <a:rPr lang="ru-RU" sz="3200" dirty="0"/>
                  <a:t>, </a:t>
                </a:r>
                <a:r>
                  <a:rPr lang="ru-RU" sz="3200" dirty="0" err="1"/>
                  <a:t>якщо</a:t>
                </a:r>
                <a:r>
                  <a:rPr lang="ru-RU" sz="3200" dirty="0"/>
                  <a:t> ширина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3200" dirty="0" err="1"/>
                  <a:t>довжини</a:t>
                </a:r>
                <a:r>
                  <a:rPr lang="ru-RU" sz="3200" dirty="0"/>
                  <a:t>, а </a:t>
                </a:r>
                <a:r>
                  <a:rPr lang="ru-RU" sz="3200" dirty="0" err="1"/>
                  <a:t>висота</a:t>
                </a:r>
                <a:r>
                  <a:rPr lang="ru-RU" sz="3200" dirty="0"/>
                  <a:t>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 err="1"/>
                  <a:t>довжини</a:t>
                </a:r>
                <a:r>
                  <a:rPr lang="ru-RU" sz="3200" dirty="0"/>
                  <a:t>.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4B6799-B0EC-4BEE-99B8-AB04A7CE5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79" y="1197546"/>
                <a:ext cx="5687769" cy="312247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1136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Д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Ш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В 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</a:rPr>
                  <a:t>? 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М</a:t>
                </a:r>
                <a:r>
                  <a:rPr lang="uk-UA" sz="3600" b="1" dirty="0" smtClean="0">
                    <a:solidFill>
                      <a:srgbClr val="002060"/>
                    </a:solidFill>
                  </a:rPr>
                  <a:t>,</a:t>
                </a:r>
                <a:r>
                  <a:rPr lang="uk-U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3600" b="1" dirty="0" smtClean="0">
                    <a:solidFill>
                      <a:srgbClr val="002060"/>
                    </a:solidFill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blipFill rotWithShape="1">
                <a:blip r:embed="rId10"/>
                <a:stretch>
                  <a:fillRect l="-12109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74567" y="4455989"/>
            <a:ext cx="19651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15 : 3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092044" y="4455988"/>
            <a:ext cx="27860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(м) ширина.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102766" y="5038567"/>
            <a:ext cx="11170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 (м)</a:t>
            </a:r>
            <a:endParaRPr lang="uk-UA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74838" y="5040764"/>
            <a:ext cx="1912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15 : 5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8097" y="2887476"/>
            <a:ext cx="195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</a:t>
            </a:r>
            <a:r>
              <a:rPr lang="uk-UA" sz="3200" b="1" dirty="0" smtClean="0">
                <a:solidFill>
                  <a:srgbClr val="002060"/>
                </a:solidFill>
              </a:rPr>
              <a:t>м</a:t>
            </a:r>
            <a:r>
              <a:rPr lang="uk-UA" sz="4000" b="1" dirty="0" smtClean="0">
                <a:solidFill>
                  <a:srgbClr val="002060"/>
                </a:solidFill>
              </a:rPr>
              <a:t>,</a:t>
            </a:r>
            <a:r>
              <a:rPr lang="uk-UA" sz="4000" dirty="0" smtClean="0">
                <a:solidFill>
                  <a:srgbClr val="002060"/>
                </a:solidFill>
              </a:rPr>
              <a:t>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7907" y="549523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4876" y="-728180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1995627" y="-96097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15 м</m:t>
                      </m:r>
                    </m:oMath>
                  </m:oMathPara>
                </a14:m>
                <a:endParaRPr lang="uk-UA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3736275" y="2541717"/>
            <a:ext cx="6627" cy="6997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39702" y="2541717"/>
            <a:ext cx="596573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59676" y="2559053"/>
            <a:ext cx="0" cy="140349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3905905" y="2528472"/>
            <a:ext cx="603199" cy="3058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лькулятор плит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7" y="4102840"/>
            <a:ext cx="2747491" cy="1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750566" y="5805572"/>
            <a:ext cx="66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Ширина кімнати 5 м, висота 3 м.</a:t>
            </a:r>
          </a:p>
        </p:txBody>
      </p:sp>
    </p:spTree>
    <p:extLst>
      <p:ext uri="{BB962C8B-B14F-4D97-AF65-F5344CB8AC3E}">
        <p14:creationId xmlns:p14="http://schemas.microsoft.com/office/powerpoint/2010/main" val="288875963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55" grpId="0" animBg="1"/>
      <p:bldP spid="3" grpId="0"/>
      <p:bldP spid="63" grpId="0"/>
      <p:bldP spid="2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051471" y="621482"/>
            <a:ext cx="10020273" cy="7702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  <a:p>
            <a:pPr algn="ctr"/>
            <a:r>
              <a:rPr lang="ru-RU" sz="3600" b="1" dirty="0" err="1"/>
              <a:t>Порівняй</a:t>
            </a:r>
            <a:r>
              <a:rPr lang="ru-RU" sz="3600" b="1" dirty="0"/>
              <a:t> час, </a:t>
            </a:r>
            <a:r>
              <a:rPr lang="ru-RU" sz="3600" b="1" dirty="0" err="1"/>
              <a:t>який</a:t>
            </a:r>
            <a:r>
              <a:rPr lang="ru-RU" sz="3600" b="1" dirty="0"/>
              <a:t> </a:t>
            </a:r>
            <a:r>
              <a:rPr lang="ru-RU" sz="3600" b="1" dirty="0" err="1"/>
              <a:t>показують</a:t>
            </a:r>
            <a:r>
              <a:rPr lang="ru-RU" sz="3600" b="1" dirty="0"/>
              <a:t> </a:t>
            </a:r>
            <a:r>
              <a:rPr lang="ru-RU" sz="3600" b="1" dirty="0" err="1"/>
              <a:t>різні</a:t>
            </a:r>
            <a:r>
              <a:rPr lang="ru-RU" sz="3600" b="1" dirty="0"/>
              <a:t> </a:t>
            </a:r>
            <a:r>
              <a:rPr lang="ru-RU" sz="3600" b="1" dirty="0" err="1"/>
              <a:t>годинники</a:t>
            </a:r>
            <a:r>
              <a:rPr lang="ru-RU" sz="3600" b="1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3" y="2676033"/>
            <a:ext cx="9240126" cy="2829328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267494" y="1470638"/>
            <a:ext cx="9588225" cy="11481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Як прочитати </a:t>
            </a:r>
            <a:r>
              <a:rPr lang="ru-RU" sz="3600" dirty="0" err="1">
                <a:solidFill>
                  <a:srgbClr val="7030A0"/>
                </a:solidFill>
              </a:rPr>
              <a:t>післяобідній</a:t>
            </a:r>
            <a:r>
              <a:rPr lang="ru-RU" sz="3600" dirty="0">
                <a:solidFill>
                  <a:srgbClr val="7030A0"/>
                </a:solidFill>
              </a:rPr>
              <a:t> час, який показує </a:t>
            </a:r>
            <a:r>
              <a:rPr lang="ru-RU" sz="3600" dirty="0" err="1">
                <a:solidFill>
                  <a:srgbClr val="7030A0"/>
                </a:solidFill>
              </a:rPr>
              <a:t>годинник</a:t>
            </a:r>
            <a:r>
              <a:rPr lang="ru-RU" sz="3600" dirty="0">
                <a:solidFill>
                  <a:srgbClr val="7030A0"/>
                </a:solidFill>
              </a:rPr>
              <a:t> зі </a:t>
            </a:r>
            <a:r>
              <a:rPr lang="ru-RU" sz="3600" dirty="0" err="1">
                <a:solidFill>
                  <a:srgbClr val="7030A0"/>
                </a:solidFill>
              </a:rPr>
              <a:t>стрілками</a:t>
            </a:r>
            <a:r>
              <a:rPr lang="ru-RU" sz="3600" dirty="0">
                <a:solidFill>
                  <a:srgbClr val="7030A0"/>
                </a:solidFill>
              </a:rPr>
              <a:t>?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3625" y="-56779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92752" y="-502151"/>
            <a:ext cx="454720" cy="5677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4766958"/>
            <a:ext cx="2719764" cy="1138953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241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625883" y="1218790"/>
            <a:ext cx="5184122" cy="3219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Надійка</a:t>
            </a:r>
            <a:r>
              <a:rPr lang="ru-RU" sz="3200" dirty="0"/>
              <a:t> з друзями </a:t>
            </a:r>
            <a:r>
              <a:rPr lang="ru-RU" sz="3200" dirty="0" err="1"/>
              <a:t>пішла</a:t>
            </a:r>
            <a:r>
              <a:rPr lang="ru-RU" sz="3200" dirty="0"/>
              <a:t> в театр на </a:t>
            </a:r>
            <a:r>
              <a:rPr lang="ru-RU" sz="3200" dirty="0" err="1"/>
              <a:t>виставу</a:t>
            </a:r>
            <a:r>
              <a:rPr lang="ru-RU" sz="3200" dirty="0"/>
              <a:t>, що</a:t>
            </a:r>
            <a:br>
              <a:rPr lang="ru-RU" sz="3200" dirty="0"/>
            </a:br>
            <a:r>
              <a:rPr lang="ru-RU" sz="3200" dirty="0" err="1"/>
              <a:t>розпочиналася</a:t>
            </a:r>
            <a:r>
              <a:rPr lang="ru-RU" sz="3200" dirty="0"/>
              <a:t> о </a:t>
            </a:r>
            <a:r>
              <a:rPr lang="ru-RU" sz="3200" dirty="0" err="1"/>
              <a:t>першій</a:t>
            </a:r>
            <a:r>
              <a:rPr lang="ru-RU" sz="3200" dirty="0"/>
              <a:t> </a:t>
            </a:r>
            <a:r>
              <a:rPr lang="ru-RU" sz="3200" dirty="0" err="1"/>
              <a:t>годині</a:t>
            </a:r>
            <a:r>
              <a:rPr lang="ru-RU" sz="3200" dirty="0"/>
              <a:t> дня. </a:t>
            </a:r>
            <a:r>
              <a:rPr lang="ru-RU" sz="3200" dirty="0" err="1"/>
              <a:t>Закінчилася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вистава</a:t>
            </a:r>
            <a:r>
              <a:rPr lang="ru-RU" sz="3200" dirty="0"/>
              <a:t> о 15 год. </a:t>
            </a:r>
            <a:r>
              <a:rPr lang="ru-RU" sz="3200" dirty="0" err="1"/>
              <a:t>Скільки</a:t>
            </a:r>
            <a:r>
              <a:rPr lang="ru-RU" sz="3200" dirty="0"/>
              <a:t> годин </a:t>
            </a:r>
            <a:r>
              <a:rPr lang="ru-RU" sz="3200" dirty="0" err="1"/>
              <a:t>тривала</a:t>
            </a:r>
            <a:r>
              <a:rPr lang="ru-RU" sz="3200" dirty="0"/>
              <a:t> </a:t>
            </a:r>
            <a:r>
              <a:rPr lang="ru-RU" sz="3200" dirty="0" err="1"/>
              <a:t>вистава</a:t>
            </a:r>
            <a:r>
              <a:rPr lang="ru-RU" sz="3200" dirty="0"/>
              <a:t>?</a:t>
            </a:r>
            <a:endParaRPr lang="uk-UA" sz="32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745831" y="-602390"/>
            <a:ext cx="454720" cy="56779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319796" y="2192735"/>
            <a:ext cx="28807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 год = 13 год 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435847" y="2820452"/>
            <a:ext cx="10970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 год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311245" y="2841818"/>
            <a:ext cx="3156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15 </a:t>
            </a:r>
            <a:r>
              <a:rPr lang="ru-RU" sz="3200" b="1" dirty="0"/>
              <a:t>год – </a:t>
            </a:r>
            <a:r>
              <a:rPr lang="ru-RU" sz="3200" b="1" dirty="0" smtClean="0"/>
              <a:t>13 </a:t>
            </a:r>
            <a:r>
              <a:rPr lang="ru-RU" sz="3200" b="1" dirty="0"/>
              <a:t>год =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865608" y="5087719"/>
            <a:ext cx="548996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2 години тривала вистава.</a:t>
            </a:r>
            <a:endParaRPr lang="uk-UA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14064" y="4149874"/>
            <a:ext cx="331910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17120" y="3579165"/>
            <a:ext cx="176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1год=13 </a:t>
            </a:r>
            <a:r>
              <a:rPr lang="ru-RU" sz="2400" b="1" dirty="0">
                <a:solidFill>
                  <a:srgbClr val="002060"/>
                </a:solidFill>
              </a:rPr>
              <a:t>год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29485" y="41498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45433" y="4047458"/>
            <a:ext cx="0" cy="21602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33173" y="4041862"/>
            <a:ext cx="0" cy="21602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275051" y="3575618"/>
            <a:ext cx="104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15год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 rot="8247538">
            <a:off x="1159427" y="487724"/>
            <a:ext cx="4774349" cy="424377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21208" y="4305293"/>
            <a:ext cx="85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r>
              <a:rPr lang="ru-RU" sz="2400" b="1" dirty="0">
                <a:solidFill>
                  <a:srgbClr val="002060"/>
                </a:solidFill>
              </a:rPr>
              <a:t>год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5668" r="17855" b="15853"/>
          <a:stretch/>
        </p:blipFill>
        <p:spPr>
          <a:xfrm>
            <a:off x="9367258" y="4428498"/>
            <a:ext cx="2574095" cy="243109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218880" y="4004906"/>
            <a:ext cx="4806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56852" y="4004906"/>
            <a:ext cx="4806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6" grpId="0" animBg="1"/>
      <p:bldP spid="94" grpId="0"/>
      <p:bldP spid="5" grpId="0"/>
      <p:bldP spid="48" grpId="0"/>
      <p:bldP spid="10" grpId="0" animBg="1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40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243;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244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2 Табличне множення і ділення\№028 - Вирази, рівності, нерівності. Розвязування рівнянь. Дії з іменованими числами\2025-10-04_140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21" y="2928107"/>
            <a:ext cx="78771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ми називаємо буквеним виразом?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04429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визначити тривалість події?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8612311" y="4440364"/>
            <a:ext cx="2310324" cy="14944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ці знання непотрібні, незрозумілі</a:t>
            </a:r>
            <a:endParaRPr lang="ru-RU" sz="2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28526" y="4509914"/>
            <a:ext cx="2590603" cy="14249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Доопрацюю завдання за темою</a:t>
            </a:r>
            <a:endParaRPr lang="ru-RU" sz="28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183864" y="4464345"/>
            <a:ext cx="2553172" cy="1430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Всі завдання були зрозумілі</a:t>
            </a:r>
            <a:endParaRPr lang="ru-RU" sz="28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72" y="1777373"/>
            <a:ext cx="2233910" cy="230716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72" y="1714748"/>
            <a:ext cx="2409157" cy="252028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4681058" y="1763361"/>
            <a:ext cx="2919802" cy="246866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54784" y="389821"/>
            <a:ext cx="10938091" cy="87973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799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61761" y="2129342"/>
            <a:ext cx="5385642" cy="2826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1511" y="549474"/>
            <a:ext cx="940379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4" y="2133350"/>
            <a:ext cx="3070341" cy="23969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11511" y="531116"/>
            <a:ext cx="943304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Кошик</a:t>
            </a:r>
            <a:r>
              <a:rPr lang="ru-RU" sz="4000" b="1" dirty="0" smtClean="0">
                <a:solidFill>
                  <a:schemeClr val="bg1"/>
                </a:solidFill>
              </a:rPr>
              <a:t> для </a:t>
            </a:r>
            <a:r>
              <a:rPr lang="ru-RU" sz="4000" b="1" dirty="0" err="1" smtClean="0">
                <a:solidFill>
                  <a:schemeClr val="bg1"/>
                </a:solidFill>
              </a:rPr>
              <a:t>сміття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3063" y="2478332"/>
            <a:ext cx="5989586" cy="34392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Навіщо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людині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кошик</a:t>
            </a:r>
            <a:r>
              <a:rPr lang="ru-RU" sz="2800" b="1" dirty="0">
                <a:solidFill>
                  <a:srgbClr val="7030A0"/>
                </a:solidFill>
              </a:rPr>
              <a:t> для </a:t>
            </a:r>
            <a:r>
              <a:rPr lang="ru-RU" sz="2800" b="1" dirty="0" err="1">
                <a:solidFill>
                  <a:srgbClr val="7030A0"/>
                </a:solidFill>
              </a:rPr>
              <a:t>сміття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Так </a:t>
            </a:r>
            <a:r>
              <a:rPr lang="ru-RU" sz="2800" b="1" dirty="0">
                <a:solidFill>
                  <a:srgbClr val="7030A0"/>
                </a:solidFill>
              </a:rPr>
              <a:t>і з </a:t>
            </a:r>
            <a:r>
              <a:rPr lang="ru-RU" sz="2800" b="1" dirty="0" err="1">
                <a:solidFill>
                  <a:srgbClr val="7030A0"/>
                </a:solidFill>
              </a:rPr>
              <a:t>почуттями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r>
              <a:rPr lang="ru-RU" sz="2800" b="1" dirty="0" err="1">
                <a:solidFill>
                  <a:srgbClr val="7030A0"/>
                </a:solidFill>
              </a:rPr>
              <a:t>накопичуються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непотрібні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марні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Запиши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почуття, які </a:t>
            </a:r>
            <a:r>
              <a:rPr lang="ru-RU" sz="2800" b="1" dirty="0" err="1">
                <a:solidFill>
                  <a:srgbClr val="7030A0"/>
                </a:solidFill>
              </a:rPr>
              <a:t>заважатимуть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тобі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уроці, яких </a:t>
            </a:r>
            <a:r>
              <a:rPr lang="ru-RU" sz="28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позбутися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Зібгай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викинь</a:t>
            </a:r>
            <a:r>
              <a:rPr lang="ru-RU" sz="2800" b="1" dirty="0" smtClean="0">
                <a:solidFill>
                  <a:srgbClr val="7030A0"/>
                </a:solidFill>
              </a:rPr>
              <a:t> їх </a:t>
            </a:r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кошик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52758" y="1533005"/>
            <a:ext cx="2258954" cy="657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не вмію …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453457" y="1564300"/>
            <a:ext cx="2592288" cy="5952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хвилююся</a:t>
            </a:r>
            <a:r>
              <a:rPr lang="ru-RU" sz="2800" b="1" dirty="0">
                <a:solidFill>
                  <a:schemeClr val="bg1"/>
                </a:solidFill>
              </a:rPr>
              <a:t>...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39450" y="1549356"/>
            <a:ext cx="2256375" cy="59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боюся …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898101" y="1544883"/>
            <a:ext cx="2494652" cy="5977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ловлю ґав</a:t>
            </a:r>
          </a:p>
        </p:txBody>
      </p:sp>
      <p:pic>
        <p:nvPicPr>
          <p:cNvPr id="6146" name="Picture 2" descr="https://content1.rozetka.com.ua/goods/images/big/188939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11" y="2349674"/>
            <a:ext cx="4191379" cy="369655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78071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36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232;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233</a:t>
            </a:r>
          </a:p>
        </p:txBody>
      </p:sp>
      <p:pic>
        <p:nvPicPr>
          <p:cNvPr id="13" name="Picture 2" descr="D:\3 клас\03 МАТЕМ\1 Листопад\2 Табличне множення і ділення\№027 - Робота з даними. Величини та одиниці їх вимірювання. Задачі на знаходження тривалості подій\2025-10-03_23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069945"/>
            <a:ext cx="8078448" cy="19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76223509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63102" y="2299232"/>
            <a:ext cx="4902189" cy="3140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600" dirty="0">
                <a:solidFill>
                  <a:schemeClr val="bg1"/>
                </a:solidFill>
                <a:cs typeface="Times New Roman" panose="02020603050405020304" pitchFamily="18" charset="0"/>
              </a:rPr>
              <a:t>Перевірка </a:t>
            </a:r>
          </a:p>
          <a:p>
            <a:pPr algn="ctr"/>
            <a:r>
              <a:rPr lang="uk-UA" sz="6600" dirty="0">
                <a:solidFill>
                  <a:schemeClr val="bg1"/>
                </a:solidFill>
                <a:cs typeface="Times New Roman" panose="02020603050405020304" pitchFamily="18" charset="0"/>
              </a:rPr>
              <a:t>домашнього </a:t>
            </a:r>
          </a:p>
          <a:p>
            <a:pPr algn="ctr"/>
            <a:r>
              <a:rPr lang="uk-UA" sz="6600" dirty="0">
                <a:solidFill>
                  <a:schemeClr val="bg1"/>
                </a:solidFill>
                <a:cs typeface="Times New Roman" panose="02020603050405020304" pitchFamily="18" charset="0"/>
              </a:rPr>
              <a:t>завдання</a:t>
            </a:r>
          </a:p>
        </p:txBody>
      </p:sp>
      <p:sp>
        <p:nvSpPr>
          <p:cNvPr id="7" name="Прямоугольник 4"/>
          <p:cNvSpPr/>
          <p:nvPr/>
        </p:nvSpPr>
        <p:spPr>
          <a:xfrm>
            <a:off x="984831" y="621482"/>
            <a:ext cx="10165246" cy="837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лічба. Віднови таблицю.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44802"/>
              </p:ext>
            </p:extLst>
          </p:nvPr>
        </p:nvGraphicFramePr>
        <p:xfrm>
          <a:off x="675413" y="2078465"/>
          <a:ext cx="10773345" cy="30795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4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6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5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83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08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2650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Множник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</a:t>
                      </a: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50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Множник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6000" dirty="0"/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8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9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9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8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650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Добуток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35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16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16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27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dirty="0"/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</a:t>
                      </a:r>
                    </a:p>
                  </a:txBody>
                  <a:tcPr marL="91380" marR="91380" marT="45731" marB="4573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1955" y="31534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799" y="207846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9750" y="410305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5278" y="316137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3102" y="21015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6207" y="410305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4319" y="316137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09176" y="41620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7038" y="31165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631970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49718" y="477466"/>
            <a:ext cx="10254881" cy="1152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Які</a:t>
            </a:r>
            <a:r>
              <a:rPr lang="ru-RU" sz="3600" b="1" dirty="0">
                <a:solidFill>
                  <a:schemeClr val="bg1"/>
                </a:solidFill>
              </a:rPr>
              <a:t> з </a:t>
            </a:r>
            <a:r>
              <a:rPr lang="ru-RU" sz="3600" b="1" dirty="0" err="1">
                <a:solidFill>
                  <a:schemeClr val="bg1"/>
                </a:solidFill>
              </a:rPr>
              <a:t>поданих</a:t>
            </a:r>
            <a:r>
              <a:rPr lang="ru-RU" sz="3600" b="1" dirty="0">
                <a:solidFill>
                  <a:schemeClr val="bg1"/>
                </a:solidFill>
              </a:rPr>
              <a:t> чисел є результатами </a:t>
            </a:r>
            <a:r>
              <a:rPr lang="ru-RU" sz="3600" b="1" dirty="0" err="1">
                <a:solidFill>
                  <a:schemeClr val="bg1"/>
                </a:solidFill>
              </a:rPr>
              <a:t>множення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числа 5?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949718" y="1895403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30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297906" y="1895403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24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979612" y="1895403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6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6391575" y="1908014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10</a:t>
            </a: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7696747" y="1895403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35</a:t>
            </a: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8945700" y="1862483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44</a:t>
            </a: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10347277" y="1847132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25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3668613" y="187037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5</a:t>
            </a: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982889" y="405661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20</a:t>
            </a:r>
            <a:endParaRPr lang="uk-UA" sz="4400" dirty="0"/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3663938" y="405661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15</a:t>
            </a:r>
            <a:endParaRPr lang="uk-UA" sz="4400" dirty="0"/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5075578" y="405661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12</a:t>
            </a:r>
            <a:endParaRPr lang="uk-UA" sz="4400" dirty="0"/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9019849" y="405661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33</a:t>
            </a:r>
            <a:endParaRPr lang="uk-UA" sz="4000" dirty="0"/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6442919" y="4057028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25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89669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№234-235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/>
          <p:cNvSpPr/>
          <p:nvPr/>
        </p:nvSpPr>
        <p:spPr>
          <a:xfrm>
            <a:off x="1034245" y="2992154"/>
            <a:ext cx="9910276" cy="797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Які з </a:t>
            </a:r>
            <a:r>
              <a:rPr lang="ru-RU" sz="3600" b="1" dirty="0" err="1"/>
              <a:t>поданих</a:t>
            </a:r>
            <a:r>
              <a:rPr lang="ru-RU" sz="3600" b="1" dirty="0"/>
              <a:t> чисел </a:t>
            </a:r>
            <a:r>
              <a:rPr lang="ru-RU" sz="3600" b="1" dirty="0" err="1"/>
              <a:t>діляться</a:t>
            </a:r>
            <a:r>
              <a:rPr lang="ru-RU" sz="3600" b="1" dirty="0"/>
              <a:t> на 5?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3" name="Округлений прямокутник 26"/>
          <p:cNvSpPr/>
          <p:nvPr/>
        </p:nvSpPr>
        <p:spPr>
          <a:xfrm>
            <a:off x="2297905" y="405661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40</a:t>
            </a:r>
            <a:endParaRPr lang="uk-UA" sz="4400" dirty="0"/>
          </a:p>
        </p:txBody>
      </p:sp>
      <p:sp>
        <p:nvSpPr>
          <p:cNvPr id="34" name="Округлений прямокутник 28"/>
          <p:cNvSpPr/>
          <p:nvPr/>
        </p:nvSpPr>
        <p:spPr>
          <a:xfrm>
            <a:off x="7696747" y="4088926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9</a:t>
            </a:r>
            <a:endParaRPr lang="uk-UA" sz="4400" dirty="0"/>
          </a:p>
        </p:txBody>
      </p:sp>
      <p:sp>
        <p:nvSpPr>
          <p:cNvPr id="35" name="Округлений прямокутник 26"/>
          <p:cNvSpPr/>
          <p:nvPr/>
        </p:nvSpPr>
        <p:spPr>
          <a:xfrm>
            <a:off x="10290794" y="4005858"/>
            <a:ext cx="913805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45</a:t>
            </a:r>
            <a:endParaRPr lang="uk-UA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6945" y="5093791"/>
            <a:ext cx="84611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Запам’ятай</a:t>
            </a:r>
            <a:r>
              <a:rPr lang="ru-RU" sz="3600" b="1" dirty="0"/>
              <a:t>! На 5 </a:t>
            </a:r>
            <a:r>
              <a:rPr lang="ru-RU" sz="3600" b="1" dirty="0" err="1"/>
              <a:t>діляться</a:t>
            </a:r>
            <a:r>
              <a:rPr lang="ru-RU" sz="3600" b="1" dirty="0"/>
              <a:t> числа, які </a:t>
            </a:r>
            <a:r>
              <a:rPr lang="ru-RU" sz="3600" b="1" dirty="0" err="1" smtClean="0"/>
              <a:t>закінчуються</a:t>
            </a:r>
            <a:r>
              <a:rPr lang="ru-RU" sz="3600" b="1" dirty="0" smtClean="0"/>
              <a:t> </a:t>
            </a:r>
            <a:r>
              <a:rPr lang="ru-RU" sz="3600" b="1" dirty="0"/>
              <a:t>цифрою 5 або цифрою 0. </a:t>
            </a:r>
          </a:p>
        </p:txBody>
      </p:sp>
    </p:spTree>
    <p:extLst>
      <p:ext uri="{BB962C8B-B14F-4D97-AF65-F5344CB8AC3E}">
        <p14:creationId xmlns:p14="http://schemas.microsoft.com/office/powerpoint/2010/main" val="381054049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3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Математичний диктант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786321"/>
            <a:ext cx="2094921" cy="33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647802" y="3124392"/>
            <a:ext cx="2560368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45 + 45 : 5 = </a:t>
            </a:r>
            <a:endParaRPr lang="ru-RU" sz="3200" b="1" dirty="0">
              <a:effectLst/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29123" y="3717826"/>
            <a:ext cx="6486593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Суму чисел 15 і 15 </a:t>
            </a:r>
            <a:r>
              <a:rPr lang="ru-RU" sz="2800" b="1" dirty="0" err="1" smtClean="0"/>
              <a:t>зменште</a:t>
            </a:r>
            <a:r>
              <a:rPr lang="ru-RU" sz="2800" b="1" dirty="0" smtClean="0"/>
              <a:t> в 5 </a:t>
            </a:r>
            <a:r>
              <a:rPr lang="ru-RU" sz="2800" b="1" dirty="0" err="1" smtClean="0"/>
              <a:t>разів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9335" y="2565063"/>
            <a:ext cx="644069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Число 45 збільште на частку чисел 45 і 5</a:t>
            </a:r>
            <a:endParaRPr lang="ru-RU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804142" y="909514"/>
            <a:ext cx="2701059" cy="1000517"/>
          </a:xfrm>
          <a:prstGeom prst="rect">
            <a:avLst/>
          </a:prstGeom>
        </p:spPr>
      </p:pic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208170" y="3124390"/>
            <a:ext cx="78502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54</a:t>
            </a:r>
            <a:endParaRPr lang="ru-RU" sz="3200" b="1" dirty="0">
              <a:effectLst/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2335" y="4276518"/>
            <a:ext cx="278631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(15 + 15) : 5 = </a:t>
            </a:r>
            <a:endParaRPr lang="ru-RU" sz="3200" b="1" dirty="0">
              <a:effectLst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3353954" y="4276518"/>
            <a:ext cx="78502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>
              <a:effectLst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1215" y="4883709"/>
            <a:ext cx="649382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Різницю чисел 40 і 33 збільште у 5 разів </a:t>
            </a:r>
            <a:endParaRPr lang="ru-RU" sz="2800" b="1" dirty="0"/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676207" y="4883709"/>
            <a:ext cx="278631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(40 – 33) ∙ 5 = </a:t>
            </a:r>
            <a:endParaRPr lang="ru-RU" sz="3200" b="1" dirty="0">
              <a:effectLst/>
            </a:endParaRP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0412511" y="4883709"/>
            <a:ext cx="78502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35</a:t>
            </a:r>
            <a:endParaRPr lang="ru-RU" sz="3200" b="1" dirty="0">
              <a:effectLst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2773" y="5474937"/>
            <a:ext cx="667753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Число 40 зменште на добуток чисел 8 і 5 </a:t>
            </a:r>
            <a:endParaRPr lang="ru-RU" sz="2800" b="1" dirty="0"/>
          </a:p>
        </p:txBody>
      </p:sp>
      <p:sp>
        <p:nvSpPr>
          <p:cNvPr id="3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707765" y="5474937"/>
            <a:ext cx="278631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40 – 8 ∙ 5 = </a:t>
            </a:r>
            <a:endParaRPr lang="ru-RU" sz="3200" b="1" dirty="0">
              <a:effectLst/>
            </a:endParaRPr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0444069" y="5474937"/>
            <a:ext cx="78502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0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8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значення виразів (усно</a:t>
            </a:r>
            <a:r>
              <a:rPr lang="uk-UA" sz="4000" b="1" dirty="0" smtClean="0">
                <a:solidFill>
                  <a:schemeClr val="bg1"/>
                </a:solidFill>
              </a:rPr>
              <a:t>)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455" y="1378393"/>
            <a:ext cx="170271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5 · 9 =</a:t>
            </a:r>
          </a:p>
          <a:p>
            <a:r>
              <a:rPr lang="uk-UA" sz="4000" dirty="0"/>
              <a:t>9 · 5 =</a:t>
            </a:r>
          </a:p>
          <a:p>
            <a:r>
              <a:rPr lang="uk-UA" sz="4000" dirty="0"/>
              <a:t>0 · 5 =</a:t>
            </a:r>
          </a:p>
          <a:p>
            <a:r>
              <a:rPr lang="uk-UA" sz="4000" dirty="0"/>
              <a:t>5 · 1 =</a:t>
            </a:r>
          </a:p>
          <a:p>
            <a:r>
              <a:rPr lang="uk-UA" sz="4000" dirty="0"/>
              <a:t>45 : 5 </a:t>
            </a:r>
            <a:r>
              <a:rPr lang="uk-UA" sz="4000" dirty="0" smtClean="0"/>
              <a:t>=</a:t>
            </a:r>
          </a:p>
          <a:p>
            <a:r>
              <a:rPr lang="uk-UA" sz="4000" dirty="0"/>
              <a:t>30 : 5 </a:t>
            </a:r>
            <a:r>
              <a:rPr lang="uk-UA" sz="4000" dirty="0" smtClean="0"/>
              <a:t>=</a:t>
            </a:r>
            <a:endParaRPr lang="uk-UA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8065" y="1378393"/>
            <a:ext cx="7497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45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4492" y="2001357"/>
            <a:ext cx="763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45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4492" y="2631069"/>
            <a:ext cx="763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0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0165" y="3213770"/>
            <a:ext cx="7476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5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0565" y="1415311"/>
            <a:ext cx="7458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36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3316" y="1417664"/>
            <a:ext cx="16672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45 – 9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6709" y="2072972"/>
            <a:ext cx="17716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0 : 5 </a:t>
            </a:r>
            <a:r>
              <a:rPr lang="uk-UA" sz="36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3707" y="1413570"/>
            <a:ext cx="301877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45 – 45 : 5 =</a:t>
            </a:r>
          </a:p>
          <a:p>
            <a:r>
              <a:rPr lang="uk-UA" sz="4000" dirty="0"/>
              <a:t>(45 – 45) : 5 =</a:t>
            </a:r>
          </a:p>
          <a:p>
            <a:r>
              <a:rPr lang="uk-UA" sz="4000" dirty="0"/>
              <a:t>8 · 5 – 8 · 3 =</a:t>
            </a:r>
          </a:p>
          <a:p>
            <a:r>
              <a:rPr lang="uk-UA" sz="4000" dirty="0"/>
              <a:t>8 · 4 + 8 : 4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0565" y="2063383"/>
            <a:ext cx="7458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0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5738" y="2717212"/>
            <a:ext cx="17825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40 – 24=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9130" y="3372520"/>
            <a:ext cx="17605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32 + 2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0909" y="3372520"/>
            <a:ext cx="7154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34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43" y="3808149"/>
            <a:ext cx="3033392" cy="303607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4492" y="3861842"/>
            <a:ext cx="76329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9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0165" y="4509914"/>
            <a:ext cx="747622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6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9309" y="2717211"/>
            <a:ext cx="7458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16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083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119350" y="499746"/>
            <a:ext cx="10008972" cy="700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Порівняй вирази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739"/>
            <a:ext cx="12184063" cy="2546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0477" y="2497637"/>
            <a:ext cx="413328" cy="516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73" y="2336848"/>
            <a:ext cx="590978" cy="853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44" y="2508880"/>
            <a:ext cx="414294" cy="5122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98" y="2502049"/>
            <a:ext cx="414294" cy="512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48" y="2328835"/>
            <a:ext cx="590978" cy="8537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147" y="2472137"/>
            <a:ext cx="450849" cy="567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306" y="2507590"/>
            <a:ext cx="414294" cy="5122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432" y="2492076"/>
            <a:ext cx="347276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5599" y="2446637"/>
            <a:ext cx="456942" cy="5671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575" y="2508880"/>
            <a:ext cx="414294" cy="51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920" y="2348773"/>
            <a:ext cx="590978" cy="85371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3177" y="2472136"/>
            <a:ext cx="456942" cy="5671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104264" y="2471793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09140" y="2458193"/>
            <a:ext cx="454720" cy="5677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4042" y="2306456"/>
            <a:ext cx="597071" cy="8537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762" y="2502049"/>
            <a:ext cx="414294" cy="5122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40614" y="2453315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142547" y="2436437"/>
            <a:ext cx="454720" cy="567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7770" y="2348773"/>
            <a:ext cx="597071" cy="8537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319" y="2466194"/>
            <a:ext cx="372006" cy="54755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5330" y="4348516"/>
            <a:ext cx="4173403" cy="206110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74922" y="5086074"/>
            <a:ext cx="605861" cy="11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>
                <a:solidFill>
                  <a:schemeClr val="bg1"/>
                </a:solidFill>
              </a:rPr>
              <a:t>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37606" y="582490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˂˃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54846" y="5055490"/>
            <a:ext cx="605861" cy="11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>
                <a:solidFill>
                  <a:schemeClr val="bg1"/>
                </a:solidFill>
              </a:rPr>
              <a:t>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947" y="5086673"/>
            <a:ext cx="605861" cy="11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62575" y="2454334"/>
            <a:ext cx="389596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21946" y="2456622"/>
            <a:ext cx="389596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˃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20471" y="2348773"/>
            <a:ext cx="688460" cy="853712"/>
          </a:xfrm>
          <a:prstGeom prst="rect">
            <a:avLst/>
          </a:prstGeom>
        </p:spPr>
      </p:pic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№237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85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720</Words>
  <Application>Microsoft Office PowerPoint</Application>
  <PresentationFormat>Произвольный</PresentationFormat>
  <Paragraphs>206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203</cp:revision>
  <dcterms:created xsi:type="dcterms:W3CDTF">2025-08-27T14:01:18Z</dcterms:created>
  <dcterms:modified xsi:type="dcterms:W3CDTF">2025-10-05T13:20:27Z</dcterms:modified>
</cp:coreProperties>
</file>