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434" r:id="rId3"/>
    <p:sldId id="455" r:id="rId4"/>
    <p:sldId id="462" r:id="rId5"/>
    <p:sldId id="473" r:id="rId6"/>
    <p:sldId id="463" r:id="rId7"/>
    <p:sldId id="429" r:id="rId8"/>
    <p:sldId id="464" r:id="rId9"/>
    <p:sldId id="465" r:id="rId10"/>
    <p:sldId id="466" r:id="rId11"/>
    <p:sldId id="471" r:id="rId12"/>
    <p:sldId id="472" r:id="rId13"/>
    <p:sldId id="469" r:id="rId14"/>
    <p:sldId id="292" r:id="rId15"/>
    <p:sldId id="445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81522"/>
            <a:ext cx="9289032" cy="144016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Спостерігаю за чергуванням голосних у коренях </a:t>
            </a:r>
            <a:r>
              <a:rPr lang="uk-UA" sz="4000" b="1" dirty="0" smtClean="0">
                <a:solidFill>
                  <a:srgbClr val="0070C0"/>
                </a:solidFill>
              </a:rPr>
              <a:t>слів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84119" y="4037753"/>
            <a:ext cx="3816424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28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51471" y="477466"/>
            <a:ext cx="8090684" cy="7699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solidFill>
                  <a:schemeClr val="bg1"/>
                </a:solidFill>
              </a:rPr>
              <a:t>Проведи дослідження</a:t>
            </a:r>
            <a:endParaRPr lang="ru-RU" sz="3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95992" y="1322939"/>
            <a:ext cx="4064323" cy="704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 –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гірський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 rot="19917047">
            <a:off x="5088144" y="1598560"/>
            <a:ext cx="1318534" cy="58552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20362049">
            <a:off x="3697696" y="1475346"/>
            <a:ext cx="1271161" cy="566576"/>
          </a:xfrm>
          <a:prstGeom prst="arc">
            <a:avLst>
              <a:gd name="adj1" fmla="val 1609062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87592" y="2709714"/>
            <a:ext cx="979309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корені у виписаних словах. </a:t>
            </a: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Підкресли букви, якими вони відрізняються. </a:t>
            </a: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Що відбулося з голосними звуками в однакових коренях? </a:t>
            </a: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Прочитай і запам’ятай правило про чергування звуків у коренях слів.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471" y="2709714"/>
            <a:ext cx="986509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Пам'ятка</a:t>
            </a:r>
          </a:p>
          <a:p>
            <a:pPr algn="ctr"/>
            <a:r>
              <a:rPr lang="uk-UA" sz="3600" b="1" dirty="0"/>
              <a:t>Зміна звука в корені слова називається </a:t>
            </a:r>
            <a:r>
              <a:rPr lang="uk-UA" sz="3600" b="1" dirty="0">
                <a:solidFill>
                  <a:schemeClr val="bg1"/>
                </a:solidFill>
              </a:rPr>
              <a:t>чергуванням</a:t>
            </a:r>
            <a:r>
              <a:rPr lang="uk-UA" sz="3600" b="1" dirty="0"/>
              <a:t> звуків. Значення кореня від цього не змінюється. </a:t>
            </a:r>
            <a:r>
              <a:rPr lang="uk-UA" sz="3600" b="1" dirty="0" smtClean="0"/>
              <a:t>Наприклад</a:t>
            </a:r>
            <a:r>
              <a:rPr lang="ru-RU" sz="3600" b="1" dirty="0"/>
              <a:t>: </a:t>
            </a:r>
            <a:r>
              <a:rPr lang="uk-UA" sz="3600" b="1" dirty="0">
                <a:solidFill>
                  <a:srgbClr val="FFFF00"/>
                </a:solidFill>
              </a:rPr>
              <a:t>ніс — носа — носовий</a:t>
            </a:r>
            <a:r>
              <a:rPr lang="ru-RU" sz="3600" b="1" dirty="0"/>
              <a:t>. </a:t>
            </a:r>
            <a:endParaRPr lang="uk-UA" sz="3600" b="1" dirty="0"/>
          </a:p>
        </p:txBody>
      </p:sp>
      <p:pic>
        <p:nvPicPr>
          <p:cNvPr id="15" name="Picture 4" descr="https://encrypted-tbn0.gstatic.com/images?q=tbn:ANd9GcR-llShNEPQWVaFPpWUq8aIXokNZtPR2E__UUSYRbiMu9EadlPRbF1bFd6zp6kJCTL5ohg&amp;usqp=CAU">
            <a:extLst>
              <a:ext uri="{FF2B5EF4-FFF2-40B4-BE49-F238E27FC236}">
                <a16:creationId xmlns="" xmlns:a16="http://schemas.microsoft.com/office/drawing/2014/main" id="{0CF0DDB7-4FCE-44C3-9538-ECA70348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135" y="448985"/>
            <a:ext cx="2042818" cy="201072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35847" y="1917626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40121" y="1917626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9889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982" y="477974"/>
            <a:ext cx="9910593" cy="6779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Зміни </a:t>
            </a:r>
            <a:r>
              <a:rPr lang="uk-UA" sz="3200" b="1" dirty="0">
                <a:solidFill>
                  <a:schemeClr val="bg1"/>
                </a:solidFill>
              </a:rPr>
              <a:t>слова так, щоб вони називали один </a:t>
            </a:r>
            <a:r>
              <a:rPr lang="uk-UA" sz="3200" b="1" dirty="0" smtClean="0">
                <a:solidFill>
                  <a:schemeClr val="bg1"/>
                </a:solidFill>
              </a:rPr>
              <a:t>предмет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5496" y="2337317"/>
            <a:ext cx="5102076" cy="34171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н</a:t>
            </a:r>
            <a:r>
              <a:rPr lang="uk-UA" sz="3600" b="1" u="sng" dirty="0">
                <a:solidFill>
                  <a:srgbClr val="FFFF00"/>
                </a:solidFill>
              </a:rPr>
              <a:t>о</a:t>
            </a:r>
            <a:r>
              <a:rPr lang="uk-UA" sz="3600" b="1" dirty="0"/>
              <a:t>жі           – </a:t>
            </a:r>
          </a:p>
          <a:p>
            <a:r>
              <a:rPr lang="uk-UA" sz="3600" b="1" dirty="0"/>
              <a:t>к</a:t>
            </a:r>
            <a:r>
              <a:rPr lang="uk-UA" sz="3600" b="1" u="sng" dirty="0">
                <a:solidFill>
                  <a:srgbClr val="FFFF00"/>
                </a:solidFill>
              </a:rPr>
              <a:t>о</a:t>
            </a:r>
            <a:r>
              <a:rPr lang="uk-UA" sz="3600" b="1" dirty="0"/>
              <a:t>ні            – </a:t>
            </a:r>
          </a:p>
          <a:p>
            <a:r>
              <a:rPr lang="uk-UA" sz="3600" b="1" dirty="0"/>
              <a:t>дв</a:t>
            </a:r>
            <a:r>
              <a:rPr lang="uk-UA" sz="3600" b="1" u="sng" dirty="0">
                <a:solidFill>
                  <a:srgbClr val="FFFF00"/>
                </a:solidFill>
              </a:rPr>
              <a:t>о</a:t>
            </a:r>
            <a:r>
              <a:rPr lang="uk-UA" sz="3600" b="1" dirty="0"/>
              <a:t>ри        –</a:t>
            </a:r>
          </a:p>
          <a:p>
            <a:r>
              <a:rPr lang="uk-UA" sz="3600" b="1" dirty="0"/>
              <a:t>р</a:t>
            </a:r>
            <a:r>
              <a:rPr lang="uk-UA" sz="3600" b="1" u="sng" dirty="0">
                <a:solidFill>
                  <a:srgbClr val="FFFF00"/>
                </a:solidFill>
              </a:rPr>
              <a:t>е</a:t>
            </a:r>
            <a:r>
              <a:rPr lang="uk-UA" sz="3600" b="1" dirty="0"/>
              <a:t>чі            –</a:t>
            </a:r>
          </a:p>
          <a:p>
            <a:r>
              <a:rPr lang="uk-UA" sz="3600" b="1" dirty="0"/>
              <a:t>леб</a:t>
            </a:r>
            <a:r>
              <a:rPr lang="uk-UA" sz="3600" b="1" u="sng" dirty="0">
                <a:solidFill>
                  <a:srgbClr val="FFFF00"/>
                </a:solidFill>
              </a:rPr>
              <a:t>е</a:t>
            </a:r>
            <a:r>
              <a:rPr lang="uk-UA" sz="3600" b="1" dirty="0"/>
              <a:t>ді       –</a:t>
            </a:r>
          </a:p>
          <a:p>
            <a:r>
              <a:rPr lang="uk-UA" sz="3600" b="1" dirty="0"/>
              <a:t>ведм</a:t>
            </a:r>
            <a:r>
              <a:rPr lang="uk-UA" sz="3600" b="1" u="sng" dirty="0">
                <a:solidFill>
                  <a:srgbClr val="FFFF00"/>
                </a:solidFill>
              </a:rPr>
              <a:t>е</a:t>
            </a:r>
            <a:r>
              <a:rPr lang="uk-UA" sz="3600" b="1" dirty="0"/>
              <a:t>ді    –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1831" y="2337317"/>
            <a:ext cx="1897132" cy="341711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</a:t>
            </a:r>
            <a:r>
              <a:rPr lang="uk-UA" sz="3600" b="1" u="sng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ж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к</a:t>
            </a:r>
            <a:r>
              <a:rPr lang="uk-UA" sz="3600" b="1" u="sng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нь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дв</a:t>
            </a:r>
            <a:r>
              <a:rPr lang="uk-UA" sz="3600" b="1" u="sng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р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р</a:t>
            </a:r>
            <a:r>
              <a:rPr lang="uk-UA" sz="3600" b="1" u="sng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ч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леб</a:t>
            </a:r>
            <a:r>
              <a:rPr lang="uk-UA" sz="3600" b="1" u="sng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дь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ведм</a:t>
            </a:r>
            <a:r>
              <a:rPr lang="uk-UA" sz="3600" b="1" u="sng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дь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7982" y="1341562"/>
            <a:ext cx="9912591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Запиши </a:t>
            </a:r>
            <a:r>
              <a:rPr lang="uk-UA" sz="2800" b="1" dirty="0">
                <a:solidFill>
                  <a:srgbClr val="0070C0"/>
                </a:solidFill>
              </a:rPr>
              <a:t>утворені пари слів. Познач у них корінь. Підкресли букви,  які  позначають  звуки,  що чергуються  в  корені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Дуга 12"/>
          <p:cNvSpPr/>
          <p:nvPr/>
        </p:nvSpPr>
        <p:spPr>
          <a:xfrm rot="19917047">
            <a:off x="3832833" y="2500464"/>
            <a:ext cx="1318534" cy="585524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20362049">
            <a:off x="906586" y="2480637"/>
            <a:ext cx="1391015" cy="656962"/>
          </a:xfrm>
          <a:prstGeom prst="arc">
            <a:avLst>
              <a:gd name="adj1" fmla="val 16090620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20308770">
            <a:off x="3793706" y="3037812"/>
            <a:ext cx="1410357" cy="69295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20362049">
            <a:off x="872367" y="3045883"/>
            <a:ext cx="1391015" cy="656962"/>
          </a:xfrm>
          <a:prstGeom prst="arc">
            <a:avLst>
              <a:gd name="adj1" fmla="val 16090620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s02.vseosvita.ua/02003v2c-7b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89" y="2505056"/>
            <a:ext cx="2437698" cy="236489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Дуга 14"/>
          <p:cNvSpPr/>
          <p:nvPr/>
        </p:nvSpPr>
        <p:spPr>
          <a:xfrm rot="20308770">
            <a:off x="3850541" y="3580378"/>
            <a:ext cx="1410357" cy="69295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20075777">
            <a:off x="943896" y="3617122"/>
            <a:ext cx="1596168" cy="805380"/>
          </a:xfrm>
          <a:prstGeom prst="arc">
            <a:avLst>
              <a:gd name="adj1" fmla="val 16090620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20308770">
            <a:off x="3831243" y="4159751"/>
            <a:ext cx="1273472" cy="69295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20006446">
            <a:off x="944132" y="4134073"/>
            <a:ext cx="1256007" cy="656962"/>
          </a:xfrm>
          <a:prstGeom prst="arc">
            <a:avLst>
              <a:gd name="adj1" fmla="val 16090620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20391153">
            <a:off x="3431037" y="4745464"/>
            <a:ext cx="2081980" cy="805123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20218247">
            <a:off x="581082" y="4675590"/>
            <a:ext cx="2176340" cy="983616"/>
          </a:xfrm>
          <a:prstGeom prst="arc">
            <a:avLst>
              <a:gd name="adj1" fmla="val 16090620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20391153">
            <a:off x="3313604" y="5266360"/>
            <a:ext cx="2492854" cy="1034509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20218247">
            <a:off x="462500" y="5234989"/>
            <a:ext cx="2605836" cy="1263856"/>
          </a:xfrm>
          <a:prstGeom prst="arc">
            <a:avLst>
              <a:gd name="adj1" fmla="val 16090620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887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5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6723" y="1269554"/>
            <a:ext cx="9793088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Познач </a:t>
            </a:r>
            <a:r>
              <a:rPr lang="uk-UA" sz="2400" b="1" dirty="0">
                <a:solidFill>
                  <a:srgbClr val="0070C0"/>
                </a:solidFill>
              </a:rPr>
              <a:t>корінь у змінених словах. Підкресли в коренях букви, які позначають звуки, що чергуються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5487" y="2238266"/>
            <a:ext cx="835292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42925" indent="-542925">
              <a:buAutoNum type="arabicPeriod"/>
            </a:pPr>
            <a:r>
              <a:rPr lang="uk-UA" sz="3600" b="1" dirty="0" smtClean="0"/>
              <a:t>Туристи </a:t>
            </a:r>
            <a:r>
              <a:rPr lang="uk-UA" sz="3600" b="1" dirty="0"/>
              <a:t>готувались до (похід). </a:t>
            </a:r>
            <a:endParaRPr lang="uk-UA" sz="3600" b="1" dirty="0" smtClean="0"/>
          </a:p>
          <a:p>
            <a:pPr marL="542925" indent="-542925">
              <a:buAutoNum type="arabicPeriod"/>
            </a:pPr>
            <a:r>
              <a:rPr lang="uk-UA" sz="3600" b="1" dirty="0" smtClean="0"/>
              <a:t>Ми </a:t>
            </a:r>
            <a:r>
              <a:rPr lang="uk-UA" sz="3600" b="1" dirty="0"/>
              <a:t>спакували в рюкзаки всі свої (річ). </a:t>
            </a:r>
            <a:endParaRPr lang="uk-UA" sz="3600" b="1" dirty="0" smtClean="0"/>
          </a:p>
          <a:p>
            <a:pPr marL="542925" indent="-542925">
              <a:buAutoNum type="arabicPeriod"/>
            </a:pPr>
            <a:r>
              <a:rPr lang="uk-UA" sz="3600" b="1" dirty="0" smtClean="0"/>
              <a:t>Біля </a:t>
            </a:r>
            <a:r>
              <a:rPr lang="uk-UA" sz="3600" b="1" dirty="0"/>
              <a:t>вогнища до (ніч) лунали пісні.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7982" y="477974"/>
            <a:ext cx="9910593" cy="6779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Спиши </a:t>
            </a:r>
            <a:r>
              <a:rPr lang="uk-UA" sz="4000" b="1" dirty="0">
                <a:solidFill>
                  <a:schemeClr val="bg1"/>
                </a:solidFill>
              </a:rPr>
              <a:t>речення, розкривши дужки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71677" y="2205658"/>
            <a:ext cx="1728192" cy="689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пох</a:t>
            </a:r>
            <a:r>
              <a:rPr lang="ru-RU" sz="3600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ду.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396287" y="2801774"/>
            <a:ext cx="1152128" cy="627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р</a:t>
            </a:r>
            <a:r>
              <a:rPr lang="ru-RU" sz="3600" b="1" u="sng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е</a:t>
            </a:r>
            <a:r>
              <a:rPr lang="ru-RU" sz="3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чі</a:t>
            </a:r>
            <a:r>
              <a:rPr lang="ru-RU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r>
              <a:rPr lang="ru-RU" sz="3600" b="1" dirty="0" smtClean="0">
                <a:solidFill>
                  <a:schemeClr val="bg1"/>
                </a:solidFill>
              </a:rPr>
              <a:t>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55927" y="3330362"/>
            <a:ext cx="1053003" cy="6701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н</a:t>
            </a:r>
            <a:r>
              <a:rPr lang="ru-RU" sz="3600" b="1" u="sng" dirty="0" smtClean="0">
                <a:solidFill>
                  <a:schemeClr val="bg1"/>
                </a:solidFill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</a:rPr>
              <a:t>чі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81" y="4088741"/>
            <a:ext cx="6015030" cy="2436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6617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1 Пономарьова\3 Будова слова\№028- Чергування голосних у коренях слів\2025-10-19_000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79" y="1730247"/>
            <a:ext cx="9460908" cy="35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0382" y="477466"/>
            <a:ext cx="9910593" cy="6779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Прочитай </a:t>
            </a:r>
            <a:r>
              <a:rPr lang="ru-RU" sz="4000" b="1" dirty="0" err="1"/>
              <a:t>повідомлення</a:t>
            </a:r>
            <a:r>
              <a:rPr lang="ru-RU" sz="4000" b="1" dirty="0"/>
              <a:t> </a:t>
            </a:r>
            <a:r>
              <a:rPr lang="ru-RU" sz="4000" b="1" dirty="0" err="1" smtClean="0"/>
              <a:t>Родзинки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0379" y="1214074"/>
            <a:ext cx="991059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Придумай </a:t>
            </a:r>
            <a:r>
              <a:rPr lang="ru-RU" sz="2400" b="1" dirty="0">
                <a:solidFill>
                  <a:srgbClr val="0070C0"/>
                </a:solidFill>
              </a:rPr>
              <a:t>йому </a:t>
            </a:r>
            <a:r>
              <a:rPr lang="ru-RU" sz="2400" b="1" dirty="0" smtClean="0">
                <a:solidFill>
                  <a:srgbClr val="0070C0"/>
                </a:solidFill>
              </a:rPr>
              <a:t>заголовок</a:t>
            </a:r>
            <a:r>
              <a:rPr lang="ru-RU" sz="2400" b="1" dirty="0">
                <a:solidFill>
                  <a:srgbClr val="0070C0"/>
                </a:solidFill>
              </a:rPr>
              <a:t>. Що нового ти з </a:t>
            </a:r>
            <a:r>
              <a:rPr lang="ru-RU" sz="2400" b="1" dirty="0" err="1">
                <a:solidFill>
                  <a:srgbClr val="0070C0"/>
                </a:solidFill>
              </a:rPr>
              <a:t>нього</a:t>
            </a:r>
            <a:r>
              <a:rPr lang="ru-RU" sz="2400" b="1" dirty="0">
                <a:solidFill>
                  <a:srgbClr val="0070C0"/>
                </a:solidFill>
              </a:rPr>
              <a:t> дізнався/дізналася?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30381" y="5446018"/>
            <a:ext cx="9465971" cy="7538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 </a:t>
            </a:r>
            <a:r>
              <a:rPr lang="uk-UA" sz="2400" b="1" dirty="0">
                <a:solidFill>
                  <a:srgbClr val="0070C0"/>
                </a:solidFill>
              </a:rPr>
              <a:t>яку пору року тобі хотілося б побувати на Буковелі? </a:t>
            </a:r>
            <a:r>
              <a:rPr lang="uk-UA" sz="2400" b="1" dirty="0" smtClean="0">
                <a:solidFill>
                  <a:srgbClr val="0070C0"/>
                </a:solidFill>
              </a:rPr>
              <a:t> Поясни </a:t>
            </a:r>
            <a:r>
              <a:rPr lang="uk-UA" sz="2400" b="1" dirty="0">
                <a:solidFill>
                  <a:srgbClr val="0070C0"/>
                </a:solidFill>
              </a:rPr>
              <a:t>чому.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 </a:t>
            </a:r>
            <a:r>
              <a:rPr lang="uk-UA" sz="2400" b="1" dirty="0">
                <a:solidFill>
                  <a:srgbClr val="0070C0"/>
                </a:solidFill>
              </a:rPr>
              <a:t>про це текст (3–4 речення). </a:t>
            </a:r>
          </a:p>
        </p:txBody>
      </p:sp>
    </p:spTree>
    <p:extLst>
      <p:ext uri="{BB962C8B-B14F-4D97-AF65-F5344CB8AC3E}">
        <p14:creationId xmlns:p14="http://schemas.microsoft.com/office/powerpoint/2010/main" val="943735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3 Будова слова\№028- Чергування голосних у коренях слів\2025-10-19_001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81" y="1405672"/>
            <a:ext cx="8948694" cy="38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2997746"/>
            <a:ext cx="2784590" cy="27845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55" y="621482"/>
            <a:ext cx="10277038" cy="9272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9462" y="1629594"/>
            <a:ext cx="7389133" cy="23008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- </a:t>
            </a:r>
            <a:r>
              <a:rPr lang="uk-UA" sz="3200" b="1" dirty="0" smtClean="0">
                <a:solidFill>
                  <a:schemeClr val="bg1"/>
                </a:solidFill>
              </a:rPr>
              <a:t>Яку тему вивчали </a:t>
            </a:r>
            <a:r>
              <a:rPr lang="uk-UA" sz="3200" b="1" dirty="0">
                <a:solidFill>
                  <a:schemeClr val="bg1"/>
                </a:solidFill>
              </a:rPr>
              <a:t>на уроці?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Які цінні думки запам’ятали?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 визначити корінь?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Які слова називають спорідненими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Picture 12" descr="https://encrypted-tbn0.gstatic.com/images?q=tbn:ANd9GcSzNPDLmZncXqRBknT4dadpkzofmt0G3vpL31Icj7rLLewsBIrSOQilR75DIZkIk01_UCE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58" y="1701114"/>
            <a:ext cx="2368682" cy="22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164039" y="5605593"/>
            <a:ext cx="323220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8148917" y="5390210"/>
            <a:ext cx="479741" cy="360123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462" y="4845167"/>
            <a:ext cx="5040561" cy="1091182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70C0"/>
                </a:solidFill>
              </a:rPr>
              <a:t>Оцініть свою роботу на </a:t>
            </a:r>
            <a:r>
              <a:rPr lang="uk-UA" sz="3200" b="1" dirty="0" err="1">
                <a:solidFill>
                  <a:srgbClr val="0070C0"/>
                </a:solidFill>
              </a:rPr>
              <a:t>уроці</a:t>
            </a:r>
            <a:r>
              <a:rPr lang="uk-UA" sz="3200" b="1" dirty="0">
                <a:solidFill>
                  <a:srgbClr val="0070C0"/>
                </a:solidFill>
              </a:rPr>
              <a:t> вектором успіху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471" y="4027165"/>
            <a:ext cx="2963093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 Я знаю …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548" y="4027165"/>
            <a:ext cx="2963093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 Я  вмію  …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088" y="4027165"/>
            <a:ext cx="2979045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 Я  ціную  …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14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9463" y="378104"/>
            <a:ext cx="10441159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Налаштування на урок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57382" y="1780755"/>
            <a:ext cx="6244773" cy="2573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До роботи час настав.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Тож </a:t>
            </a:r>
            <a:r>
              <a:rPr lang="uk-UA" sz="3600" b="1" dirty="0">
                <a:solidFill>
                  <a:schemeClr val="bg1"/>
                </a:solidFill>
              </a:rPr>
              <a:t>і ми часу не гаймо,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А урок свій починаймо.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398140" y="1279947"/>
            <a:ext cx="7032261" cy="118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Визнач свій настрій на початку </a:t>
            </a:r>
            <a:r>
              <a:rPr lang="uk-UA" sz="3200" b="1" dirty="0" smtClean="0">
                <a:solidFill>
                  <a:schemeClr val="bg1"/>
                </a:solidFill>
              </a:rPr>
              <a:t>уроку веселими листочками осінніх дерев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18" descr="https://encrypted-tbn0.gstatic.com/images?q=tbn:ANd9GcRf33LrpXCLKRjUMuCUsS1UKj9IYbxrH0qc2mf6nEeZ4v1926oFu4xJihl7hoTITXWTkOI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r="15025"/>
          <a:stretch/>
        </p:blipFill>
        <p:spPr bwMode="auto">
          <a:xfrm>
            <a:off x="720000" y="1304192"/>
            <a:ext cx="1620000" cy="191687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ttps://encrypted-tbn0.gstatic.com/images?q=tbn:ANd9GcTLwcE2hNs9Hh8EjKdcCwD6mywti5TMW0fAXKUQN82g-oU88YKf1o8lo4_6gn1mMwUfEmA&amp;usqp=CA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8175"/>
          <a:stretch/>
        </p:blipFill>
        <p:spPr bwMode="auto">
          <a:xfrm>
            <a:off x="6335999" y="2744629"/>
            <a:ext cx="2268925" cy="203043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ttps://encrypted-tbn0.gstatic.com/images?q=tbn:ANd9GcScDQ2wPFsOPpht4unoUjP7E36wR4szOUYMFysNoBJG_6YGIZHR2EhRPqyJI7ZX1gkF_dA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08" y="3992520"/>
            <a:ext cx="2314663" cy="1592928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https://encrypted-tbn0.gstatic.com/images?q=tbn:ANd9GcQR_k28y7TPsmjITKVXRk4rCHYbAeA6iH2VdWKquzL7bzXC-UK391N7OquXZpBDDwfR3TE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92" y="1329147"/>
            <a:ext cx="1955002" cy="173825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s://encrypted-tbn0.gstatic.com/images?q=tbn:ANd9GcTys0Kmocwmo4UhoRc33tuOp5Hnsld7GZc5TQ&amp;usqp=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865952"/>
            <a:ext cx="2170320" cy="188984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0.gstatic.com/images?q=tbn:ANd9GcRQz4MZTkmCxnlD5XlmKTOer0Ddo4D4OTBBlKtj2mvwJHjzIZSGW3X1fDOV8gKZ5uQ1CzY&amp;usqp=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56" y="2744629"/>
            <a:ext cx="2278764" cy="204435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FB04FFEB-BC6F-4927-8E53-0C218728D15B}"/>
              </a:ext>
            </a:extLst>
          </p:cNvPr>
          <p:cNvSpPr/>
          <p:nvPr/>
        </p:nvSpPr>
        <p:spPr>
          <a:xfrm>
            <a:off x="1757343" y="3111883"/>
            <a:ext cx="921356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Дуб</a:t>
            </a:r>
            <a:endParaRPr lang="uk-UA" sz="33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9273F7EF-3756-4D77-9E63-6079339D10B8}"/>
              </a:ext>
            </a:extLst>
          </p:cNvPr>
          <p:cNvSpPr/>
          <p:nvPr/>
        </p:nvSpPr>
        <p:spPr>
          <a:xfrm>
            <a:off x="1831932" y="5755794"/>
            <a:ext cx="1125450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Клен</a:t>
            </a:r>
            <a:endParaRPr lang="uk-UA" sz="33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9022339F-1807-4D4E-9FEA-24F76C929254}"/>
              </a:ext>
            </a:extLst>
          </p:cNvPr>
          <p:cNvSpPr/>
          <p:nvPr/>
        </p:nvSpPr>
        <p:spPr>
          <a:xfrm>
            <a:off x="3993684" y="4903082"/>
            <a:ext cx="1155907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Липа</a:t>
            </a:r>
            <a:endParaRPr lang="uk-UA" sz="33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9EB168C5-7F9C-41E9-82AF-B731CD82AED5}"/>
              </a:ext>
            </a:extLst>
          </p:cNvPr>
          <p:cNvSpPr/>
          <p:nvPr/>
        </p:nvSpPr>
        <p:spPr>
          <a:xfrm>
            <a:off x="6668095" y="4931847"/>
            <a:ext cx="1501899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Тополя</a:t>
            </a:r>
            <a:endParaRPr lang="uk-UA" sz="3300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72D227CC-6DA9-4502-B1BF-A4F21499C5B7}"/>
              </a:ext>
            </a:extLst>
          </p:cNvPr>
          <p:cNvSpPr/>
          <p:nvPr/>
        </p:nvSpPr>
        <p:spPr>
          <a:xfrm>
            <a:off x="9710960" y="3224047"/>
            <a:ext cx="1592501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Каштан</a:t>
            </a:r>
            <a:endParaRPr lang="uk-UA" sz="33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82A8E8EA-3A01-4708-A3AC-2BA0D3E68FE5}"/>
              </a:ext>
            </a:extLst>
          </p:cNvPr>
          <p:cNvSpPr/>
          <p:nvPr/>
        </p:nvSpPr>
        <p:spPr>
          <a:xfrm>
            <a:off x="9212109" y="5774437"/>
            <a:ext cx="1333776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Груша</a:t>
            </a:r>
            <a:endParaRPr lang="uk-UA" sz="3300" dirty="0"/>
          </a:p>
        </p:txBody>
      </p:sp>
    </p:spTree>
    <p:extLst>
      <p:ext uri="{BB962C8B-B14F-4D97-AF65-F5344CB8AC3E}">
        <p14:creationId xmlns:p14="http://schemas.microsoft.com/office/powerpoint/2010/main" val="14508466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37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7" name="Picture 2" descr="D:\3 клас\01 УКР МОВА\1 Пономарьова\3 Будова слова\№027-Розпізнаю спільнокореневі слова\2025-10-18_195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0" y="1413570"/>
            <a:ext cx="88962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3501802"/>
            <a:ext cx="3024337" cy="302433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96108" y="4362069"/>
            <a:ext cx="9376163" cy="6152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797" tIns="54398" rIns="108797" bIns="54398">
            <a:spAutoFit/>
          </a:bodyPr>
          <a:lstStyle/>
          <a:p>
            <a:pPr lvl="0"/>
            <a:r>
              <a:rPr lang="uk-UA" sz="2900" b="1" dirty="0">
                <a:solidFill>
                  <a:srgbClr val="0070C0"/>
                </a:solidFill>
              </a:rPr>
              <a:t>Перевір, чи всі слова в кожному ряду спільнокореневі?</a:t>
            </a:r>
            <a:endParaRPr lang="ru-RU" sz="2900" b="1" dirty="0">
              <a:solidFill>
                <a:srgbClr val="0070C0"/>
              </a:solidFill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F90DD339-C265-47BF-A33E-5E5522B1900A}"/>
              </a:ext>
            </a:extLst>
          </p:cNvPr>
          <p:cNvSpPr/>
          <p:nvPr/>
        </p:nvSpPr>
        <p:spPr>
          <a:xfrm>
            <a:off x="813809" y="2302925"/>
            <a:ext cx="7870512" cy="602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Як позначати корінь в словах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A83078D5-7F76-4638-B8C4-0EE65ECFAD60}"/>
              </a:ext>
            </a:extLst>
          </p:cNvPr>
          <p:cNvSpPr/>
          <p:nvPr/>
        </p:nvSpPr>
        <p:spPr>
          <a:xfrm>
            <a:off x="813809" y="1134004"/>
            <a:ext cx="3127759" cy="602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797" tIns="54398" rIns="108797" bIns="54398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Що таке корінь?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B124A-4453-4F30-9D91-5F91EEFA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73" y="329278"/>
            <a:ext cx="8715570" cy="704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>
            <a:noAutofit/>
          </a:bodyPr>
          <a:lstStyle/>
          <a:p>
            <a:r>
              <a:rPr lang="ru-RU" sz="4000" b="1" dirty="0" err="1">
                <a:solidFill>
                  <a:schemeClr val="bg1"/>
                </a:solidFill>
              </a:rPr>
              <a:t>Мозковий</a:t>
            </a:r>
            <a:r>
              <a:rPr lang="ru-RU" sz="4000" b="1" dirty="0">
                <a:solidFill>
                  <a:schemeClr val="bg1"/>
                </a:solidFill>
              </a:rPr>
              <a:t> штурм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6" name="Arc 11">
            <a:extLst>
              <a:ext uri="{FF2B5EF4-FFF2-40B4-BE49-F238E27FC236}">
                <a16:creationId xmlns:a16="http://schemas.microsoft.com/office/drawing/2014/main" xmlns="" id="{0741D7C7-E52C-4C39-8683-9CEEA0B864EC}"/>
              </a:ext>
            </a:extLst>
          </p:cNvPr>
          <p:cNvSpPr>
            <a:spLocks/>
          </p:cNvSpPr>
          <p:nvPr/>
        </p:nvSpPr>
        <p:spPr bwMode="auto">
          <a:xfrm rot="18112155">
            <a:off x="7031924" y="2105807"/>
            <a:ext cx="752510" cy="1166788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98689" tIns="49345" rIns="98689" bIns="49345" anchor="ctr"/>
          <a:lstStyle/>
          <a:p>
            <a:endParaRPr lang="ru-RU" sz="43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xmlns="" id="{296D8ED2-08A5-482C-BB73-CC62283E7F61}"/>
              </a:ext>
            </a:extLst>
          </p:cNvPr>
          <p:cNvSpPr/>
          <p:nvPr/>
        </p:nvSpPr>
        <p:spPr>
          <a:xfrm>
            <a:off x="4068462" y="1086652"/>
            <a:ext cx="4004845" cy="121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Це спільна частина споріднених слів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xmlns="" id="{DA8166C1-9291-4BE8-B4B6-5DDF97ED718C}"/>
              </a:ext>
            </a:extLst>
          </p:cNvPr>
          <p:cNvSpPr/>
          <p:nvPr/>
        </p:nvSpPr>
        <p:spPr>
          <a:xfrm>
            <a:off x="829459" y="3015609"/>
            <a:ext cx="8070885" cy="602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Які слова називаються спільнокореневими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4DF9398-BED6-4726-B19E-0EF98952156D}"/>
              </a:ext>
            </a:extLst>
          </p:cNvPr>
          <p:cNvSpPr txBox="1"/>
          <p:nvPr/>
        </p:nvSpPr>
        <p:spPr>
          <a:xfrm>
            <a:off x="835265" y="3617910"/>
            <a:ext cx="10153309" cy="6663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797" tIns="54398" rIns="108797" bIns="54398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Це слова, які мають </a:t>
            </a:r>
            <a:r>
              <a:rPr lang="uk-UA" sz="3200" b="1" dirty="0" smtClean="0">
                <a:solidFill>
                  <a:schemeClr val="bg1"/>
                </a:solidFill>
              </a:rPr>
              <a:t>спільне </a:t>
            </a:r>
            <a:r>
              <a:rPr lang="uk-UA" sz="3200" b="1" dirty="0">
                <a:solidFill>
                  <a:schemeClr val="bg1"/>
                </a:solidFill>
              </a:rPr>
              <a:t>значення і спільну частину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16" descr="https://multiurok.ru/img/182813/image_5f7d152990a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9898" y="279361"/>
            <a:ext cx="1876379" cy="197621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724775" y="5050154"/>
            <a:ext cx="6837198" cy="666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Дуб, дерево, деревце, дерев’яний.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8469" y="5782452"/>
            <a:ext cx="6865997" cy="666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Весна, весняний, веснянка, веселий.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785276" y="5383342"/>
            <a:ext cx="839208" cy="36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28176" y="6115640"/>
            <a:ext cx="1823015" cy="36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071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6" grpId="0" animBg="1"/>
      <p:bldP spid="30" grpId="0" animBg="1"/>
      <p:bldP spid="32" grpId="0" animBg="1"/>
      <p:bldP spid="34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Хвилинка-</a:t>
            </a:r>
            <a:r>
              <a:rPr lang="uk-UA" sz="4000" b="1" dirty="0" err="1" smtClean="0">
                <a:solidFill>
                  <a:schemeClr val="bg1"/>
                </a:solidFill>
              </a:rPr>
              <a:t>веселинка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5156" y="1341562"/>
            <a:ext cx="993542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Одного разу по </a:t>
            </a:r>
            <a:r>
              <a:rPr lang="ru-RU" sz="2800" b="1" dirty="0" err="1"/>
              <a:t>стежинці</a:t>
            </a:r>
            <a:r>
              <a:rPr lang="ru-RU" sz="2800" b="1" dirty="0"/>
              <a:t> </a:t>
            </a:r>
            <a:r>
              <a:rPr lang="ru-RU" sz="2800" b="1" dirty="0" err="1"/>
              <a:t>повзла</a:t>
            </a:r>
            <a:r>
              <a:rPr lang="ru-RU" sz="2800" b="1" dirty="0"/>
              <a:t> </a:t>
            </a:r>
            <a:r>
              <a:rPr lang="ru-RU" sz="2800" b="1" dirty="0" err="1"/>
              <a:t>Гусениця</a:t>
            </a:r>
            <a:r>
              <a:rPr lang="ru-RU" sz="2800" b="1" dirty="0"/>
              <a:t> і зустріла гусей.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Ви хто?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Я — Гусак. А це моя дружина — </a:t>
            </a:r>
            <a:r>
              <a:rPr lang="ru-RU" sz="2800" b="1" dirty="0" err="1"/>
              <a:t>Гуска</a:t>
            </a:r>
            <a:r>
              <a:rPr lang="ru-RU" sz="2800" b="1" dirty="0"/>
              <a:t>. А це діти — </a:t>
            </a:r>
            <a:r>
              <a:rPr lang="ru-RU" sz="2800" b="1" dirty="0" err="1"/>
              <a:t>гусенята</a:t>
            </a:r>
            <a:r>
              <a:rPr lang="ru-RU" sz="2800" b="1" dirty="0"/>
              <a:t>. А ти хто?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Я — ваша </a:t>
            </a:r>
            <a:r>
              <a:rPr lang="ru-RU" sz="2800" b="1" dirty="0" err="1"/>
              <a:t>родичка</a:t>
            </a:r>
            <a:r>
              <a:rPr lang="ru-RU" sz="2800" b="1" dirty="0"/>
              <a:t>, </a:t>
            </a:r>
            <a:r>
              <a:rPr lang="ru-RU" sz="2800" b="1" dirty="0" err="1"/>
              <a:t>Гусениця</a:t>
            </a:r>
            <a:r>
              <a:rPr lang="ru-RU" sz="2800" b="1" dirty="0"/>
              <a:t>. </a:t>
            </a:r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51471" y="3672820"/>
            <a:ext cx="648072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— </a:t>
            </a:r>
            <a:r>
              <a:rPr lang="ru-RU" sz="2800" b="1" dirty="0">
                <a:solidFill>
                  <a:srgbClr val="0070C0"/>
                </a:solidFill>
              </a:rPr>
              <a:t>Чи </a:t>
            </a:r>
            <a:r>
              <a:rPr lang="ru-RU" sz="2800" b="1" dirty="0" err="1">
                <a:solidFill>
                  <a:srgbClr val="0070C0"/>
                </a:solidFill>
              </a:rPr>
              <a:t>погодитеся</a:t>
            </a:r>
            <a:r>
              <a:rPr lang="ru-RU" sz="2800" b="1" dirty="0">
                <a:solidFill>
                  <a:srgbClr val="0070C0"/>
                </a:solidFill>
              </a:rPr>
              <a:t> ви з Гусеницею? </a:t>
            </a:r>
            <a:r>
              <a:rPr lang="ru-RU" sz="2800" b="1" dirty="0" smtClean="0">
                <a:solidFill>
                  <a:srgbClr val="0070C0"/>
                </a:solidFill>
              </a:rPr>
              <a:t>Чому?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— </a:t>
            </a:r>
            <a:r>
              <a:rPr lang="ru-RU" sz="2800" b="1" dirty="0">
                <a:solidFill>
                  <a:srgbClr val="0070C0"/>
                </a:solidFill>
              </a:rPr>
              <a:t>Які зі слів є </a:t>
            </a:r>
            <a:r>
              <a:rPr lang="ru-RU" sz="2800" b="1" dirty="0" err="1">
                <a:solidFill>
                  <a:srgbClr val="0070C0"/>
                </a:solidFill>
              </a:rPr>
              <a:t>спорідненими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47615" y="2637706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96087" y="2637706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476407" y="2637706"/>
            <a:ext cx="12241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Домашні гусенята: як виростити молодняк - Порадниц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829" y="3672820"/>
            <a:ext cx="3571155" cy="23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0 цікавих фактів про гусениц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51" y="4626927"/>
            <a:ext cx="2611089" cy="189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83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763439" y="1240237"/>
            <a:ext cx="10657184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200564" y="2040431"/>
            <a:ext cx="4862509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813765" y="1555906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9375661" y="-1237743"/>
            <a:ext cx="2168537" cy="13295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513982" y="1389379"/>
            <a:ext cx="2730177" cy="101505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6" t="32079" r="36145" b="53804"/>
          <a:stretch/>
        </p:blipFill>
        <p:spPr>
          <a:xfrm>
            <a:off x="2498491" y="3404623"/>
            <a:ext cx="662958" cy="9684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49367" r="79882" b="36516"/>
          <a:stretch/>
        </p:blipFill>
        <p:spPr>
          <a:xfrm>
            <a:off x="3521351" y="3445492"/>
            <a:ext cx="662958" cy="9684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9" t="14178" r="32771" b="72769"/>
          <a:stretch/>
        </p:blipFill>
        <p:spPr>
          <a:xfrm>
            <a:off x="1727523" y="3260899"/>
            <a:ext cx="839836" cy="8953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8" t="34283" r="63080" b="51861"/>
          <a:stretch/>
        </p:blipFill>
        <p:spPr>
          <a:xfrm>
            <a:off x="2217346" y="3542751"/>
            <a:ext cx="562317" cy="95047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5" t="30533" r="53809" b="57193"/>
          <a:stretch/>
        </p:blipFill>
        <p:spPr>
          <a:xfrm>
            <a:off x="3074374" y="3296130"/>
            <a:ext cx="657938" cy="8419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65811" r="60487" b="21915"/>
          <a:stretch/>
        </p:blipFill>
        <p:spPr>
          <a:xfrm>
            <a:off x="3247580" y="3498537"/>
            <a:ext cx="657938" cy="84193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5" t="64855" r="15326" b="21028"/>
          <a:stretch/>
        </p:blipFill>
        <p:spPr>
          <a:xfrm>
            <a:off x="2743746" y="3445492"/>
            <a:ext cx="662958" cy="968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7" t="71005" r="5170" b="17606"/>
          <a:stretch/>
        </p:blipFill>
        <p:spPr>
          <a:xfrm>
            <a:off x="3990974" y="3498537"/>
            <a:ext cx="377866" cy="915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t="19770" r="61548" b="73407"/>
          <a:stretch/>
        </p:blipFill>
        <p:spPr>
          <a:xfrm>
            <a:off x="6034840" y="3654829"/>
            <a:ext cx="1440000" cy="468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34889" r="68133" b="56777"/>
          <a:stretch/>
        </p:blipFill>
        <p:spPr>
          <a:xfrm>
            <a:off x="4184309" y="3593863"/>
            <a:ext cx="1563427" cy="5716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2" t="67113" r="8277" b="18720"/>
          <a:stretch/>
        </p:blipFill>
        <p:spPr>
          <a:xfrm>
            <a:off x="8829010" y="3572098"/>
            <a:ext cx="1294557" cy="97177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83502" r="69555" b="2331"/>
          <a:stretch/>
        </p:blipFill>
        <p:spPr>
          <a:xfrm>
            <a:off x="7476815" y="3574637"/>
            <a:ext cx="1294557" cy="971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30907" y="1555906"/>
            <a:ext cx="578025" cy="721760"/>
          </a:xfrm>
          <a:prstGeom prst="rect">
            <a:avLst/>
          </a:prstGeom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1771551" y="3872257"/>
            <a:ext cx="2376264" cy="649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76549" y="3510912"/>
            <a:ext cx="191310" cy="226108"/>
          </a:xfrm>
          <a:prstGeom prst="rect">
            <a:avLst/>
          </a:prstGeom>
          <a:ln>
            <a:noFill/>
          </a:ln>
        </p:spPr>
      </p:pic>
      <p:sp>
        <p:nvSpPr>
          <p:cNvPr id="46" name="Прямоугольник 45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89" y="126312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555527" y="4653930"/>
            <a:ext cx="9217024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слова. Яке слово незнайоме? </a:t>
            </a:r>
          </a:p>
          <a:p>
            <a:pPr algn="ctr"/>
            <a:r>
              <a:rPr lang="ru-RU" sz="2800" b="1" dirty="0"/>
              <a:t>Які зміни </a:t>
            </a:r>
            <a:r>
              <a:rPr lang="ru-RU" sz="2800" b="1" dirty="0" err="1"/>
              <a:t>відбулися</a:t>
            </a:r>
            <a:r>
              <a:rPr lang="ru-RU" sz="2800" b="1" dirty="0"/>
              <a:t> у </a:t>
            </a:r>
            <a:r>
              <a:rPr lang="ru-RU" sz="2800" b="1" dirty="0" err="1"/>
              <a:t>корені</a:t>
            </a:r>
            <a:r>
              <a:rPr lang="ru-RU" sz="2800" b="1" dirty="0"/>
              <a:t> при </a:t>
            </a:r>
            <a:r>
              <a:rPr lang="ru-RU" sz="2800" b="1" dirty="0" err="1"/>
              <a:t>зміні</a:t>
            </a:r>
            <a:r>
              <a:rPr lang="ru-RU" sz="2800" b="1" dirty="0"/>
              <a:t> </a:t>
            </a:r>
            <a:r>
              <a:rPr lang="ru-RU" sz="2800" b="1" dirty="0" err="1"/>
              <a:t>форми</a:t>
            </a:r>
            <a:r>
              <a:rPr lang="ru-RU" sz="2800" b="1" dirty="0"/>
              <a:t> </a:t>
            </a:r>
            <a:r>
              <a:rPr lang="ru-RU" sz="2800" b="1" dirty="0" smtClean="0"/>
              <a:t>слів</a:t>
            </a:r>
            <a:r>
              <a:rPr lang="uk-UA" sz="2800" b="1" dirty="0" smtClean="0">
                <a:solidFill>
                  <a:schemeClr val="bg1"/>
                </a:solidFill>
              </a:rPr>
              <a:t>? Запиши всі слова.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Зроби звуковий аналіз слова Буковель.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612" y="364581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771372" y="36422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92882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4233" y="1557586"/>
            <a:ext cx="6089820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побуваємо у гірськолижному курорті Карпат - </a:t>
            </a:r>
            <a:r>
              <a:rPr lang="uk-UA" sz="3200" b="1" dirty="0" smtClean="0">
                <a:solidFill>
                  <a:srgbClr val="0070C0"/>
                </a:solidFill>
              </a:rPr>
              <a:t>Буковель. Будемо </a:t>
            </a:r>
            <a:r>
              <a:rPr lang="uk-UA" sz="3200" b="1" dirty="0">
                <a:solidFill>
                  <a:srgbClr val="0070C0"/>
                </a:solidFill>
              </a:rPr>
              <a:t>спостерігати за чергуванням голосних </a:t>
            </a:r>
            <a:r>
              <a:rPr lang="uk-UA" sz="3200" b="1" dirty="0" smtClean="0">
                <a:solidFill>
                  <a:srgbClr val="0070C0"/>
                </a:solidFill>
              </a:rPr>
              <a:t>звуків у </a:t>
            </a:r>
            <a:r>
              <a:rPr lang="uk-UA" sz="3200" b="1" dirty="0">
                <a:solidFill>
                  <a:srgbClr val="0070C0"/>
                </a:solidFill>
              </a:rPr>
              <a:t>коренях </a:t>
            </a:r>
            <a:r>
              <a:rPr lang="uk-UA" sz="3200" b="1" dirty="0" smtClean="0">
                <a:solidFill>
                  <a:srgbClr val="0070C0"/>
                </a:solidFill>
              </a:rPr>
              <a:t>слів.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encrypted-tbn0.gstatic.com/images?q=tbn:ANd9GcSKmFOMrmyy_Wo2KfTLoJN1GDuN9GAT-lZQaFmbvnGF5w1l07p3onEfZHums8f_jDIKra0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83" y="4321205"/>
            <a:ext cx="2539392" cy="217854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081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127" y="3604383"/>
            <a:ext cx="4441117" cy="284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835447" y="504424"/>
            <a:ext cx="10153128" cy="7202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Склади слово з </a:t>
            </a:r>
            <a:r>
              <a:rPr lang="uk-UA" sz="4000" b="1" dirty="0" err="1">
                <a:solidFill>
                  <a:schemeClr val="bg1"/>
                </a:solidFill>
              </a:rPr>
              <a:t>пазлів</a:t>
            </a:r>
            <a:r>
              <a:rPr lang="uk-UA" sz="4000" b="1" dirty="0">
                <a:solidFill>
                  <a:schemeClr val="bg1"/>
                </a:solidFill>
              </a:rPr>
              <a:t>. Що воно позначає?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80" y="3604383"/>
            <a:ext cx="6015030" cy="2436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59" y="1349376"/>
            <a:ext cx="3705227" cy="215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80" y="1349376"/>
            <a:ext cx="5381595" cy="180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44433" y="2677263"/>
            <a:ext cx="2474087" cy="6009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Буковель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002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5447" y="1899940"/>
            <a:ext cx="748336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     Біля підніжжя гори Буковель розкинувся гірський курорт «Буковель».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0" y="4568647"/>
            <a:ext cx="318502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4418" y="3013782"/>
            <a:ext cx="5782540" cy="4880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14" tIns="54407" rIns="108814" bIns="54407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Яке слово в </a:t>
            </a:r>
            <a:r>
              <a:rPr lang="ru-RU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цьому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реченні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багатозначне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             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423" y="3573809"/>
            <a:ext cx="3454134" cy="9360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Підніжжя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гори –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нижня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частина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гори  </a:t>
            </a:r>
            <a:r>
              <a:rPr lang="ru-RU" sz="2800" dirty="0">
                <a:solidFill>
                  <a:schemeClr val="bg1"/>
                </a:solidFill>
              </a:rPr>
              <a:t>             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073557" y="3573809"/>
            <a:ext cx="2475155" cy="14705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Підніжжя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пам’ятника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його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основа   </a:t>
            </a:r>
            <a:r>
              <a:rPr lang="ru-RU" sz="2800" dirty="0">
                <a:solidFill>
                  <a:schemeClr val="bg1"/>
                </a:solidFill>
              </a:rPr>
              <a:t>             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55472" y="2438549"/>
            <a:ext cx="16311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https://lh3.googleusercontent.com/proxy/Q_Hy5QEHYTXXrSASXWFA355FrhRByUdQ3kHTYTk-ORVMZX9XtSG6qjzTwr_MDR_easDGwKebgRzugBwS0p4gVWZj-d4Qab-r8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58" y="3414600"/>
            <a:ext cx="1741847" cy="17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51471" y="494529"/>
            <a:ext cx="9433048" cy="775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447" y="1327918"/>
            <a:ext cx="10199455" cy="5723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Поясни</a:t>
            </a:r>
            <a:r>
              <a:rPr lang="uk-UA" sz="2400" b="1" dirty="0">
                <a:solidFill>
                  <a:srgbClr val="0070C0"/>
                </a:solidFill>
              </a:rPr>
              <a:t>, що нового ти дізнався/ дізналася про значення слова Буковель.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7815" y="5274886"/>
            <a:ext cx="62005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Які слова в цьому реченні </a:t>
            </a:r>
            <a:r>
              <a:rPr lang="ru-RU" sz="2400" b="1" dirty="0" err="1">
                <a:solidFill>
                  <a:srgbClr val="0070C0"/>
                </a:solidFill>
              </a:rPr>
              <a:t>спільнокореневі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Випиши їх. </a:t>
            </a:r>
            <a:r>
              <a:rPr lang="ru-RU" sz="2400" b="1" dirty="0" err="1" smtClean="0">
                <a:solidFill>
                  <a:srgbClr val="0070C0"/>
                </a:solidFill>
              </a:rPr>
              <a:t>Познач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корінь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9" name="Picture 2" descr="Драгобрат VS Буковель - где лучше отдохнуть?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7" r="21265"/>
          <a:stretch/>
        </p:blipFill>
        <p:spPr bwMode="auto">
          <a:xfrm>
            <a:off x="8468295" y="1997445"/>
            <a:ext cx="3037626" cy="28343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87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</TotalTime>
  <Words>600</Words>
  <Application>Microsoft Office PowerPoint</Application>
  <PresentationFormat>Произвольный</PresentationFormat>
  <Paragraphs>119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Спостерігаю за чергуванням голосних у коренях слів</vt:lpstr>
      <vt:lpstr>Налаштування на урок</vt:lpstr>
      <vt:lpstr>Презентация PowerPoint</vt:lpstr>
      <vt:lpstr>Мозковий штурм</vt:lpstr>
      <vt:lpstr>Презентация PowerPoint</vt:lpstr>
      <vt:lpstr>Презентация PowerPoint</vt:lpstr>
      <vt:lpstr>Презентация PowerPoint</vt:lpstr>
      <vt:lpstr>Склади слово з пазлів. Що воно позначає?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244</cp:revision>
  <dcterms:created xsi:type="dcterms:W3CDTF">2025-08-27T14:01:18Z</dcterms:created>
  <dcterms:modified xsi:type="dcterms:W3CDTF">2025-10-21T12:27:33Z</dcterms:modified>
</cp:coreProperties>
</file>