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82" r:id="rId2"/>
    <p:sldId id="428" r:id="rId3"/>
    <p:sldId id="312" r:id="rId4"/>
    <p:sldId id="286" r:id="rId5"/>
    <p:sldId id="446" r:id="rId6"/>
    <p:sldId id="452" r:id="rId7"/>
    <p:sldId id="391" r:id="rId8"/>
    <p:sldId id="453" r:id="rId9"/>
    <p:sldId id="454" r:id="rId10"/>
    <p:sldId id="447" r:id="rId11"/>
    <p:sldId id="449" r:id="rId12"/>
    <p:sldId id="456" r:id="rId13"/>
    <p:sldId id="412" r:id="rId14"/>
    <p:sldId id="313" r:id="rId15"/>
    <p:sldId id="429" r:id="rId16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Буквені вирази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>
              <a:solidFill>
                <a:schemeClr val="bg1"/>
              </a:solidFill>
            </a:rPr>
            <a:t>Розв’язува-ння</a:t>
          </a:r>
          <a:r>
            <a:rPr lang="uk-UA" sz="3200" b="1" dirty="0" smtClean="0">
              <a:solidFill>
                <a:schemeClr val="bg1"/>
              </a:solidFill>
            </a:rPr>
            <a:t> рівнянь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Задача на кратне порівняння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Таблиця множення  і ділення на 6</a:t>
          </a:r>
          <a:endParaRPr lang="ru-RU" sz="3200" b="1" dirty="0"/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21636" custLinFactNeighborX="83736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51962" custLinFactX="290826" custLinFactNeighborX="3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29255" custLinFactNeighborX="71422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55175" custLinFactX="-270539" custLinFactNeighborX="-3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-871807" y="994160"/>
          <a:ext cx="4273486" cy="2285165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Таблиця множення  і ділення на 6</a:t>
          </a:r>
          <a:endParaRPr lang="ru-RU" sz="3200" b="1" kern="1200" dirty="0"/>
        </a:p>
      </dsp:txBody>
      <dsp:txXfrm rot="5400000">
        <a:off x="122353" y="854697"/>
        <a:ext cx="2285165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7350875" y="709293"/>
          <a:ext cx="4273486" cy="2854898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Задача на кратне порівняння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8060169" y="854696"/>
        <a:ext cx="2854898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4604278" y="922591"/>
          <a:ext cx="4273486" cy="2428303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Буквені вирази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5526869" y="854697"/>
        <a:ext cx="2428303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1811027" y="679112"/>
          <a:ext cx="4273486" cy="2915260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>
              <a:solidFill>
                <a:schemeClr val="bg1"/>
              </a:solidFill>
            </a:rPr>
            <a:t>Розв’язува-ння</a:t>
          </a:r>
          <a:r>
            <a:rPr lang="uk-UA" sz="3200" b="1" kern="1200" dirty="0" smtClean="0">
              <a:solidFill>
                <a:schemeClr val="bg1"/>
              </a:solidFill>
            </a:rPr>
            <a:t> рівнянь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2490140" y="854696"/>
        <a:ext cx="2915260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45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p:transition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p:transition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p:transition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push dir="u"/>
  </p:transition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9.png"/><Relationship Id="rId18" Type="http://schemas.openxmlformats.org/officeDocument/2006/relationships/image" Target="../media/image50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17.png"/><Relationship Id="rId17" Type="http://schemas.openxmlformats.org/officeDocument/2006/relationships/image" Target="../media/image49.png"/><Relationship Id="rId2" Type="http://schemas.openxmlformats.org/officeDocument/2006/relationships/image" Target="../media/image8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6.png"/><Relationship Id="rId5" Type="http://schemas.openxmlformats.org/officeDocument/2006/relationships/image" Target="../media/image41.png"/><Relationship Id="rId15" Type="http://schemas.openxmlformats.org/officeDocument/2006/relationships/image" Target="../media/image12.png"/><Relationship Id="rId10" Type="http://schemas.openxmlformats.org/officeDocument/2006/relationships/image" Target="../media/image45.png"/><Relationship Id="rId4" Type="http://schemas.openxmlformats.org/officeDocument/2006/relationships/image" Target="../media/image40.png"/><Relationship Id="rId9" Type="http://schemas.openxmlformats.org/officeDocument/2006/relationships/image" Target="../media/image28.png"/><Relationship Id="rId1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microsoft.com/office/2007/relationships/hdphoto" Target="../media/hdphoto2.wdp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2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" Type="http://schemas.openxmlformats.org/officeDocument/2006/relationships/image" Target="../media/image17.png"/><Relationship Id="rId21" Type="http://schemas.openxmlformats.org/officeDocument/2006/relationships/image" Target="../media/image32.png"/><Relationship Id="rId7" Type="http://schemas.openxmlformats.org/officeDocument/2006/relationships/image" Target="../media/image20.png"/><Relationship Id="rId12" Type="http://schemas.openxmlformats.org/officeDocument/2006/relationships/image" Target="../media/image9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2" Type="http://schemas.openxmlformats.org/officeDocument/2006/relationships/image" Target="../media/image16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4.png"/><Relationship Id="rId24" Type="http://schemas.openxmlformats.org/officeDocument/2006/relationships/image" Target="../media/image35.png"/><Relationship Id="rId5" Type="http://schemas.openxmlformats.org/officeDocument/2006/relationships/image" Target="../media/image19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10" Type="http://schemas.openxmlformats.org/officeDocument/2006/relationships/image" Target="../media/image23.png"/><Relationship Id="rId19" Type="http://schemas.openxmlformats.org/officeDocument/2006/relationships/image" Target="../media/image30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7535" y="981522"/>
            <a:ext cx="8856984" cy="1323439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Таблиця множення і ділення </a:t>
            </a:r>
            <a:r>
              <a:rPr lang="uk-UA" sz="4000" b="1" dirty="0" smtClean="0">
                <a:solidFill>
                  <a:srgbClr val="7030A0"/>
                </a:solidFill>
              </a:rPr>
              <a:t>на </a:t>
            </a:r>
            <a:r>
              <a:rPr lang="uk-UA" sz="4000" b="1" dirty="0">
                <a:solidFill>
                  <a:srgbClr val="7030A0"/>
                </a:solidFill>
              </a:rPr>
              <a:t>6. Розв</a:t>
            </a:r>
            <a:r>
              <a:rPr lang="ru-RU" sz="4000" b="1" dirty="0">
                <a:solidFill>
                  <a:srgbClr val="7030A0"/>
                </a:solidFill>
              </a:rPr>
              <a:t>’</a:t>
            </a:r>
            <a:r>
              <a:rPr lang="uk-UA" sz="4000" b="1" dirty="0">
                <a:solidFill>
                  <a:srgbClr val="7030A0"/>
                </a:solidFill>
              </a:rPr>
              <a:t>язування рівнянь. 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3731" y="3671247"/>
            <a:ext cx="3444529" cy="193944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3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 smtClean="0">
                <a:solidFill>
                  <a:srgbClr val="7030A0"/>
                </a:solidFill>
              </a:rPr>
              <a:t>Розділ 2. </a:t>
            </a:r>
            <a:r>
              <a:rPr lang="uk-UA" sz="2400" b="1" i="1" dirty="0">
                <a:solidFill>
                  <a:srgbClr val="7030A0"/>
                </a:solidFill>
              </a:rPr>
              <a:t>Табличне множення і ділення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30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535" y="2874384"/>
            <a:ext cx="2736304" cy="273630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83261" y="477466"/>
            <a:ext cx="10077322" cy="129614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/>
              <a:t>Знайди значення виразу n + n : 6, </a:t>
            </a:r>
            <a:endParaRPr lang="uk-UA" sz="4000" b="1" dirty="0" smtClean="0"/>
          </a:p>
          <a:p>
            <a:pPr algn="ctr"/>
            <a:r>
              <a:rPr lang="pt-BR" sz="4000" b="1" dirty="0" smtClean="0"/>
              <a:t>якщо </a:t>
            </a:r>
            <a:r>
              <a:rPr lang="pt-BR" sz="4000" b="1" dirty="0"/>
              <a:t>n = 12, n = 6, n = 30, n = 0</a:t>
            </a:r>
            <a:endParaRPr lang="uk-UA" sz="4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41" y="1272030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8654"/>
            <a:ext cx="1260836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Ст.43 №261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Округлена прямокутна виноска 11"/>
          <p:cNvSpPr/>
          <p:nvPr/>
        </p:nvSpPr>
        <p:spPr>
          <a:xfrm>
            <a:off x="975071" y="1917626"/>
            <a:ext cx="5188967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b="1" dirty="0" smtClean="0"/>
              <a:t>якщо n = 12</a:t>
            </a:r>
            <a:r>
              <a:rPr lang="uk-UA" sz="3600" b="1" dirty="0" smtClean="0"/>
              <a:t>, то</a:t>
            </a:r>
            <a:r>
              <a:rPr lang="pt-BR" sz="3600" b="1" dirty="0"/>
              <a:t> n + n : </a:t>
            </a:r>
            <a:r>
              <a:rPr lang="pt-BR" sz="3600" b="1" dirty="0" smtClean="0"/>
              <a:t>6</a:t>
            </a:r>
            <a:r>
              <a:rPr lang="uk-UA" sz="3600" b="1" dirty="0" smtClean="0"/>
              <a:t> =  </a:t>
            </a:r>
            <a:endParaRPr lang="uk-UA" sz="2800" b="1" dirty="0"/>
          </a:p>
        </p:txBody>
      </p:sp>
      <p:sp>
        <p:nvSpPr>
          <p:cNvPr id="12" name="Округлена прямокутна виноска 11"/>
          <p:cNvSpPr/>
          <p:nvPr/>
        </p:nvSpPr>
        <p:spPr>
          <a:xfrm>
            <a:off x="6180417" y="1917626"/>
            <a:ext cx="2654921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12 + 12 : 6 =</a:t>
            </a:r>
            <a:endParaRPr lang="uk-UA" sz="2800" b="1" dirty="0"/>
          </a:p>
        </p:txBody>
      </p:sp>
      <p:sp>
        <p:nvSpPr>
          <p:cNvPr id="15" name="Округлена прямокутна виноска 11"/>
          <p:cNvSpPr/>
          <p:nvPr/>
        </p:nvSpPr>
        <p:spPr>
          <a:xfrm>
            <a:off x="6160633" y="2850894"/>
            <a:ext cx="2589916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6 + 6 : 6 =</a:t>
            </a:r>
            <a:endParaRPr lang="uk-UA" sz="2800" b="1" dirty="0"/>
          </a:p>
        </p:txBody>
      </p:sp>
      <p:sp>
        <p:nvSpPr>
          <p:cNvPr id="16" name="Округлена прямокутна виноска 11"/>
          <p:cNvSpPr/>
          <p:nvPr/>
        </p:nvSpPr>
        <p:spPr>
          <a:xfrm>
            <a:off x="6180417" y="3755781"/>
            <a:ext cx="2589916" cy="71617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30 + 30 : 6 =</a:t>
            </a:r>
            <a:endParaRPr lang="uk-UA" sz="2800" b="1" dirty="0"/>
          </a:p>
        </p:txBody>
      </p:sp>
      <p:sp>
        <p:nvSpPr>
          <p:cNvPr id="21" name="Округлена прямокутна виноска 11"/>
          <p:cNvSpPr/>
          <p:nvPr/>
        </p:nvSpPr>
        <p:spPr>
          <a:xfrm>
            <a:off x="8835337" y="1953630"/>
            <a:ext cx="782555" cy="6840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14</a:t>
            </a:r>
            <a:endParaRPr lang="uk-UA" sz="2800" b="1" dirty="0"/>
          </a:p>
        </p:txBody>
      </p:sp>
      <p:sp>
        <p:nvSpPr>
          <p:cNvPr id="22" name="Округлена прямокутна виноска 11"/>
          <p:cNvSpPr/>
          <p:nvPr/>
        </p:nvSpPr>
        <p:spPr>
          <a:xfrm>
            <a:off x="8770333" y="2810997"/>
            <a:ext cx="706074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7</a:t>
            </a:r>
            <a:endParaRPr lang="uk-UA" sz="2800" b="1" dirty="0"/>
          </a:p>
        </p:txBody>
      </p:sp>
      <p:sp>
        <p:nvSpPr>
          <p:cNvPr id="24" name="Округлена прямокутна виноска 11"/>
          <p:cNvSpPr/>
          <p:nvPr/>
        </p:nvSpPr>
        <p:spPr>
          <a:xfrm>
            <a:off x="8781755" y="3717826"/>
            <a:ext cx="836137" cy="71617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35</a:t>
            </a:r>
            <a:endParaRPr lang="uk-UA" sz="2800" b="1" dirty="0"/>
          </a:p>
        </p:txBody>
      </p:sp>
      <p:sp>
        <p:nvSpPr>
          <p:cNvPr id="25" name="Округлена прямокутна виноска 11"/>
          <p:cNvSpPr/>
          <p:nvPr/>
        </p:nvSpPr>
        <p:spPr>
          <a:xfrm>
            <a:off x="8809101" y="4656935"/>
            <a:ext cx="667305" cy="71617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0</a:t>
            </a:r>
            <a:endParaRPr lang="uk-UA" sz="2800" b="1" dirty="0"/>
          </a:p>
        </p:txBody>
      </p:sp>
      <p:sp>
        <p:nvSpPr>
          <p:cNvPr id="23" name="Округлена прямокутна виноска 11"/>
          <p:cNvSpPr/>
          <p:nvPr/>
        </p:nvSpPr>
        <p:spPr>
          <a:xfrm>
            <a:off x="975070" y="2814890"/>
            <a:ext cx="5188967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b="1" dirty="0" smtClean="0"/>
              <a:t>якщо n = </a:t>
            </a:r>
            <a:r>
              <a:rPr lang="uk-UA" sz="3600" b="1" dirty="0" smtClean="0"/>
              <a:t>6, то</a:t>
            </a:r>
            <a:r>
              <a:rPr lang="pt-BR" sz="3600" b="1" dirty="0"/>
              <a:t> n + n : </a:t>
            </a:r>
            <a:r>
              <a:rPr lang="pt-BR" sz="3600" b="1" dirty="0" smtClean="0"/>
              <a:t>6</a:t>
            </a:r>
            <a:r>
              <a:rPr lang="uk-UA" sz="3600" b="1" dirty="0" smtClean="0"/>
              <a:t> =  </a:t>
            </a:r>
            <a:endParaRPr lang="uk-UA" sz="2800" b="1" dirty="0"/>
          </a:p>
        </p:txBody>
      </p:sp>
      <p:sp>
        <p:nvSpPr>
          <p:cNvPr id="27" name="Округлена прямокутна виноска 11"/>
          <p:cNvSpPr/>
          <p:nvPr/>
        </p:nvSpPr>
        <p:spPr>
          <a:xfrm>
            <a:off x="991450" y="3717826"/>
            <a:ext cx="5188967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b="1" dirty="0" smtClean="0"/>
              <a:t>якщо n = </a:t>
            </a:r>
            <a:r>
              <a:rPr lang="uk-UA" sz="3600" b="1" dirty="0" smtClean="0"/>
              <a:t>30, то</a:t>
            </a:r>
            <a:r>
              <a:rPr lang="pt-BR" sz="3600" b="1" dirty="0"/>
              <a:t> n + n : </a:t>
            </a:r>
            <a:r>
              <a:rPr lang="pt-BR" sz="3600" b="1" dirty="0" smtClean="0"/>
              <a:t>6</a:t>
            </a:r>
            <a:r>
              <a:rPr lang="uk-UA" sz="3600" b="1" dirty="0" smtClean="0"/>
              <a:t> =  </a:t>
            </a:r>
            <a:endParaRPr lang="uk-UA" sz="2800" b="1" dirty="0"/>
          </a:p>
        </p:txBody>
      </p:sp>
      <p:sp>
        <p:nvSpPr>
          <p:cNvPr id="28" name="Округлена прямокутна виноска 11"/>
          <p:cNvSpPr/>
          <p:nvPr/>
        </p:nvSpPr>
        <p:spPr>
          <a:xfrm>
            <a:off x="975069" y="4656935"/>
            <a:ext cx="5188967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b="1" dirty="0" smtClean="0"/>
              <a:t>якщо n = </a:t>
            </a:r>
            <a:r>
              <a:rPr lang="uk-UA" sz="3600" b="1" dirty="0" smtClean="0"/>
              <a:t>0, то</a:t>
            </a:r>
            <a:r>
              <a:rPr lang="pt-BR" sz="3600" b="1" dirty="0"/>
              <a:t> n + n : </a:t>
            </a:r>
            <a:r>
              <a:rPr lang="pt-BR" sz="3600" b="1" dirty="0" smtClean="0"/>
              <a:t>6</a:t>
            </a:r>
            <a:r>
              <a:rPr lang="uk-UA" sz="3600" b="1" dirty="0" smtClean="0"/>
              <a:t> =  </a:t>
            </a:r>
            <a:endParaRPr lang="uk-UA" sz="2800" b="1" dirty="0"/>
          </a:p>
        </p:txBody>
      </p:sp>
      <p:sp>
        <p:nvSpPr>
          <p:cNvPr id="29" name="Округлена прямокутна виноска 11"/>
          <p:cNvSpPr/>
          <p:nvPr/>
        </p:nvSpPr>
        <p:spPr>
          <a:xfrm>
            <a:off x="6180417" y="4681393"/>
            <a:ext cx="2589916" cy="71617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0 + 0 : 6 =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1714185504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21" grpId="0" animBg="1"/>
      <p:bldP spid="22" grpId="0" animBg="1"/>
      <p:bldP spid="24" grpId="0" animBg="1"/>
      <p:bldP spid="25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5021" y="617375"/>
            <a:ext cx="10225136" cy="85852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У </a:t>
            </a:r>
            <a:r>
              <a:rPr lang="ru-RU" sz="3600" b="1" dirty="0" err="1"/>
              <a:t>скільки</a:t>
            </a:r>
            <a:r>
              <a:rPr lang="ru-RU" sz="3600" b="1" dirty="0"/>
              <a:t> </a:t>
            </a:r>
            <a:r>
              <a:rPr lang="ru-RU" sz="3600" b="1" dirty="0" err="1"/>
              <a:t>разів</a:t>
            </a:r>
            <a:r>
              <a:rPr lang="ru-RU" sz="3600" b="1" dirty="0"/>
              <a:t> </a:t>
            </a:r>
            <a:r>
              <a:rPr lang="ru-RU" sz="3600" b="1" dirty="0" err="1"/>
              <a:t>менше</a:t>
            </a:r>
            <a:r>
              <a:rPr lang="ru-RU" sz="3600" b="1" dirty="0"/>
              <a:t>:</a:t>
            </a:r>
            <a:endParaRPr lang="uk-UA" sz="36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41" y="1272030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кутник із двома округленими протилежними кутами 6"/>
          <p:cNvSpPr/>
          <p:nvPr/>
        </p:nvSpPr>
        <p:spPr>
          <a:xfrm>
            <a:off x="5989382" y="1668505"/>
            <a:ext cx="1686825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30 : 6 =</a:t>
            </a:r>
            <a:endParaRPr lang="uk-UA" sz="3200" b="1" dirty="0"/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8654"/>
            <a:ext cx="1411512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Ст.43 №262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Прямокутник із двома округленими протилежними кутами 6"/>
          <p:cNvSpPr/>
          <p:nvPr/>
        </p:nvSpPr>
        <p:spPr>
          <a:xfrm>
            <a:off x="940980" y="1687528"/>
            <a:ext cx="5048402" cy="2750378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/>
              <a:t>число </a:t>
            </a:r>
            <a:r>
              <a:rPr lang="ru-RU" sz="3600" b="1" dirty="0"/>
              <a:t>6, </a:t>
            </a:r>
            <a:r>
              <a:rPr lang="ru-RU" sz="3600" b="1" dirty="0" err="1"/>
              <a:t>ніж</a:t>
            </a:r>
            <a:r>
              <a:rPr lang="ru-RU" sz="3600" b="1" dirty="0"/>
              <a:t> число 30; </a:t>
            </a:r>
            <a:endParaRPr lang="ru-RU" sz="3600" b="1" dirty="0" smtClean="0"/>
          </a:p>
          <a:p>
            <a:r>
              <a:rPr lang="ru-RU" sz="3600" b="1" dirty="0" smtClean="0"/>
              <a:t>число </a:t>
            </a:r>
            <a:r>
              <a:rPr lang="ru-RU" sz="3600" b="1" dirty="0"/>
              <a:t>5, </a:t>
            </a:r>
            <a:r>
              <a:rPr lang="ru-RU" sz="3600" b="1" dirty="0" err="1"/>
              <a:t>ніж</a:t>
            </a:r>
            <a:r>
              <a:rPr lang="ru-RU" sz="3600" b="1" dirty="0"/>
              <a:t> число 25; </a:t>
            </a:r>
            <a:endParaRPr lang="ru-RU" sz="3600" b="1" dirty="0" smtClean="0"/>
          </a:p>
          <a:p>
            <a:r>
              <a:rPr lang="en-US" sz="3600" b="1" dirty="0" smtClean="0"/>
              <a:t>1 </a:t>
            </a:r>
            <a:r>
              <a:rPr lang="ru-RU" sz="3600" b="1" dirty="0" err="1"/>
              <a:t>грн</a:t>
            </a:r>
            <a:r>
              <a:rPr lang="ru-RU" sz="3600" b="1" dirty="0"/>
              <a:t>, </a:t>
            </a:r>
            <a:r>
              <a:rPr lang="ru-RU" sz="3600" b="1" dirty="0" err="1"/>
              <a:t>ніж</a:t>
            </a:r>
            <a:r>
              <a:rPr lang="ru-RU" sz="3600" b="1" dirty="0"/>
              <a:t> 10 </a:t>
            </a:r>
            <a:r>
              <a:rPr lang="ru-RU" sz="3600" b="1" dirty="0" err="1"/>
              <a:t>грн</a:t>
            </a:r>
            <a:r>
              <a:rPr lang="ru-RU" sz="3600" b="1" dirty="0"/>
              <a:t>; </a:t>
            </a:r>
            <a:endParaRPr lang="uk-UA" sz="3600" b="1" dirty="0"/>
          </a:p>
          <a:p>
            <a:r>
              <a:rPr lang="en-US" sz="3600" b="1" dirty="0" smtClean="0"/>
              <a:t>6 </a:t>
            </a:r>
            <a:r>
              <a:rPr lang="ru-RU" sz="3600" b="1" dirty="0"/>
              <a:t>м, </a:t>
            </a:r>
            <a:r>
              <a:rPr lang="ru-RU" sz="3600" b="1" dirty="0" err="1"/>
              <a:t>ніж</a:t>
            </a:r>
            <a:r>
              <a:rPr lang="ru-RU" sz="3600" b="1" dirty="0"/>
              <a:t> 48 м?</a:t>
            </a:r>
            <a:endParaRPr lang="uk-UA" sz="3600" b="1" dirty="0"/>
          </a:p>
        </p:txBody>
      </p:sp>
      <p:sp>
        <p:nvSpPr>
          <p:cNvPr id="11" name="Прямокутник із двома округленими протилежними кутами 6"/>
          <p:cNvSpPr/>
          <p:nvPr/>
        </p:nvSpPr>
        <p:spPr>
          <a:xfrm>
            <a:off x="7718237" y="1668504"/>
            <a:ext cx="1686825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У 5 р</a:t>
            </a:r>
            <a:endParaRPr lang="uk-UA" sz="3200" b="1" dirty="0"/>
          </a:p>
        </p:txBody>
      </p:sp>
      <p:sp>
        <p:nvSpPr>
          <p:cNvPr id="12" name="Прямокутник із двома округленими протилежними кутами 6"/>
          <p:cNvSpPr/>
          <p:nvPr/>
        </p:nvSpPr>
        <p:spPr>
          <a:xfrm>
            <a:off x="5989381" y="2277667"/>
            <a:ext cx="1686825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25 : 5 =</a:t>
            </a:r>
            <a:endParaRPr lang="uk-UA" sz="3200" b="1" dirty="0"/>
          </a:p>
        </p:txBody>
      </p:sp>
      <p:sp>
        <p:nvSpPr>
          <p:cNvPr id="16" name="Прямокутник із двома округленими протилежними кутами 6"/>
          <p:cNvSpPr/>
          <p:nvPr/>
        </p:nvSpPr>
        <p:spPr>
          <a:xfrm>
            <a:off x="7718236" y="2277666"/>
            <a:ext cx="1686825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У 5 р</a:t>
            </a:r>
            <a:endParaRPr lang="uk-UA" sz="3200" b="1" dirty="0"/>
          </a:p>
        </p:txBody>
      </p:sp>
      <p:sp>
        <p:nvSpPr>
          <p:cNvPr id="17" name="Прямокутник із двома округленими протилежними кутами 6"/>
          <p:cNvSpPr/>
          <p:nvPr/>
        </p:nvSpPr>
        <p:spPr>
          <a:xfrm>
            <a:off x="6006772" y="2938235"/>
            <a:ext cx="2749555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10грн : 1грн =</a:t>
            </a:r>
            <a:endParaRPr lang="uk-UA" sz="3200" b="1" dirty="0"/>
          </a:p>
        </p:txBody>
      </p:sp>
      <p:sp>
        <p:nvSpPr>
          <p:cNvPr id="18" name="Прямокутник із двома округленими протилежними кутами 6"/>
          <p:cNvSpPr/>
          <p:nvPr/>
        </p:nvSpPr>
        <p:spPr>
          <a:xfrm>
            <a:off x="8756327" y="2938235"/>
            <a:ext cx="1686825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У 10 р</a:t>
            </a:r>
            <a:endParaRPr lang="uk-UA" sz="3200" b="1" dirty="0"/>
          </a:p>
        </p:txBody>
      </p:sp>
      <p:sp>
        <p:nvSpPr>
          <p:cNvPr id="19" name="Прямокутник із двома округленими протилежними кутами 6"/>
          <p:cNvSpPr/>
          <p:nvPr/>
        </p:nvSpPr>
        <p:spPr>
          <a:xfrm>
            <a:off x="6011098" y="3573544"/>
            <a:ext cx="2262891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48м : 6м =</a:t>
            </a:r>
            <a:endParaRPr lang="uk-UA" sz="3200" b="1" dirty="0"/>
          </a:p>
        </p:txBody>
      </p:sp>
      <p:sp>
        <p:nvSpPr>
          <p:cNvPr id="20" name="Прямокутник із двома округленими протилежними кутами 6"/>
          <p:cNvSpPr/>
          <p:nvPr/>
        </p:nvSpPr>
        <p:spPr>
          <a:xfrm>
            <a:off x="8256036" y="3573543"/>
            <a:ext cx="1686825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У 8 р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4235208162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24765" y="477466"/>
            <a:ext cx="9979834" cy="75769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Розв</a:t>
            </a:r>
            <a:r>
              <a:rPr lang="uk-UA" sz="4000" b="1" dirty="0" err="1">
                <a:solidFill>
                  <a:schemeClr val="bg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lang="uk-UA" sz="4000" b="1" dirty="0" err="1" smtClean="0">
                <a:solidFill>
                  <a:schemeClr val="bg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яжіть</a:t>
            </a:r>
            <a:r>
              <a:rPr lang="uk-UA" sz="4000" b="1" dirty="0" smtClean="0">
                <a:solidFill>
                  <a:schemeClr val="bg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задачу 263</a:t>
            </a:r>
            <a:endParaRPr lang="uk-UA" sz="4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41" y="1272030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73771" y="3052577"/>
            <a:ext cx="1479069" cy="7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5501" b="57838"/>
          <a:stretch/>
        </p:blipFill>
        <p:spPr>
          <a:xfrm>
            <a:off x="797354" y="1197546"/>
            <a:ext cx="10272620" cy="548456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9085447-83EF-41C4-B955-1D080D2D7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679" y="1184018"/>
            <a:ext cx="2744210" cy="138168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5746" y="2305547"/>
            <a:ext cx="456942" cy="5671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8063" y="2272222"/>
            <a:ext cx="320713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61714" y="3681936"/>
            <a:ext cx="6670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5 разів бубликів купили </a:t>
            </a:r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більше. 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41123" y="2276534"/>
            <a:ext cx="444063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66814" y="2183703"/>
            <a:ext cx="94631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(т.)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684" y="3386877"/>
            <a:ext cx="2985354" cy="117080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013124" y="2226174"/>
            <a:ext cx="18854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купили</a:t>
            </a:r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5532" y="2997746"/>
            <a:ext cx="452003" cy="5146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3361" y="2851641"/>
            <a:ext cx="621441" cy="85371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91256" y="3140924"/>
            <a:ext cx="383831" cy="39026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49389" y="1582625"/>
            <a:ext cx="436999" cy="54968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85186" y="2293671"/>
            <a:ext cx="450849" cy="573207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55020" y="2976503"/>
            <a:ext cx="450849" cy="57320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43361" y="2851653"/>
            <a:ext cx="597071" cy="853712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28653" y="2997278"/>
            <a:ext cx="450849" cy="57320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98153" y="2273872"/>
            <a:ext cx="450849" cy="573207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239574" y="1580623"/>
            <a:ext cx="454720" cy="567792"/>
          </a:xfrm>
          <a:prstGeom prst="rect">
            <a:avLst/>
          </a:prstGeom>
        </p:spPr>
      </p:pic>
      <p:sp>
        <p:nvSpPr>
          <p:cNvPr id="14" name="Прямокутник 13"/>
          <p:cNvSpPr/>
          <p:nvPr/>
        </p:nvSpPr>
        <p:spPr>
          <a:xfrm>
            <a:off x="5970924" y="3245085"/>
            <a:ext cx="18473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dirty="0"/>
          </a:p>
        </p:txBody>
      </p:sp>
      <p:sp>
        <p:nvSpPr>
          <p:cNvPr id="16" name="Прямокутник 15"/>
          <p:cNvSpPr/>
          <p:nvPr/>
        </p:nvSpPr>
        <p:spPr>
          <a:xfrm>
            <a:off x="3878804" y="2944588"/>
            <a:ext cx="839748" cy="646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(р.)</a:t>
            </a:r>
            <a:endParaRPr lang="uk-UA" sz="44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57891" y="2982521"/>
            <a:ext cx="184611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84436" y="1582625"/>
            <a:ext cx="456942" cy="567108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50496" y="2294071"/>
            <a:ext cx="436999" cy="549685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28653" y="2306432"/>
            <a:ext cx="436999" cy="549685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001107" y="2270543"/>
            <a:ext cx="454720" cy="56779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347394" y="2257034"/>
            <a:ext cx="325518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-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00752" y="3015040"/>
            <a:ext cx="432572" cy="54881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75087" y="2958481"/>
            <a:ext cx="450849" cy="573207"/>
          </a:xfrm>
          <a:prstGeom prst="rect">
            <a:avLst/>
          </a:prstGeom>
        </p:spPr>
      </p:pic>
      <p:sp>
        <p:nvSpPr>
          <p:cNvPr id="41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8654"/>
            <a:ext cx="1411512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Ст.43 №263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20223" y="4713389"/>
            <a:ext cx="2796242" cy="1332720"/>
          </a:xfrm>
          <a:prstGeom prst="roundRect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057" y="4606150"/>
            <a:ext cx="1545834" cy="1547199"/>
          </a:xfrm>
          <a:prstGeom prst="rect">
            <a:avLst/>
          </a:prstGeom>
        </p:spPr>
      </p:pic>
      <p:sp>
        <p:nvSpPr>
          <p:cNvPr id="56" name="Прямокутник 1"/>
          <p:cNvSpPr/>
          <p:nvPr/>
        </p:nvSpPr>
        <p:spPr>
          <a:xfrm>
            <a:off x="7005863" y="1305442"/>
            <a:ext cx="4736458" cy="197305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Купили 25 </a:t>
            </a:r>
            <a:r>
              <a:rPr lang="ru-RU" sz="2800" b="1" dirty="0" err="1"/>
              <a:t>бубликів</a:t>
            </a:r>
            <a:r>
              <a:rPr lang="ru-RU" sz="2800" b="1" dirty="0"/>
              <a:t>, а </a:t>
            </a:r>
            <a:r>
              <a:rPr lang="ru-RU" sz="2800" b="1" dirty="0" err="1"/>
              <a:t>тістечок</a:t>
            </a:r>
            <a:r>
              <a:rPr lang="ru-RU" sz="2800" b="1" dirty="0"/>
              <a:t> — на 20 </a:t>
            </a:r>
            <a:r>
              <a:rPr lang="ru-RU" sz="2800" b="1" dirty="0" err="1"/>
              <a:t>менше</a:t>
            </a:r>
            <a:r>
              <a:rPr lang="ru-RU" sz="2800" b="1" dirty="0"/>
              <a:t>. У </a:t>
            </a:r>
            <a:r>
              <a:rPr lang="ru-RU" sz="2800" b="1" dirty="0" err="1"/>
              <a:t>скільки</a:t>
            </a:r>
            <a:r>
              <a:rPr lang="ru-RU" sz="2800" b="1" dirty="0"/>
              <a:t> </a:t>
            </a:r>
            <a:r>
              <a:rPr lang="ru-RU" sz="2800" b="1" dirty="0" err="1"/>
              <a:t>разів</a:t>
            </a:r>
            <a:r>
              <a:rPr lang="ru-RU" sz="2800" b="1" dirty="0"/>
              <a:t> більше купили </a:t>
            </a:r>
            <a:r>
              <a:rPr lang="ru-RU" sz="2800" b="1" dirty="0" err="1"/>
              <a:t>бубликів</a:t>
            </a:r>
            <a:r>
              <a:rPr lang="ru-RU" sz="2800" b="1" dirty="0"/>
              <a:t>, </a:t>
            </a:r>
            <a:r>
              <a:rPr lang="ru-RU" sz="2800" b="1" dirty="0" err="1" smtClean="0"/>
              <a:t>ніж</a:t>
            </a:r>
            <a:r>
              <a:rPr lang="ru-RU" sz="2800" b="1" dirty="0"/>
              <a:t> </a:t>
            </a:r>
            <a:r>
              <a:rPr lang="ru-RU" sz="2800" b="1" dirty="0" err="1" smtClean="0"/>
              <a:t>тістечок</a:t>
            </a:r>
            <a:r>
              <a:rPr lang="ru-RU" sz="28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0643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8" grpId="0"/>
      <p:bldP spid="21" grpId="0"/>
      <p:bldP spid="19" grpId="0"/>
      <p:bldP spid="16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23479" y="591945"/>
            <a:ext cx="9865096" cy="74961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447" y="1464463"/>
            <a:ext cx="2151732" cy="340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xmlns="" id="{F35B1DC1-1FB4-485D-B536-AB95778CE417}"/>
              </a:ext>
            </a:extLst>
          </p:cNvPr>
          <p:cNvSpPr/>
          <p:nvPr/>
        </p:nvSpPr>
        <p:spPr>
          <a:xfrm>
            <a:off x="4435847" y="1557586"/>
            <a:ext cx="6552728" cy="12241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На сторінці </a:t>
            </a:r>
            <a:r>
              <a:rPr lang="uk-UA" sz="3600" b="1" dirty="0" smtClean="0">
                <a:solidFill>
                  <a:schemeClr val="bg1"/>
                </a:solidFill>
              </a:rPr>
              <a:t>43 задача </a:t>
            </a:r>
            <a:r>
              <a:rPr lang="uk-UA" sz="3600" b="1" dirty="0">
                <a:solidFill>
                  <a:schemeClr val="bg1"/>
                </a:solidFill>
              </a:rPr>
              <a:t>№ </a:t>
            </a:r>
            <a:r>
              <a:rPr lang="uk-UA" sz="3600" b="1" dirty="0" smtClean="0">
                <a:solidFill>
                  <a:schemeClr val="bg1"/>
                </a:solidFill>
              </a:rPr>
              <a:t>265;</a:t>
            </a: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та розв’язати рівняння </a:t>
            </a:r>
            <a:r>
              <a:rPr lang="uk-UA" sz="3600" b="1" dirty="0">
                <a:solidFill>
                  <a:schemeClr val="bg1"/>
                </a:solidFill>
              </a:rPr>
              <a:t>№ </a:t>
            </a:r>
            <a:r>
              <a:rPr lang="uk-UA" sz="3600" b="1" dirty="0" smtClean="0">
                <a:solidFill>
                  <a:schemeClr val="bg1"/>
                </a:solidFill>
              </a:rPr>
              <a:t>264</a:t>
            </a:r>
          </a:p>
        </p:txBody>
      </p:sp>
      <p:pic>
        <p:nvPicPr>
          <p:cNvPr id="2050" name="Picture 2" descr="D:\3 клас\03 МАТЕМ\1 Листопад\2 Табличне множення і ділення\№030 -Таблиця множення і ділення числа 6\2025-10-07_2207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719" y="3137534"/>
            <a:ext cx="7915275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623650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561066" y="350343"/>
            <a:ext cx="2742245" cy="2447122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735" y="1314558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89947" y="350344"/>
            <a:ext cx="6913299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90903" y="1315633"/>
            <a:ext cx="6097672" cy="10442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 smtClean="0"/>
              <a:t>Якою дією узнаємо, у скільки разів одне число менше іншого? </a:t>
            </a:r>
            <a:endParaRPr lang="ru-RU" sz="3200" b="1" dirty="0"/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743" y="2929156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101817" y="2929156"/>
            <a:ext cx="5421405" cy="1436742"/>
          </a:xfrm>
          <a:prstGeom prst="roundRect">
            <a:avLst/>
          </a:prstGeom>
          <a:solidFill>
            <a:srgbClr val="9A57C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 smtClean="0"/>
              <a:t>Закінчи речення </a:t>
            </a:r>
          </a:p>
          <a:p>
            <a:pPr lvl="0" algn="ctr"/>
            <a:r>
              <a:rPr lang="uk-UA" sz="3200" b="1" dirty="0" smtClean="0"/>
              <a:t>«Рівняння – це…»</a:t>
            </a:r>
            <a:endParaRPr lang="ru-RU" sz="3200" b="1" dirty="0"/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614" y="4650446"/>
            <a:ext cx="1352289" cy="115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081841" y="4685806"/>
            <a:ext cx="5421405" cy="11202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 smtClean="0"/>
              <a:t>Яке завдання на уроці було найважчим?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>
          <a:xfrm>
            <a:off x="8612311" y="4644310"/>
            <a:ext cx="2310324" cy="1290533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ці знання непотрібні, незрозумілі</a:t>
            </a:r>
            <a:endParaRPr lang="ru-RU" sz="2400" b="1" dirty="0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4728526" y="4704370"/>
            <a:ext cx="2590603" cy="12304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Доопрацюю завдання за темою</a:t>
            </a:r>
            <a:endParaRPr lang="ru-RU" sz="2400" b="1" dirty="0"/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976297" y="4659541"/>
            <a:ext cx="2553172" cy="12351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Всі завдання були зрозумілі</a:t>
            </a:r>
            <a:endParaRPr lang="ru-RU" sz="2400" b="1" dirty="0"/>
          </a:p>
        </p:txBody>
      </p:sp>
      <p:pic>
        <p:nvPicPr>
          <p:cNvPr id="9" name="Рисунок 8" descr="C:\Users\podol\Desktop\рефлексія\images (3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311" y="2074945"/>
            <a:ext cx="2100369" cy="2173093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</p:pic>
      <p:pic>
        <p:nvPicPr>
          <p:cNvPr id="10" name="Рисунок 9" descr="C:\Users\podol\Desktop\рефлексія\рюкзак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488" y="2012320"/>
            <a:ext cx="2265140" cy="2373821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</p:pic>
      <p:pic>
        <p:nvPicPr>
          <p:cNvPr id="14" name="Рисунок 13" descr="C:\Users\podol\Desktop\рефлексія\мясорубка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8" r="7180"/>
          <a:stretch/>
        </p:blipFill>
        <p:spPr bwMode="auto">
          <a:xfrm>
            <a:off x="4651199" y="2060933"/>
            <a:ext cx="2745259" cy="232520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554784" y="389821"/>
            <a:ext cx="10938091" cy="1162353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bg1"/>
                </a:solidFill>
              </a:rPr>
              <a:t>Рефлексія</a:t>
            </a:r>
            <a:r>
              <a:rPr lang="uk-UA" sz="3200" b="1" dirty="0" smtClean="0"/>
              <a:t> </a:t>
            </a:r>
          </a:p>
          <a:p>
            <a:r>
              <a:rPr lang="uk-UA" sz="3200" b="1" dirty="0" smtClean="0"/>
              <a:t>Вправа «Рюкзак</a:t>
            </a:r>
            <a:r>
              <a:rPr lang="uk-UA" sz="3200" b="1" dirty="0"/>
              <a:t>, м’ясорубка, корзина</a:t>
            </a:r>
            <a:r>
              <a:rPr lang="uk-UA" sz="3200" b="1" dirty="0" smtClean="0"/>
              <a:t>» 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799637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227935" y="1438726"/>
            <a:ext cx="5385642" cy="2826960"/>
          </a:xfrm>
          <a:prstGeom prst="roundRect">
            <a:avLst/>
          </a:prstGeom>
          <a:ln w="38100">
            <a:solidFill>
              <a:srgbClr val="7030A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Ми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сюди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прийшли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учитись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Не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лінитись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, а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трудитись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П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рацюємо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старанно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Завдання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виконуємо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ми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бездоганно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!</a:t>
            </a: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11511" y="549474"/>
            <a:ext cx="9403798" cy="720247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Налаштування на 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Людина\Учні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552" y="1412500"/>
            <a:ext cx="2808312" cy="2396981"/>
          </a:xfrm>
          <a:prstGeom prst="roundRect">
            <a:avLst/>
          </a:prstGeom>
          <a:noFill/>
          <a:ln w="190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5443959" y="2249877"/>
            <a:ext cx="4953594" cy="1204657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uk-UA" sz="3200" dirty="0" smtClean="0">
                <a:solidFill>
                  <a:srgbClr val="7030A0"/>
                </a:solidFill>
                <a:effectLst/>
                <a:latin typeface="+mn-lt"/>
              </a:rPr>
              <a:t>Оціни числом своє налаштування на урок</a:t>
            </a:r>
            <a:endParaRPr lang="ru-RU" sz="3200" dirty="0">
              <a:solidFill>
                <a:srgbClr val="7030A0"/>
              </a:solidFill>
              <a:effectLst/>
              <a:latin typeface="+mn-lt"/>
            </a:endParaRPr>
          </a:p>
        </p:txBody>
      </p:sp>
      <p:pic>
        <p:nvPicPr>
          <p:cNvPr id="13" name="Picture 2" descr="https://lh3.googleusercontent.com/proxy/t8IskOlF5sMo2iDqfdwz8PH71Go7nij4YItZuNErQioC2Qj9IQqeLRQ5M_wEVI1GPfp0YjI8_uFlZQTfUoMTF30iAO_CY1pnUmTHPYpyBO8tj6xodkC6afhiMYZko_uenxqNYrFaK-IvHMp87mUeORYnoSzRQ12X9w31NhELJlWAX33m0JrN58NT-_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487" y="1726342"/>
            <a:ext cx="3589946" cy="2021129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807101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23479" y="591945"/>
            <a:ext cx="9703476" cy="74961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домашнього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447" y="1464463"/>
            <a:ext cx="2194651" cy="347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xmlns="" id="{F35B1DC1-1FB4-485D-B536-AB95778CE417}"/>
              </a:ext>
            </a:extLst>
          </p:cNvPr>
          <p:cNvSpPr/>
          <p:nvPr/>
        </p:nvSpPr>
        <p:spPr>
          <a:xfrm>
            <a:off x="4435847" y="1557586"/>
            <a:ext cx="6552728" cy="12241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На </a:t>
            </a:r>
            <a:r>
              <a:rPr lang="uk-UA" sz="3200" b="1">
                <a:solidFill>
                  <a:schemeClr val="bg1"/>
                </a:solidFill>
              </a:rPr>
              <a:t>сторінці </a:t>
            </a:r>
            <a:r>
              <a:rPr lang="uk-UA" sz="3200" b="1" smtClean="0">
                <a:solidFill>
                  <a:schemeClr val="bg1"/>
                </a:solidFill>
              </a:rPr>
              <a:t>42 </a:t>
            </a:r>
            <a:r>
              <a:rPr lang="uk-UA" sz="3200" b="1" dirty="0" smtClean="0">
                <a:solidFill>
                  <a:schemeClr val="bg1"/>
                </a:solidFill>
              </a:rPr>
              <a:t>задача </a:t>
            </a:r>
            <a:r>
              <a:rPr lang="uk-UA" sz="3200" b="1" dirty="0">
                <a:solidFill>
                  <a:schemeClr val="bg1"/>
                </a:solidFill>
              </a:rPr>
              <a:t>№ </a:t>
            </a:r>
            <a:r>
              <a:rPr lang="uk-UA" sz="3200" b="1" dirty="0" smtClean="0">
                <a:solidFill>
                  <a:schemeClr val="bg1"/>
                </a:solidFill>
              </a:rPr>
              <a:t>254;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та розв’язати рівняння </a:t>
            </a:r>
            <a:r>
              <a:rPr lang="uk-UA" sz="3200" b="1" dirty="0">
                <a:solidFill>
                  <a:schemeClr val="bg1"/>
                </a:solidFill>
              </a:rPr>
              <a:t>№ </a:t>
            </a:r>
            <a:r>
              <a:rPr lang="uk-UA" sz="3200" b="1" dirty="0" smtClean="0">
                <a:solidFill>
                  <a:schemeClr val="bg1"/>
                </a:solidFill>
              </a:rPr>
              <a:t>255</a:t>
            </a:r>
          </a:p>
        </p:txBody>
      </p:sp>
      <p:pic>
        <p:nvPicPr>
          <p:cNvPr id="10" name="Picture 2" descr="D:\3 клас\03 МАТЕМ\1 Листопад\2 Табличне множення і ділення\№029 - Рівняння Дії з іменованими числами\2025-10-07_1103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711" y="2997746"/>
            <a:ext cx="8291216" cy="167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674541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7" y="599705"/>
            <a:ext cx="9886706" cy="708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701964126"/>
              </p:ext>
            </p:extLst>
          </p:nvPr>
        </p:nvGraphicFramePr>
        <p:xfrm>
          <a:off x="649571" y="1577825"/>
          <a:ext cx="10915068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3 клас\03 МАТЕМ\1 Листопад\2 Табличне множення і ділення\№030 -Таблиця множення і ділення числа 6\2025-10-07_1938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479" y="1370408"/>
            <a:ext cx="9578981" cy="299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05020" y="413503"/>
            <a:ext cx="10225136" cy="76947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Склади вирази </a:t>
            </a:r>
            <a:r>
              <a:rPr lang="uk-UA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за схемами й обчисли </a:t>
            </a:r>
            <a:r>
              <a:rPr lang="uk-UA" sz="3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значення</a:t>
            </a:r>
            <a:endParaRPr lang="uk-UA" sz="36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41" y="1272030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кутник із двома округленими протилежними кутами 6"/>
          <p:cNvSpPr/>
          <p:nvPr/>
        </p:nvSpPr>
        <p:spPr>
          <a:xfrm>
            <a:off x="3499743" y="1522190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4</a:t>
            </a:r>
            <a:endParaRPr lang="uk-UA" sz="4000" b="1" dirty="0"/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8654"/>
            <a:ext cx="1260836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Ст.42 №256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Прямокутник із двома округленими протилежними кутами 6"/>
          <p:cNvSpPr/>
          <p:nvPr/>
        </p:nvSpPr>
        <p:spPr>
          <a:xfrm>
            <a:off x="3499743" y="2251159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2</a:t>
            </a:r>
            <a:endParaRPr lang="uk-UA" sz="4000" b="1" dirty="0"/>
          </a:p>
        </p:txBody>
      </p:sp>
      <p:sp>
        <p:nvSpPr>
          <p:cNvPr id="15" name="Прямокутник із двома округленими протилежними кутами 6"/>
          <p:cNvSpPr/>
          <p:nvPr/>
        </p:nvSpPr>
        <p:spPr>
          <a:xfrm>
            <a:off x="3474186" y="2981278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1</a:t>
            </a:r>
            <a:endParaRPr lang="uk-UA" sz="4000" b="1" dirty="0"/>
          </a:p>
        </p:txBody>
      </p:sp>
      <p:sp>
        <p:nvSpPr>
          <p:cNvPr id="16" name="Прямокутник із двома округленими протилежними кутами 6"/>
          <p:cNvSpPr/>
          <p:nvPr/>
        </p:nvSpPr>
        <p:spPr>
          <a:xfrm>
            <a:off x="6981684" y="1522190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3</a:t>
            </a:r>
            <a:endParaRPr lang="uk-UA" sz="4000" b="1" dirty="0"/>
          </a:p>
        </p:txBody>
      </p:sp>
      <p:sp>
        <p:nvSpPr>
          <p:cNvPr id="17" name="Прямокутник із двома округленими протилежними кутами 6"/>
          <p:cNvSpPr/>
          <p:nvPr/>
        </p:nvSpPr>
        <p:spPr>
          <a:xfrm>
            <a:off x="6981684" y="2251159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0</a:t>
            </a:r>
            <a:endParaRPr lang="uk-UA" sz="4000" b="1" dirty="0"/>
          </a:p>
        </p:txBody>
      </p:sp>
      <p:sp>
        <p:nvSpPr>
          <p:cNvPr id="18" name="Прямокутник із двома округленими протилежними кутами 6"/>
          <p:cNvSpPr/>
          <p:nvPr/>
        </p:nvSpPr>
        <p:spPr>
          <a:xfrm>
            <a:off x="6956127" y="2981278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1</a:t>
            </a:r>
            <a:endParaRPr lang="uk-UA" sz="4000" b="1" dirty="0"/>
          </a:p>
        </p:txBody>
      </p:sp>
      <p:sp>
        <p:nvSpPr>
          <p:cNvPr id="19" name="Прямокутник із двома округленими протилежними кутами 6"/>
          <p:cNvSpPr/>
          <p:nvPr/>
        </p:nvSpPr>
        <p:spPr>
          <a:xfrm>
            <a:off x="3474186" y="3658315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0</a:t>
            </a:r>
            <a:endParaRPr lang="uk-UA" sz="4000" b="1" dirty="0"/>
          </a:p>
        </p:txBody>
      </p:sp>
      <p:sp>
        <p:nvSpPr>
          <p:cNvPr id="20" name="Прямокутник із двома округленими протилежними кутами 6"/>
          <p:cNvSpPr/>
          <p:nvPr/>
        </p:nvSpPr>
        <p:spPr>
          <a:xfrm>
            <a:off x="10443191" y="1369876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2</a:t>
            </a:r>
            <a:endParaRPr lang="uk-UA" sz="4000" b="1" dirty="0"/>
          </a:p>
        </p:txBody>
      </p:sp>
      <p:sp>
        <p:nvSpPr>
          <p:cNvPr id="21" name="Прямокутник із двома округленими протилежними кутами 6"/>
          <p:cNvSpPr/>
          <p:nvPr/>
        </p:nvSpPr>
        <p:spPr>
          <a:xfrm>
            <a:off x="10443191" y="2098845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4</a:t>
            </a:r>
            <a:endParaRPr lang="uk-UA" sz="4000" b="1" dirty="0"/>
          </a:p>
        </p:txBody>
      </p:sp>
      <p:sp>
        <p:nvSpPr>
          <p:cNvPr id="22" name="Прямокутник із двома округленими протилежними кутами 6"/>
          <p:cNvSpPr/>
          <p:nvPr/>
        </p:nvSpPr>
        <p:spPr>
          <a:xfrm>
            <a:off x="10417634" y="2828964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6</a:t>
            </a:r>
            <a:endParaRPr lang="uk-UA" sz="4000" b="1" dirty="0"/>
          </a:p>
        </p:txBody>
      </p:sp>
      <p:sp>
        <p:nvSpPr>
          <p:cNvPr id="23" name="Прямокутник із двома округленими протилежними кутами 6"/>
          <p:cNvSpPr/>
          <p:nvPr/>
        </p:nvSpPr>
        <p:spPr>
          <a:xfrm>
            <a:off x="10417634" y="3506001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8</a:t>
            </a:r>
            <a:endParaRPr lang="uk-UA" sz="4000" b="1" dirty="0"/>
          </a:p>
        </p:txBody>
      </p:sp>
      <p:sp>
        <p:nvSpPr>
          <p:cNvPr id="24" name="Прямокутник із двома округленими протилежними кутами 6"/>
          <p:cNvSpPr/>
          <p:nvPr/>
        </p:nvSpPr>
        <p:spPr>
          <a:xfrm>
            <a:off x="6956127" y="3688861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5</a:t>
            </a:r>
            <a:endParaRPr lang="uk-UA" sz="4000" b="1" dirty="0"/>
          </a:p>
        </p:txBody>
      </p:sp>
    </p:spTree>
    <p:extLst>
      <p:ext uri="{BB962C8B-B14F-4D97-AF65-F5344CB8AC3E}">
        <p14:creationId xmlns:p14="http://schemas.microsoft.com/office/powerpoint/2010/main" val="716988671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3 клас\03 МАТЕМ\1 Листопад\2 Табличне множення і ділення\№030 -Таблиця множення і ділення числа 6\2025-10-07_1947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" b="3269"/>
          <a:stretch/>
        </p:blipFill>
        <p:spPr bwMode="auto">
          <a:xfrm>
            <a:off x="1537210" y="1620000"/>
            <a:ext cx="8955041" cy="24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05020" y="413504"/>
            <a:ext cx="10225136" cy="106627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Склади </a:t>
            </a:r>
            <a:r>
              <a:rPr lang="ru-RU" sz="3200" b="1" dirty="0" err="1"/>
              <a:t>добутки</a:t>
            </a:r>
            <a:r>
              <a:rPr lang="ru-RU" sz="3200" b="1" dirty="0"/>
              <a:t> із </a:t>
            </a:r>
            <a:r>
              <a:rPr lang="ru-RU" sz="3200" b="1" dirty="0" err="1"/>
              <a:t>множником</a:t>
            </a:r>
            <a:r>
              <a:rPr lang="ru-RU" sz="3200" b="1" dirty="0"/>
              <a:t> 6 і </a:t>
            </a:r>
            <a:r>
              <a:rPr lang="ru-RU" sz="3200" b="1" dirty="0" err="1"/>
              <a:t>частки</a:t>
            </a:r>
            <a:r>
              <a:rPr lang="ru-RU" sz="3200" b="1" dirty="0"/>
              <a:t> з </a:t>
            </a:r>
            <a:r>
              <a:rPr lang="ru-RU" sz="3200" b="1" dirty="0" err="1" smtClean="0"/>
              <a:t>дільником</a:t>
            </a:r>
            <a:r>
              <a:rPr lang="ru-RU" sz="3200" b="1" dirty="0" smtClean="0"/>
              <a:t> </a:t>
            </a:r>
            <a:r>
              <a:rPr lang="ru-RU" sz="3200" b="1" dirty="0"/>
              <a:t>6, </a:t>
            </a:r>
            <a:r>
              <a:rPr lang="ru-RU" sz="3200" b="1" dirty="0" err="1"/>
              <a:t>скориставшись</a:t>
            </a:r>
            <a:r>
              <a:rPr lang="ru-RU" sz="3200" b="1" dirty="0"/>
              <a:t> схемою. </a:t>
            </a:r>
            <a:endParaRPr lang="uk-UA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41" y="1272030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" y="5728654"/>
            <a:ext cx="177155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Ст.42 №257-258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0418" y="4247485"/>
            <a:ext cx="131157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6 · 6 =</a:t>
            </a:r>
          </a:p>
          <a:p>
            <a:r>
              <a:rPr lang="uk-UA" sz="3600" b="1" dirty="0">
                <a:solidFill>
                  <a:schemeClr val="bg1"/>
                </a:solidFill>
              </a:rPr>
              <a:t>6 · 3 </a:t>
            </a:r>
            <a:r>
              <a:rPr lang="uk-UA" sz="3600" b="1" dirty="0" smtClean="0">
                <a:solidFill>
                  <a:schemeClr val="bg1"/>
                </a:solidFill>
              </a:rPr>
              <a:t>=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16167" y="4271007"/>
            <a:ext cx="1555234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48 </a:t>
            </a:r>
            <a:r>
              <a:rPr lang="uk-UA" sz="3600" b="1" dirty="0">
                <a:solidFill>
                  <a:schemeClr val="bg1"/>
                </a:solidFill>
              </a:rPr>
              <a:t>: 6 =</a:t>
            </a:r>
          </a:p>
          <a:p>
            <a:r>
              <a:rPr lang="uk-UA" sz="3600" b="1" dirty="0">
                <a:solidFill>
                  <a:schemeClr val="bg1"/>
                </a:solidFill>
              </a:rPr>
              <a:t>30 : 6 </a:t>
            </a:r>
            <a:r>
              <a:rPr lang="uk-UA" sz="3600" b="1" dirty="0" smtClean="0">
                <a:solidFill>
                  <a:schemeClr val="bg1"/>
                </a:solidFill>
              </a:rPr>
              <a:t>=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56495" y="4247485"/>
            <a:ext cx="652743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36</a:t>
            </a:r>
          </a:p>
          <a:p>
            <a:r>
              <a:rPr lang="uk-UA" sz="3600" b="1" dirty="0" smtClean="0">
                <a:solidFill>
                  <a:schemeClr val="bg1"/>
                </a:solidFill>
              </a:rPr>
              <a:t>18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871401" y="4265971"/>
            <a:ext cx="418704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8</a:t>
            </a:r>
          </a:p>
          <a:p>
            <a:r>
              <a:rPr lang="uk-UA" sz="3600" b="1" dirty="0" smtClean="0">
                <a:solidFill>
                  <a:schemeClr val="bg1"/>
                </a:solidFill>
              </a:rPr>
              <a:t>5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31566" y="4247485"/>
            <a:ext cx="131157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6 </a:t>
            </a:r>
            <a:r>
              <a:rPr lang="uk-UA" sz="3600" b="1" dirty="0">
                <a:solidFill>
                  <a:schemeClr val="bg1"/>
                </a:solidFill>
              </a:rPr>
              <a:t>· 9 =</a:t>
            </a:r>
          </a:p>
          <a:p>
            <a:r>
              <a:rPr lang="uk-UA" sz="3600" b="1" dirty="0">
                <a:solidFill>
                  <a:schemeClr val="bg1"/>
                </a:solidFill>
              </a:rPr>
              <a:t>9 · 6 </a:t>
            </a:r>
            <a:r>
              <a:rPr lang="uk-UA" sz="3600" b="1" dirty="0" smtClean="0">
                <a:solidFill>
                  <a:schemeClr val="bg1"/>
                </a:solidFill>
              </a:rPr>
              <a:t>=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43144" y="4258087"/>
            <a:ext cx="652743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54</a:t>
            </a:r>
            <a:endParaRPr lang="uk-UA" sz="3600" b="1" dirty="0">
              <a:solidFill>
                <a:schemeClr val="bg1"/>
              </a:solidFill>
            </a:endParaRPr>
          </a:p>
          <a:p>
            <a:r>
              <a:rPr lang="uk-UA" sz="3600" b="1" dirty="0" smtClean="0">
                <a:solidFill>
                  <a:schemeClr val="bg1"/>
                </a:solidFill>
              </a:rPr>
              <a:t>54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63815" y="4224840"/>
            <a:ext cx="131157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6 </a:t>
            </a:r>
            <a:r>
              <a:rPr lang="uk-UA" sz="3600" b="1" dirty="0">
                <a:solidFill>
                  <a:schemeClr val="bg1"/>
                </a:solidFill>
              </a:rPr>
              <a:t>· 7 </a:t>
            </a:r>
            <a:r>
              <a:rPr lang="uk-UA" sz="3600" b="1" dirty="0" smtClean="0">
                <a:solidFill>
                  <a:schemeClr val="bg1"/>
                </a:solidFill>
              </a:rPr>
              <a:t>=</a:t>
            </a:r>
          </a:p>
          <a:p>
            <a:r>
              <a:rPr lang="uk-UA" sz="3600" b="1" dirty="0">
                <a:solidFill>
                  <a:schemeClr val="bg1"/>
                </a:solidFill>
              </a:rPr>
              <a:t>7 · 6 </a:t>
            </a:r>
            <a:r>
              <a:rPr lang="uk-UA" sz="3600" b="1" dirty="0" smtClean="0">
                <a:solidFill>
                  <a:schemeClr val="bg1"/>
                </a:solidFill>
              </a:rPr>
              <a:t>=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75391" y="4201318"/>
            <a:ext cx="65274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42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548415" y="4262059"/>
            <a:ext cx="1555234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54 </a:t>
            </a:r>
            <a:r>
              <a:rPr lang="uk-UA" sz="3600" b="1" dirty="0">
                <a:solidFill>
                  <a:schemeClr val="bg1"/>
                </a:solidFill>
              </a:rPr>
              <a:t>: 6 =</a:t>
            </a:r>
          </a:p>
          <a:p>
            <a:r>
              <a:rPr lang="uk-UA" sz="3600" b="1" dirty="0">
                <a:solidFill>
                  <a:schemeClr val="bg1"/>
                </a:solidFill>
              </a:rPr>
              <a:t>42 : 6 =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1155932" y="4271007"/>
            <a:ext cx="418704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9</a:t>
            </a:r>
            <a:endParaRPr lang="uk-UA" sz="3600" b="1" dirty="0">
              <a:solidFill>
                <a:schemeClr val="bg1"/>
              </a:solidFill>
            </a:endParaRPr>
          </a:p>
          <a:p>
            <a:r>
              <a:rPr lang="uk-UA" sz="36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375392" y="4773802"/>
            <a:ext cx="65274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103256085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0876" b="56485"/>
          <a:stretch/>
        </p:blipFill>
        <p:spPr>
          <a:xfrm>
            <a:off x="102987" y="853946"/>
            <a:ext cx="11756373" cy="586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029832" y="1197546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916012" y="-612071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331255" y="1197546"/>
            <a:ext cx="454720" cy="567792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sp>
        <p:nvSpPr>
          <p:cNvPr id="76" name="Прямоугольник 75"/>
          <p:cNvSpPr/>
          <p:nvPr/>
        </p:nvSpPr>
        <p:spPr>
          <a:xfrm>
            <a:off x="1123480" y="333450"/>
            <a:ext cx="8136903" cy="7195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4000" b="1" dirty="0" smtClean="0"/>
              <a:t>Хвилинка каліграфії</a:t>
            </a:r>
            <a:endParaRPr lang="ru-RU" sz="4000" b="1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6844" r="16950" b="34814"/>
          <a:stretch/>
        </p:blipFill>
        <p:spPr>
          <a:xfrm>
            <a:off x="2359341" y="1594609"/>
            <a:ext cx="5494047" cy="1188275"/>
          </a:xfrm>
          <a:prstGeom prst="rect">
            <a:avLst/>
          </a:prstGeom>
        </p:spPr>
      </p:pic>
      <p:pic>
        <p:nvPicPr>
          <p:cNvPr id="30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479" y="333450"/>
            <a:ext cx="1555574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кутник: округлені кути 8">
            <a:extLst>
              <a:ext uri="{FF2B5EF4-FFF2-40B4-BE49-F238E27FC236}">
                <a16:creationId xmlns="" xmlns:a16="http://schemas.microsoft.com/office/drawing/2014/main" id="{6DAA749F-3C43-4126-BE9A-255B5C7171D2}"/>
              </a:ext>
            </a:extLst>
          </p:cNvPr>
          <p:cNvSpPr/>
          <p:nvPr/>
        </p:nvSpPr>
        <p:spPr>
          <a:xfrm>
            <a:off x="518497" y="4005858"/>
            <a:ext cx="7477390" cy="10081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/>
              <a:t>Прочитайте ряд чисел. </a:t>
            </a:r>
            <a:r>
              <a:rPr lang="ru-RU" sz="2800" b="1" dirty="0" err="1" smtClean="0"/>
              <a:t>Визначте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закономірність</a:t>
            </a:r>
            <a:r>
              <a:rPr lang="ru-RU" sz="2800" b="1" dirty="0" smtClean="0"/>
              <a:t>. Які числа «</a:t>
            </a:r>
            <a:r>
              <a:rPr lang="ru-RU" sz="2800" b="1" dirty="0" err="1" smtClean="0"/>
              <a:t>зайві</a:t>
            </a:r>
            <a:r>
              <a:rPr lang="ru-RU" sz="2800" b="1" dirty="0" smtClean="0"/>
              <a:t>»?</a:t>
            </a:r>
            <a:endParaRPr lang="ru-RU" sz="2800" b="1" dirty="0"/>
          </a:p>
        </p:txBody>
      </p:sp>
      <p:sp>
        <p:nvSpPr>
          <p:cNvPr id="21" name="Прямокутник: округлені кути 8">
            <a:extLst>
              <a:ext uri="{FF2B5EF4-FFF2-40B4-BE49-F238E27FC236}">
                <a16:creationId xmlns="" xmlns:a16="http://schemas.microsoft.com/office/drawing/2014/main" id="{6DAA749F-3C43-4126-BE9A-255B5C7171D2}"/>
              </a:ext>
            </a:extLst>
          </p:cNvPr>
          <p:cNvSpPr/>
          <p:nvPr/>
        </p:nvSpPr>
        <p:spPr>
          <a:xfrm>
            <a:off x="518497" y="2749628"/>
            <a:ext cx="7477390" cy="8241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000" b="1" dirty="0" smtClean="0"/>
              <a:t>6  12  18  21  30  36  </a:t>
            </a:r>
            <a:r>
              <a:rPr lang="uk-UA" sz="4000" b="1" dirty="0" smtClean="0"/>
              <a:t>40  </a:t>
            </a:r>
            <a:r>
              <a:rPr lang="uk-UA" sz="4000" b="1" dirty="0" smtClean="0"/>
              <a:t>48  54  60</a:t>
            </a:r>
            <a:endParaRPr lang="ru-RU" sz="4000" b="1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92" r="44100" b="54830"/>
          <a:stretch/>
        </p:blipFill>
        <p:spPr>
          <a:xfrm>
            <a:off x="4630643" y="909514"/>
            <a:ext cx="2701059" cy="1000517"/>
          </a:xfrm>
          <a:prstGeom prst="rect">
            <a:avLst/>
          </a:prstGeom>
        </p:spPr>
      </p:pic>
      <p:sp>
        <p:nvSpPr>
          <p:cNvPr id="18" name="Прямокутник із двома округленими протилежними кутами 6"/>
          <p:cNvSpPr/>
          <p:nvPr/>
        </p:nvSpPr>
        <p:spPr>
          <a:xfrm>
            <a:off x="2491631" y="2781722"/>
            <a:ext cx="792088" cy="750082"/>
          </a:xfrm>
          <a:prstGeom prst="round2Diag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24</a:t>
            </a:r>
            <a:endParaRPr lang="uk-UA" sz="4000" b="1" dirty="0"/>
          </a:p>
        </p:txBody>
      </p:sp>
      <p:sp>
        <p:nvSpPr>
          <p:cNvPr id="19" name="Прямокутник із двома округленими протилежними кутами 6"/>
          <p:cNvSpPr/>
          <p:nvPr/>
        </p:nvSpPr>
        <p:spPr>
          <a:xfrm>
            <a:off x="4747328" y="2824221"/>
            <a:ext cx="792088" cy="707583"/>
          </a:xfrm>
          <a:prstGeom prst="round2Diag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42</a:t>
            </a:r>
            <a:endParaRPr lang="uk-UA" sz="4000" b="1" dirty="0"/>
          </a:p>
        </p:txBody>
      </p:sp>
      <p:sp>
        <p:nvSpPr>
          <p:cNvPr id="22" name="Прямокутник: округлені кути 8">
            <a:extLst>
              <a:ext uri="{FF2B5EF4-FFF2-40B4-BE49-F238E27FC236}">
                <a16:creationId xmlns="" xmlns:a16="http://schemas.microsoft.com/office/drawing/2014/main" id="{6DAA749F-3C43-4126-BE9A-255B5C7171D2}"/>
              </a:ext>
            </a:extLst>
          </p:cNvPr>
          <p:cNvSpPr/>
          <p:nvPr/>
        </p:nvSpPr>
        <p:spPr>
          <a:xfrm>
            <a:off x="642333" y="5229994"/>
            <a:ext cx="7229718" cy="7200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 err="1" smtClean="0"/>
              <a:t>Запишіть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результати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таблиці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множення</a:t>
            </a:r>
            <a:r>
              <a:rPr lang="ru-RU" sz="2800" b="1" dirty="0" smtClean="0"/>
              <a:t> на </a:t>
            </a:r>
            <a:r>
              <a:rPr lang="ru-RU" sz="2800" b="1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71591003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18" grpId="0" animBg="1"/>
      <p:bldP spid="19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809" y="1004861"/>
            <a:ext cx="10272056" cy="548204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/>
          <p:cNvSpPr txBox="1"/>
          <p:nvPr/>
        </p:nvSpPr>
        <p:spPr>
          <a:xfrm>
            <a:off x="2058993" y="1891466"/>
            <a:ext cx="434451" cy="76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913" y="1904464"/>
            <a:ext cx="597071" cy="8537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1056" y="2047765"/>
            <a:ext cx="450849" cy="5671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4948" y="2221557"/>
            <a:ext cx="328999" cy="21952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3569868" y="2093293"/>
            <a:ext cx="454720" cy="5677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6230" y="2446685"/>
            <a:ext cx="919977" cy="117690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1097" y="2983780"/>
            <a:ext cx="328999" cy="21952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47126" y="2773200"/>
            <a:ext cx="456942" cy="567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2081" y="2629309"/>
            <a:ext cx="590978" cy="85371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8225" y="2780151"/>
            <a:ext cx="450849" cy="56710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1078" y="3200812"/>
            <a:ext cx="919977" cy="117690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23393" y="3676209"/>
            <a:ext cx="328999" cy="21952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856107" y="3482355"/>
            <a:ext cx="454720" cy="56779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083467" y="3461990"/>
            <a:ext cx="454720" cy="56779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42308" y="4199639"/>
            <a:ext cx="450849" cy="567108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448235" y="4188607"/>
            <a:ext cx="454720" cy="56779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725" y="4121068"/>
            <a:ext cx="597071" cy="85371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3098" y="4243044"/>
            <a:ext cx="450849" cy="56710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5332" y="4438161"/>
            <a:ext cx="328999" cy="219526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04331" y="4243044"/>
            <a:ext cx="456942" cy="567108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9403" y="5129644"/>
            <a:ext cx="328999" cy="219526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346154" y="2061517"/>
            <a:ext cx="454720" cy="567792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639279" y="2047081"/>
            <a:ext cx="456942" cy="567108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1634" y="1970388"/>
            <a:ext cx="597071" cy="853712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6353212" y="1961371"/>
            <a:ext cx="448870" cy="7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66196" y="2315396"/>
            <a:ext cx="328999" cy="21952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8122" y="2068129"/>
            <a:ext cx="450849" cy="567108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149632" y="2534922"/>
            <a:ext cx="865143" cy="1067139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63631" y="2998132"/>
            <a:ext cx="328999" cy="219526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044564" y="2775599"/>
            <a:ext cx="450849" cy="567108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30697" y="2804929"/>
            <a:ext cx="456942" cy="567108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484" y="2679314"/>
            <a:ext cx="597071" cy="853712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138121" y="2804929"/>
            <a:ext cx="450849" cy="567108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81879" y="3240581"/>
            <a:ext cx="865143" cy="1067139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62714" y="3676209"/>
            <a:ext cx="328999" cy="219526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28313" y="3502417"/>
            <a:ext cx="456942" cy="567108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345671" y="4213334"/>
            <a:ext cx="454720" cy="567792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685438" y="4244165"/>
            <a:ext cx="456942" cy="567108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78983" y="5129556"/>
            <a:ext cx="328999" cy="21952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669" y="4101276"/>
            <a:ext cx="597071" cy="853712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28892" y="4208660"/>
            <a:ext cx="456942" cy="56710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849713" y="4377715"/>
            <a:ext cx="328999" cy="21952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108362" y="4188607"/>
            <a:ext cx="450849" cy="567108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7946" y="2093293"/>
            <a:ext cx="450849" cy="56710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14842" y="1961184"/>
            <a:ext cx="590978" cy="85371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9696672" y="1970388"/>
            <a:ext cx="412024" cy="7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133697" y="2288944"/>
            <a:ext cx="328999" cy="219526"/>
          </a:xfrm>
          <a:prstGeom prst="rect">
            <a:avLst/>
          </a:prstGeom>
        </p:spPr>
      </p:pic>
      <p:grpSp>
        <p:nvGrpSpPr>
          <p:cNvPr id="75" name="Группа 6"/>
          <p:cNvGrpSpPr/>
          <p:nvPr/>
        </p:nvGrpSpPr>
        <p:grpSpPr>
          <a:xfrm>
            <a:off x="10421174" y="2084763"/>
            <a:ext cx="827381" cy="568808"/>
            <a:chOff x="8953082" y="3360277"/>
            <a:chExt cx="827920" cy="568676"/>
          </a:xfrm>
        </p:grpSpPr>
        <p:pic>
          <p:nvPicPr>
            <p:cNvPr id="76" name="Рисунок 75">
              <a:extLst>
                <a:ext uri="{FF2B5EF4-FFF2-40B4-BE49-F238E27FC236}">
                  <a16:creationId xmlns="" xmlns:a16="http://schemas.microsoft.com/office/drawing/2014/main" id="{569BEFE1-71C2-4A73-A615-C92D99449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8953082" y="3361292"/>
              <a:ext cx="455016" cy="567661"/>
            </a:xfrm>
            <a:prstGeom prst="rect">
              <a:avLst/>
            </a:prstGeom>
          </p:spPr>
        </p:pic>
        <p:pic>
          <p:nvPicPr>
            <p:cNvPr id="77" name="Рисунок 76">
              <a:extLst>
                <a:ext uri="{FF2B5EF4-FFF2-40B4-BE49-F238E27FC236}">
                  <a16:creationId xmlns="" xmlns:a16="http://schemas.microsoft.com/office/drawing/2014/main" id="{7789B4E2-D455-4B48-982A-12838205C9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83" t="43000" r="21976" b="43158"/>
            <a:stretch/>
          </p:blipFill>
          <p:spPr>
            <a:xfrm>
              <a:off x="9325986" y="3360277"/>
              <a:ext cx="455016" cy="567661"/>
            </a:xfrm>
            <a:prstGeom prst="rect">
              <a:avLst/>
            </a:prstGeom>
          </p:spPr>
        </p:pic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732093" y="2541548"/>
            <a:ext cx="840773" cy="107323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408366" y="2946402"/>
            <a:ext cx="328999" cy="219526"/>
          </a:xfrm>
          <a:prstGeom prst="rect">
            <a:avLst/>
          </a:prstGeom>
        </p:spPr>
      </p:pic>
      <p:grpSp>
        <p:nvGrpSpPr>
          <p:cNvPr id="78" name="Группа 6"/>
          <p:cNvGrpSpPr/>
          <p:nvPr/>
        </p:nvGrpSpPr>
        <p:grpSpPr>
          <a:xfrm>
            <a:off x="9729484" y="2803229"/>
            <a:ext cx="827381" cy="568808"/>
            <a:chOff x="8953082" y="3360277"/>
            <a:chExt cx="827920" cy="568676"/>
          </a:xfrm>
        </p:grpSpPr>
        <p:pic>
          <p:nvPicPr>
            <p:cNvPr id="79" name="Рисунок 78">
              <a:extLst>
                <a:ext uri="{FF2B5EF4-FFF2-40B4-BE49-F238E27FC236}">
                  <a16:creationId xmlns="" xmlns:a16="http://schemas.microsoft.com/office/drawing/2014/main" id="{569BEFE1-71C2-4A73-A615-C92D99449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8953082" y="3361292"/>
              <a:ext cx="455016" cy="567661"/>
            </a:xfrm>
            <a:prstGeom prst="rect">
              <a:avLst/>
            </a:prstGeom>
          </p:spPr>
        </p:pic>
        <p:pic>
          <p:nvPicPr>
            <p:cNvPr id="80" name="Рисунок 79">
              <a:extLst>
                <a:ext uri="{FF2B5EF4-FFF2-40B4-BE49-F238E27FC236}">
                  <a16:creationId xmlns="" xmlns:a16="http://schemas.microsoft.com/office/drawing/2014/main" id="{7789B4E2-D455-4B48-982A-12838205C9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83" t="43000" r="21976" b="43158"/>
            <a:stretch/>
          </p:blipFill>
          <p:spPr>
            <a:xfrm>
              <a:off x="9325986" y="3360277"/>
              <a:ext cx="455016" cy="567661"/>
            </a:xfrm>
            <a:prstGeom prst="rect">
              <a:avLst/>
            </a:prstGeom>
          </p:spPr>
        </p:pic>
      </p:grpSp>
      <p:pic>
        <p:nvPicPr>
          <p:cNvPr id="81" name="Рисунок 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4091" y="2680495"/>
            <a:ext cx="597071" cy="85371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771901" y="2794612"/>
            <a:ext cx="450849" cy="56710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777739" y="3241109"/>
            <a:ext cx="840773" cy="1073237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408366" y="3684656"/>
            <a:ext cx="328999" cy="219526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12754" y="3523670"/>
            <a:ext cx="450849" cy="567108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2893" y="4234310"/>
            <a:ext cx="450849" cy="56710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42201" y="4101276"/>
            <a:ext cx="590978" cy="85371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745877" y="4235669"/>
            <a:ext cx="450849" cy="567108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106206" y="4421094"/>
            <a:ext cx="328999" cy="219526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467314" y="4234310"/>
            <a:ext cx="822495" cy="567108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972799" y="4946392"/>
            <a:ext cx="822495" cy="567108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731676" y="5112486"/>
            <a:ext cx="328999" cy="219526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098667" y="4970935"/>
            <a:ext cx="822495" cy="56710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4D849E59-9297-1428-E034-62965FE2691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805998" y="4938352"/>
            <a:ext cx="454720" cy="567792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D1572654-2EF6-603C-DF41-596D20D4DFB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086899" y="4947376"/>
            <a:ext cx="454720" cy="567792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F8F597D4-159D-1BE7-BDBB-568B289BF2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6687" y="4938352"/>
            <a:ext cx="450849" cy="567108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="" xmlns:a16="http://schemas.microsoft.com/office/drawing/2014/main" id="{A8B17AA9-B610-B2AE-D3D3-B1F6E7F1E0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6845" y="4938352"/>
            <a:ext cx="450849" cy="567108"/>
          </a:xfrm>
          <a:prstGeom prst="rect">
            <a:avLst/>
          </a:prstGeom>
        </p:spPr>
      </p:pic>
      <p:sp>
        <p:nvSpPr>
          <p:cNvPr id="92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8654"/>
            <a:ext cx="1195487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Ст.43 №259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4"/>
          <p:cNvSpPr/>
          <p:nvPr/>
        </p:nvSpPr>
        <p:spPr>
          <a:xfrm>
            <a:off x="1068913" y="503255"/>
            <a:ext cx="9852249" cy="76629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Розв’яжи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</a:rPr>
              <a:t>рівняння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V="1">
            <a:off x="2142308" y="3997328"/>
            <a:ext cx="1762023" cy="853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flipV="1">
            <a:off x="5342164" y="3984433"/>
            <a:ext cx="2118019" cy="853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 flipV="1">
            <a:off x="9001665" y="3963008"/>
            <a:ext cx="2118019" cy="853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1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/>
          <p:cNvSpPr/>
          <p:nvPr/>
        </p:nvSpPr>
        <p:spPr>
          <a:xfrm>
            <a:off x="1195487" y="552486"/>
            <a:ext cx="9673478" cy="67302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Перевір </a:t>
            </a:r>
            <a:r>
              <a:rPr lang="ru-RU" sz="4000" b="1" dirty="0" err="1">
                <a:solidFill>
                  <a:schemeClr val="bg1"/>
                </a:solidFill>
              </a:rPr>
              <a:t>розв’язання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рівнянь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95487" y="1557586"/>
            <a:ext cx="2459328" cy="25551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4000" dirty="0"/>
              <a:t>15 + х = 20</a:t>
            </a:r>
          </a:p>
          <a:p>
            <a:r>
              <a:rPr lang="uk-UA" sz="4000" dirty="0"/>
              <a:t>х = 20 – 15</a:t>
            </a:r>
          </a:p>
          <a:p>
            <a:r>
              <a:rPr lang="uk-UA" sz="4000" dirty="0"/>
              <a:t>х = 5</a:t>
            </a:r>
          </a:p>
          <a:p>
            <a:r>
              <a:rPr lang="uk-UA" sz="4000" dirty="0"/>
              <a:t>15 + 5 = 20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11911" y="1557586"/>
            <a:ext cx="2111316" cy="25551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dirty="0"/>
              <a:t>1 · а = 8</a:t>
            </a:r>
          </a:p>
          <a:p>
            <a:r>
              <a:rPr lang="uk-UA" sz="4000" dirty="0"/>
              <a:t>а = 8 : 1</a:t>
            </a:r>
          </a:p>
          <a:p>
            <a:r>
              <a:rPr lang="uk-UA" sz="4000" dirty="0"/>
              <a:t>а = 8</a:t>
            </a:r>
          </a:p>
          <a:p>
            <a:r>
              <a:rPr lang="uk-UA" sz="4000" dirty="0"/>
              <a:t>1 · 8 = 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68295" y="1557586"/>
            <a:ext cx="1932284" cy="25551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4000" dirty="0"/>
              <a:t>с · 2 = 8</a:t>
            </a:r>
          </a:p>
          <a:p>
            <a:r>
              <a:rPr lang="uk-UA" sz="4000" dirty="0"/>
              <a:t>с = 8 : 2</a:t>
            </a:r>
          </a:p>
          <a:p>
            <a:r>
              <a:rPr lang="uk-UA" sz="4000" dirty="0"/>
              <a:t>с = 4</a:t>
            </a:r>
          </a:p>
          <a:p>
            <a:r>
              <a:rPr lang="uk-UA" sz="4000" dirty="0"/>
              <a:t>4 · 2 = 8 </a:t>
            </a:r>
          </a:p>
        </p:txBody>
      </p:sp>
      <p:cxnSp>
        <p:nvCxnSpPr>
          <p:cNvPr id="9" name="Пряма сполучна лінія 8"/>
          <p:cNvCxnSpPr/>
          <p:nvPr/>
        </p:nvCxnSpPr>
        <p:spPr>
          <a:xfrm flipV="1">
            <a:off x="1267495" y="3373288"/>
            <a:ext cx="2232248" cy="1550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 сполучна лінія 11"/>
          <p:cNvCxnSpPr/>
          <p:nvPr/>
        </p:nvCxnSpPr>
        <p:spPr>
          <a:xfrm>
            <a:off x="5057592" y="3414292"/>
            <a:ext cx="180810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 сполучна лінія 14"/>
          <p:cNvCxnSpPr/>
          <p:nvPr/>
        </p:nvCxnSpPr>
        <p:spPr>
          <a:xfrm flipV="1">
            <a:off x="8468294" y="3381039"/>
            <a:ext cx="1932285" cy="367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74" y="4519987"/>
            <a:ext cx="6518071" cy="2304974"/>
          </a:xfrm>
          <a:prstGeom prst="rect">
            <a:avLst/>
          </a:prstGeom>
        </p:spPr>
      </p:pic>
      <p:sp>
        <p:nvSpPr>
          <p:cNvPr id="7" name="Прямокутник: округлені кути 6">
            <a:extLst>
              <a:ext uri="{FF2B5EF4-FFF2-40B4-BE49-F238E27FC236}">
                <a16:creationId xmlns="" xmlns:a16="http://schemas.microsoft.com/office/drawing/2014/main" id="{FAE084E7-40EE-400B-B698-4EA5ABA5D1BC}"/>
              </a:ext>
            </a:extLst>
          </p:cNvPr>
          <p:cNvSpPr/>
          <p:nvPr/>
        </p:nvSpPr>
        <p:spPr>
          <a:xfrm>
            <a:off x="8152782" y="1446912"/>
            <a:ext cx="2563307" cy="266581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8654"/>
            <a:ext cx="1195487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Ст.43 №260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53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2519</TotalTime>
  <Words>566</Words>
  <Application>Microsoft Office PowerPoint</Application>
  <PresentationFormat>Произвольный</PresentationFormat>
  <Paragraphs>142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Налаштування на 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225</cp:revision>
  <dcterms:created xsi:type="dcterms:W3CDTF">2025-08-27T14:01:18Z</dcterms:created>
  <dcterms:modified xsi:type="dcterms:W3CDTF">2025-10-08T17:07:39Z</dcterms:modified>
</cp:coreProperties>
</file>