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464" r:id="rId3"/>
    <p:sldId id="312" r:id="rId4"/>
    <p:sldId id="286" r:id="rId5"/>
    <p:sldId id="457" r:id="rId6"/>
    <p:sldId id="458" r:id="rId7"/>
    <p:sldId id="446" r:id="rId8"/>
    <p:sldId id="391" r:id="rId9"/>
    <p:sldId id="454" r:id="rId10"/>
    <p:sldId id="459" r:id="rId11"/>
    <p:sldId id="463" r:id="rId12"/>
    <p:sldId id="461" r:id="rId13"/>
    <p:sldId id="462" r:id="rId14"/>
    <p:sldId id="412" r:id="rId15"/>
    <p:sldId id="313" r:id="rId16"/>
    <p:sldId id="465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3F3"/>
    <a:srgbClr val="E923E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Ознайомлення з блок-схемами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рівнянь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Складання і розв’язування задачі за умовою і трьома запитаннями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Обчислен</a:t>
          </a:r>
          <a:r>
            <a:rPr lang="uk-UA" sz="3200" b="1" dirty="0" smtClean="0"/>
            <a:t>-ня виразів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1636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1962" custLinFactX="113750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16229" custLinFactX="158343" custLinFactNeighborX="200000" custLinFactNeighborY="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0750" custLinFactX="-255959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779057" y="908479"/>
          <a:ext cx="4273486" cy="2456526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Обчислен</a:t>
          </a:r>
          <a:r>
            <a:rPr lang="uk-UA" sz="3200" b="1" kern="1200" dirty="0" smtClean="0"/>
            <a:t>-ня виразів</a:t>
          </a:r>
          <a:endParaRPr lang="ru-RU" sz="3200" b="1" kern="1200" dirty="0"/>
        </a:p>
      </dsp:txBody>
      <dsp:txXfrm rot="5400000">
        <a:off x="129423" y="854696"/>
        <a:ext cx="2456526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608530" y="602251"/>
          <a:ext cx="4273486" cy="3068982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Складання і розв’язування задачі за умовою і трьома запитаннями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10782" y="854696"/>
        <a:ext cx="3068982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460644" y="963078"/>
          <a:ext cx="4273486" cy="234732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Ознайомлення з блок-схемами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423723" y="854696"/>
        <a:ext cx="234732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788723" y="917426"/>
          <a:ext cx="4273486" cy="243863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рівнянь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706149" y="854697"/>
        <a:ext cx="243863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81522"/>
            <a:ext cx="885698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smtClean="0">
                <a:solidFill>
                  <a:srgbClr val="7030A0"/>
                </a:solidFill>
              </a:rPr>
              <a:t>Складання </a:t>
            </a:r>
            <a:r>
              <a:rPr lang="uk-UA" sz="4000" b="1" dirty="0">
                <a:solidFill>
                  <a:srgbClr val="7030A0"/>
                </a:solidFill>
              </a:rPr>
              <a:t>і розв’язування задач за поданою умовою і запитаннями. Блок-схеми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730" y="386661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2.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31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069754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2" y="333450"/>
            <a:ext cx="10193366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Склади три задачі за </a:t>
            </a:r>
            <a:r>
              <a:rPr lang="ru-RU" sz="3200" b="1" dirty="0" err="1" smtClean="0">
                <a:solidFill>
                  <a:schemeClr val="bg1"/>
                </a:solidFill>
              </a:rPr>
              <a:t>умовою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і </a:t>
            </a:r>
            <a:r>
              <a:rPr lang="ru-RU" sz="3200" b="1" dirty="0" smtClean="0">
                <a:solidFill>
                  <a:schemeClr val="bg1"/>
                </a:solidFill>
              </a:rPr>
              <a:t>різними </a:t>
            </a:r>
            <a:r>
              <a:rPr lang="ru-RU" sz="3200" b="1" dirty="0" err="1" smtClean="0">
                <a:solidFill>
                  <a:schemeClr val="bg1"/>
                </a:solidFill>
              </a:rPr>
              <a:t>запитаннями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18708" y="1137471"/>
            <a:ext cx="103541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Зошити</a:t>
            </a:r>
            <a:r>
              <a:rPr lang="ru-RU" sz="3200" b="1" dirty="0"/>
              <a:t> лежать у </a:t>
            </a:r>
            <a:r>
              <a:rPr lang="ru-RU" sz="3200" b="1" dirty="0" err="1">
                <a:solidFill>
                  <a:srgbClr val="FFFF00"/>
                </a:solidFill>
              </a:rPr>
              <a:t>трьох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червоних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папках, </a:t>
            </a:r>
            <a:r>
              <a:rPr lang="ru-RU" sz="3200" b="1" dirty="0">
                <a:solidFill>
                  <a:srgbClr val="FFFF00"/>
                </a:solidFill>
              </a:rPr>
              <a:t>по 8 </a:t>
            </a:r>
            <a:r>
              <a:rPr lang="ru-RU" sz="3200" b="1" dirty="0" err="1">
                <a:solidFill>
                  <a:srgbClr val="FFFF00"/>
                </a:solidFill>
              </a:rPr>
              <a:t>зошитів</a:t>
            </a:r>
            <a:r>
              <a:rPr lang="ru-RU" sz="3200" b="1" dirty="0">
                <a:solidFill>
                  <a:srgbClr val="FFFF00"/>
                </a:solidFill>
              </a:rPr>
              <a:t> у кожній</a:t>
            </a:r>
            <a:r>
              <a:rPr lang="ru-RU" sz="3200" b="1" dirty="0"/>
              <a:t>, і у </a:t>
            </a:r>
            <a:r>
              <a:rPr lang="ru-RU" sz="3200" b="1" dirty="0" err="1">
                <a:solidFill>
                  <a:srgbClr val="FFFF00"/>
                </a:solidFill>
              </a:rPr>
              <a:t>двох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зелених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папках, </a:t>
            </a:r>
            <a:r>
              <a:rPr lang="ru-RU" sz="3200" b="1" dirty="0">
                <a:solidFill>
                  <a:srgbClr val="FFFF00"/>
                </a:solidFill>
              </a:rPr>
              <a:t>по 4 </a:t>
            </a:r>
            <a:r>
              <a:rPr lang="ru-RU" sz="3200" b="1" dirty="0" err="1">
                <a:solidFill>
                  <a:srgbClr val="FFFF00"/>
                </a:solidFill>
              </a:rPr>
              <a:t>зошити</a:t>
            </a:r>
            <a:r>
              <a:rPr lang="ru-RU" sz="3200" b="1" dirty="0">
                <a:solidFill>
                  <a:srgbClr val="FFFF00"/>
                </a:solidFill>
              </a:rPr>
              <a:t> в </a:t>
            </a:r>
            <a:r>
              <a:rPr lang="ru-RU" sz="3200" b="1" dirty="0" smtClean="0">
                <a:solidFill>
                  <a:srgbClr val="FFFF00"/>
                </a:solidFill>
              </a:rPr>
              <a:t>кожній</a:t>
            </a:r>
            <a:r>
              <a:rPr lang="ru-RU" sz="3200" b="1" dirty="0" smtClean="0"/>
              <a:t>. </a:t>
            </a:r>
            <a:endParaRPr lang="uk-UA" sz="3200" b="1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326903" y="2147416"/>
            <a:ext cx="4464496" cy="18884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2. У </a:t>
            </a:r>
            <a:r>
              <a:rPr lang="ru-RU" sz="2800" b="1" dirty="0"/>
              <a:t>яких папках </a:t>
            </a:r>
            <a:r>
              <a:rPr lang="ru-RU" sz="2800" b="1" dirty="0" err="1"/>
              <a:t>зошитів</a:t>
            </a:r>
            <a:r>
              <a:rPr lang="ru-RU" sz="2800" b="1" dirty="0"/>
              <a:t> більше — </a:t>
            </a:r>
            <a:r>
              <a:rPr lang="ru-RU" sz="2800" b="1" dirty="0" err="1"/>
              <a:t>червоних</a:t>
            </a:r>
            <a:r>
              <a:rPr lang="ru-RU" sz="2800" b="1" dirty="0"/>
              <a:t> чи </a:t>
            </a:r>
            <a:r>
              <a:rPr lang="ru-RU" sz="2800" b="1" dirty="0" err="1"/>
              <a:t>зелених</a:t>
            </a:r>
            <a:r>
              <a:rPr lang="ru-RU" sz="2800" b="1" dirty="0"/>
              <a:t>? На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зошитів</a:t>
            </a:r>
            <a:r>
              <a:rPr lang="ru-RU" sz="2800" b="1" dirty="0"/>
              <a:t> </a:t>
            </a:r>
            <a:r>
              <a:rPr lang="ru-RU" sz="2800" b="1" dirty="0" err="1"/>
              <a:t>більше</a:t>
            </a:r>
            <a:r>
              <a:rPr lang="ru-RU" sz="2800" b="1" dirty="0"/>
              <a:t>?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987765" y="2159521"/>
            <a:ext cx="3600400" cy="1876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3. У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разів</a:t>
            </a:r>
            <a:r>
              <a:rPr lang="ru-RU" sz="2800" b="1" dirty="0"/>
              <a:t> більше </a:t>
            </a:r>
            <a:r>
              <a:rPr lang="ru-RU" sz="2800" b="1" dirty="0" err="1"/>
              <a:t>зошитів</a:t>
            </a:r>
            <a:r>
              <a:rPr lang="ru-RU" sz="2800" b="1" dirty="0"/>
              <a:t> у </a:t>
            </a:r>
            <a:r>
              <a:rPr lang="ru-RU" sz="2800" b="1" dirty="0" err="1" smtClean="0"/>
              <a:t>червоних</a:t>
            </a:r>
            <a:r>
              <a:rPr lang="ru-RU" sz="2800" b="1" dirty="0" smtClean="0"/>
              <a:t> папках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у </a:t>
            </a:r>
            <a:r>
              <a:rPr lang="ru-RU" sz="2800" b="1" dirty="0" err="1"/>
              <a:t>зелених</a:t>
            </a:r>
            <a:r>
              <a:rPr lang="ru-RU" sz="2800" b="1" dirty="0"/>
              <a:t>? </a:t>
            </a:r>
            <a:endParaRPr lang="uk-UA" sz="2800" b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Ст.44 №269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Округлений прямокутник 1"/>
          <p:cNvSpPr/>
          <p:nvPr/>
        </p:nvSpPr>
        <p:spPr>
          <a:xfrm>
            <a:off x="547415" y="2133650"/>
            <a:ext cx="2649971" cy="16121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1.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/>
              <a:t>всього </a:t>
            </a:r>
            <a:r>
              <a:rPr lang="ru-RU" sz="2800" b="1" dirty="0" err="1"/>
              <a:t>зошитів</a:t>
            </a:r>
            <a:r>
              <a:rPr lang="ru-RU" sz="2800" b="1" dirty="0"/>
              <a:t> у </a:t>
            </a:r>
            <a:r>
              <a:rPr lang="ru-RU" sz="2800" b="1" dirty="0" err="1"/>
              <a:t>цих</a:t>
            </a:r>
            <a:r>
              <a:rPr lang="ru-RU" sz="2800" b="1" dirty="0"/>
              <a:t> папках</a:t>
            </a:r>
            <a:r>
              <a:rPr lang="ru-RU" sz="2800" b="1" dirty="0" smtClean="0"/>
              <a:t>?</a:t>
            </a:r>
            <a:endParaRPr lang="uk-UA" sz="2800" b="1" dirty="0"/>
          </a:p>
        </p:txBody>
      </p:sp>
      <p:sp>
        <p:nvSpPr>
          <p:cNvPr id="8" name="Прямоугольник 4"/>
          <p:cNvSpPr/>
          <p:nvPr/>
        </p:nvSpPr>
        <p:spPr>
          <a:xfrm>
            <a:off x="403399" y="4882563"/>
            <a:ext cx="4278634" cy="87005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Вибери </a:t>
            </a:r>
            <a:r>
              <a:rPr lang="ru-RU" sz="2800" b="1" dirty="0" err="1" smtClean="0">
                <a:solidFill>
                  <a:srgbClr val="7030A0"/>
                </a:solidFill>
              </a:rPr>
              <a:t>вираз</a:t>
            </a:r>
            <a:r>
              <a:rPr lang="ru-RU" sz="2800" b="1" dirty="0" smtClean="0">
                <a:solidFill>
                  <a:srgbClr val="7030A0"/>
                </a:solidFill>
              </a:rPr>
              <a:t> до </a:t>
            </a:r>
            <a:r>
              <a:rPr lang="ru-RU" sz="2800" b="1" dirty="0" err="1" smtClean="0">
                <a:solidFill>
                  <a:srgbClr val="7030A0"/>
                </a:solidFill>
              </a:rPr>
              <a:t>кожної</a:t>
            </a:r>
            <a:r>
              <a:rPr lang="ru-RU" sz="2800" b="1" dirty="0" smtClean="0">
                <a:solidFill>
                  <a:srgbClr val="7030A0"/>
                </a:solidFill>
              </a:rPr>
              <a:t> задачі. Поясни </a:t>
            </a:r>
            <a:r>
              <a:rPr lang="ru-RU" sz="2800" b="1" dirty="0" err="1" smtClean="0">
                <a:solidFill>
                  <a:srgbClr val="7030A0"/>
                </a:solidFill>
              </a:rPr>
              <a:t>свій</a:t>
            </a:r>
            <a:r>
              <a:rPr lang="ru-RU" sz="2800" b="1" dirty="0" smtClean="0">
                <a:solidFill>
                  <a:srgbClr val="7030A0"/>
                </a:solidFill>
              </a:rPr>
              <a:t> вибір.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4"/>
          <p:cNvSpPr/>
          <p:nvPr/>
        </p:nvSpPr>
        <p:spPr>
          <a:xfrm>
            <a:off x="4706245" y="4894505"/>
            <a:ext cx="5850282" cy="8619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Розв’яжи задачу </a:t>
            </a:r>
            <a:r>
              <a:rPr lang="ru-RU" sz="2800" b="1" dirty="0" err="1">
                <a:solidFill>
                  <a:srgbClr val="7030A0"/>
                </a:solidFill>
              </a:rPr>
              <a:t>із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третім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запитанням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скориставшись</a:t>
            </a:r>
            <a:r>
              <a:rPr lang="ru-RU" sz="2800" b="1" dirty="0">
                <a:solidFill>
                  <a:srgbClr val="7030A0"/>
                </a:solidFill>
              </a:rPr>
              <a:t> схемою</a:t>
            </a:r>
          </a:p>
        </p:txBody>
      </p:sp>
      <p:sp>
        <p:nvSpPr>
          <p:cNvPr id="29" name="Округлений прямокутник 4"/>
          <p:cNvSpPr/>
          <p:nvPr/>
        </p:nvSpPr>
        <p:spPr>
          <a:xfrm>
            <a:off x="7937289" y="4792421"/>
            <a:ext cx="3748127" cy="6426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(</a:t>
            </a:r>
            <a:r>
              <a:rPr lang="uk-UA" sz="3600" b="1" dirty="0" smtClean="0">
                <a:solidFill>
                  <a:srgbClr val="7030A0"/>
                </a:solidFill>
              </a:rPr>
              <a:t>__ </a:t>
            </a:r>
            <a:r>
              <a:rPr lang="en-US" sz="3600" b="1" dirty="0" smtClean="0">
                <a:solidFill>
                  <a:srgbClr val="7030A0"/>
                </a:solidFill>
              </a:rPr>
              <a:t>·</a:t>
            </a:r>
            <a:r>
              <a:rPr lang="uk-UA" sz="3600" b="1" dirty="0" smtClean="0">
                <a:solidFill>
                  <a:srgbClr val="7030A0"/>
                </a:solidFill>
              </a:rPr>
              <a:t> __</a:t>
            </a:r>
            <a:r>
              <a:rPr lang="en-US" sz="3600" b="1" dirty="0" smtClean="0">
                <a:solidFill>
                  <a:srgbClr val="7030A0"/>
                </a:solidFill>
              </a:rPr>
              <a:t>)</a:t>
            </a:r>
            <a:r>
              <a:rPr lang="uk-UA" sz="3600" b="1" dirty="0" smtClean="0">
                <a:solidFill>
                  <a:srgbClr val="7030A0"/>
                </a:solidFill>
              </a:rPr>
              <a:t> + (__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uk-UA" sz="3600" b="1" dirty="0" smtClean="0">
                <a:solidFill>
                  <a:srgbClr val="7030A0"/>
                </a:solidFill>
              </a:rPr>
              <a:t>__)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0" name="Округлений прямокутник 4"/>
          <p:cNvSpPr/>
          <p:nvPr/>
        </p:nvSpPr>
        <p:spPr>
          <a:xfrm>
            <a:off x="7889662" y="4145930"/>
            <a:ext cx="3796605" cy="6426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(</a:t>
            </a:r>
            <a:r>
              <a:rPr lang="uk-UA" sz="3600" b="1" dirty="0" smtClean="0">
                <a:solidFill>
                  <a:srgbClr val="7030A0"/>
                </a:solidFill>
              </a:rPr>
              <a:t>__ </a:t>
            </a:r>
            <a:r>
              <a:rPr lang="en-US" sz="3600" b="1" dirty="0" smtClean="0">
                <a:solidFill>
                  <a:srgbClr val="7030A0"/>
                </a:solidFill>
              </a:rPr>
              <a:t>·</a:t>
            </a:r>
            <a:r>
              <a:rPr lang="uk-UA" sz="3600" b="1" dirty="0" smtClean="0">
                <a:solidFill>
                  <a:srgbClr val="7030A0"/>
                </a:solidFill>
              </a:rPr>
              <a:t> __</a:t>
            </a:r>
            <a:r>
              <a:rPr lang="en-US" sz="3600" b="1" dirty="0" smtClean="0">
                <a:solidFill>
                  <a:srgbClr val="7030A0"/>
                </a:solidFill>
              </a:rPr>
              <a:t>) </a:t>
            </a:r>
            <a:r>
              <a:rPr lang="uk-UA" sz="3600" b="1" dirty="0" smtClean="0">
                <a:solidFill>
                  <a:srgbClr val="7030A0"/>
                </a:solidFill>
              </a:rPr>
              <a:t>– (__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uk-UA" sz="3600" b="1" dirty="0" smtClean="0">
                <a:solidFill>
                  <a:srgbClr val="7030A0"/>
                </a:solidFill>
              </a:rPr>
              <a:t>__)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1" name="Округлений прямокутник 4"/>
          <p:cNvSpPr/>
          <p:nvPr/>
        </p:nvSpPr>
        <p:spPr>
          <a:xfrm>
            <a:off x="7988582" y="5435097"/>
            <a:ext cx="3720890" cy="6426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(</a:t>
            </a:r>
            <a:r>
              <a:rPr lang="uk-UA" sz="3600" b="1" dirty="0" smtClean="0">
                <a:solidFill>
                  <a:srgbClr val="7030A0"/>
                </a:solidFill>
              </a:rPr>
              <a:t>__ </a:t>
            </a:r>
            <a:r>
              <a:rPr lang="en-US" sz="3600" b="1" dirty="0" smtClean="0">
                <a:solidFill>
                  <a:srgbClr val="7030A0"/>
                </a:solidFill>
              </a:rPr>
              <a:t>·</a:t>
            </a:r>
            <a:r>
              <a:rPr lang="uk-UA" sz="3600" b="1" dirty="0" smtClean="0">
                <a:solidFill>
                  <a:srgbClr val="7030A0"/>
                </a:solidFill>
              </a:rPr>
              <a:t> __</a:t>
            </a:r>
            <a:r>
              <a:rPr lang="en-US" sz="3600" b="1" dirty="0" smtClean="0">
                <a:solidFill>
                  <a:srgbClr val="7030A0"/>
                </a:solidFill>
              </a:rPr>
              <a:t>) </a:t>
            </a:r>
            <a:r>
              <a:rPr lang="uk-UA" sz="3600" b="1" dirty="0">
                <a:solidFill>
                  <a:srgbClr val="7030A0"/>
                </a:solidFill>
              </a:rPr>
              <a:t>: </a:t>
            </a:r>
            <a:r>
              <a:rPr lang="uk-UA" sz="3600" b="1" dirty="0" smtClean="0">
                <a:solidFill>
                  <a:srgbClr val="7030A0"/>
                </a:solidFill>
              </a:rPr>
              <a:t>(__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uk-UA" sz="3600" b="1" dirty="0" smtClean="0">
                <a:solidFill>
                  <a:srgbClr val="7030A0"/>
                </a:solidFill>
              </a:rPr>
              <a:t>__)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0263" y="414609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8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79676" y="409428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3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60777" y="413559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4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852865" y="413572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2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7" name="Округлений прямокутник 4"/>
          <p:cNvSpPr/>
          <p:nvPr/>
        </p:nvSpPr>
        <p:spPr>
          <a:xfrm>
            <a:off x="10270129" y="4860512"/>
            <a:ext cx="1377493" cy="6426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 (р.)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890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353E-6 -1.85185E-6 L -0.65386 -0.08796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99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369E-6 1.11111E-6 L -0.33272 0.00625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0625 L -0.00508 -0.1879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8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" grpId="0"/>
      <p:bldP spid="23" grpId="0"/>
      <p:bldP spid="24" grpId="0"/>
      <p:bldP spid="25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23479" y="497312"/>
            <a:ext cx="9937104" cy="10975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>
                <a:solidFill>
                  <a:schemeClr val="bg1"/>
                </a:solidFill>
              </a:rPr>
              <a:t>вирази</a:t>
            </a:r>
            <a:r>
              <a:rPr lang="ru-RU" sz="3200" b="1" dirty="0">
                <a:solidFill>
                  <a:schemeClr val="bg1"/>
                </a:solidFill>
              </a:rPr>
              <a:t>. Яку </a:t>
            </a:r>
            <a:r>
              <a:rPr lang="ru-RU" sz="3200" b="1" dirty="0" err="1">
                <a:solidFill>
                  <a:schemeClr val="bg1"/>
                </a:solidFill>
              </a:rPr>
              <a:t>дію</a:t>
            </a:r>
            <a:r>
              <a:rPr lang="ru-RU" sz="3200" b="1" dirty="0">
                <a:solidFill>
                  <a:schemeClr val="bg1"/>
                </a:solidFill>
              </a:rPr>
              <a:t> виконують </a:t>
            </a:r>
            <a:r>
              <a:rPr lang="ru-RU" sz="3200" b="1" dirty="0" err="1">
                <a:solidFill>
                  <a:schemeClr val="bg1"/>
                </a:solidFill>
              </a:rPr>
              <a:t>останньою</a:t>
            </a:r>
            <a:r>
              <a:rPr lang="ru-RU" sz="3200" b="1" dirty="0">
                <a:solidFill>
                  <a:schemeClr val="bg1"/>
                </a:solidFill>
              </a:rPr>
              <a:t> в кожному </a:t>
            </a:r>
            <a:r>
              <a:rPr lang="ru-RU" sz="3200" b="1" dirty="0" err="1" smtClean="0">
                <a:solidFill>
                  <a:schemeClr val="bg1"/>
                </a:solidFill>
              </a:rPr>
              <a:t>виразі</a:t>
            </a:r>
            <a:r>
              <a:rPr lang="ru-RU" sz="3200" b="1" dirty="0" smtClean="0">
                <a:solidFill>
                  <a:schemeClr val="bg1"/>
                </a:solidFill>
              </a:rPr>
              <a:t>? Як </a:t>
            </a:r>
            <a:r>
              <a:rPr lang="ru-RU" sz="3200" b="1" dirty="0">
                <a:solidFill>
                  <a:schemeClr val="bg1"/>
                </a:solidFill>
              </a:rPr>
              <a:t>називають </a:t>
            </a:r>
            <a:r>
              <a:rPr lang="ru-RU" sz="3200" b="1" dirty="0" err="1">
                <a:solidFill>
                  <a:schemeClr val="bg1"/>
                </a:solidFill>
              </a:rPr>
              <a:t>кожний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вираз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153114" y="1701602"/>
            <a:ext cx="270666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/>
              <a:t>36 – 18 : 3 </a:t>
            </a:r>
            <a:endParaRPr lang="uk-UA" sz="4000" b="1" dirty="0" smtClean="0"/>
          </a:p>
          <a:p>
            <a:r>
              <a:rPr lang="uk-UA" sz="4000" b="1" dirty="0" smtClean="0"/>
              <a:t>(</a:t>
            </a:r>
            <a:r>
              <a:rPr lang="uk-UA" sz="4000" b="1" dirty="0"/>
              <a:t>36 – 18) : 3               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4003799" y="1625214"/>
            <a:ext cx="6009998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– </a:t>
            </a:r>
            <a:r>
              <a:rPr lang="uk-UA" sz="3600" b="1" dirty="0"/>
              <a:t>це </a:t>
            </a:r>
            <a:r>
              <a:rPr lang="uk-UA" sz="3600" b="1" dirty="0">
                <a:solidFill>
                  <a:srgbClr val="FFFF00"/>
                </a:solidFill>
              </a:rPr>
              <a:t>різниця</a:t>
            </a:r>
            <a:r>
              <a:rPr lang="uk-UA" sz="3600" b="1" dirty="0"/>
              <a:t> числа і частки</a:t>
            </a:r>
            <a:endParaRPr lang="ru-RU" sz="3600" b="1" dirty="0"/>
          </a:p>
          <a:p>
            <a:r>
              <a:rPr lang="uk-UA" sz="3600" b="1" dirty="0" smtClean="0"/>
              <a:t>– </a:t>
            </a:r>
            <a:r>
              <a:rPr lang="uk-UA" sz="3600" b="1" dirty="0"/>
              <a:t>це </a:t>
            </a:r>
            <a:r>
              <a:rPr lang="uk-UA" sz="3600" b="1" dirty="0">
                <a:solidFill>
                  <a:srgbClr val="FFFF00"/>
                </a:solidFill>
              </a:rPr>
              <a:t>частка</a:t>
            </a:r>
            <a:r>
              <a:rPr lang="uk-UA" sz="3600" b="1" dirty="0"/>
              <a:t> різниці і </a:t>
            </a:r>
            <a:r>
              <a:rPr lang="uk-UA" sz="3600" b="1" dirty="0" smtClean="0"/>
              <a:t>числа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79" y="4740992"/>
            <a:ext cx="5478336" cy="1937294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Ст.44 №271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 4"/>
          <p:cNvSpPr/>
          <p:nvPr/>
        </p:nvSpPr>
        <p:spPr>
          <a:xfrm>
            <a:off x="1147253" y="3217796"/>
            <a:ext cx="2712530" cy="13237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/>
              <a:t>6 </a:t>
            </a:r>
            <a:r>
              <a:rPr lang="uk-UA" sz="4000" b="1" dirty="0"/>
              <a:t>∙ 4 + 45</a:t>
            </a:r>
          </a:p>
          <a:p>
            <a:r>
              <a:rPr lang="uk-UA" sz="4000" b="1" dirty="0" smtClean="0"/>
              <a:t>3 </a:t>
            </a:r>
            <a:r>
              <a:rPr lang="uk-UA" sz="4000" b="1" dirty="0"/>
              <a:t>∙ 8 + 2 ∙ 9</a:t>
            </a:r>
          </a:p>
        </p:txBody>
      </p:sp>
      <p:sp>
        <p:nvSpPr>
          <p:cNvPr id="13" name="Округлений прямокутник 6"/>
          <p:cNvSpPr/>
          <p:nvPr/>
        </p:nvSpPr>
        <p:spPr>
          <a:xfrm>
            <a:off x="4003799" y="3228824"/>
            <a:ext cx="5616624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– </a:t>
            </a:r>
            <a:r>
              <a:rPr lang="uk-UA" sz="3600" b="1" dirty="0"/>
              <a:t>це </a:t>
            </a:r>
            <a:r>
              <a:rPr lang="uk-UA" sz="3600" b="1" dirty="0" smtClean="0">
                <a:solidFill>
                  <a:srgbClr val="FFFF00"/>
                </a:solidFill>
              </a:rPr>
              <a:t>сума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добутка</a:t>
            </a:r>
            <a:r>
              <a:rPr lang="uk-UA" sz="3600" b="1" dirty="0" smtClean="0"/>
              <a:t> і числа</a:t>
            </a:r>
          </a:p>
          <a:p>
            <a:r>
              <a:rPr lang="uk-UA" sz="3600" b="1" dirty="0" smtClean="0"/>
              <a:t>– </a:t>
            </a:r>
            <a:r>
              <a:rPr lang="uk-UA" sz="3600" b="1" dirty="0"/>
              <a:t>це </a:t>
            </a:r>
            <a:r>
              <a:rPr lang="uk-UA" sz="3600" b="1" dirty="0" smtClean="0">
                <a:solidFill>
                  <a:srgbClr val="FFFF00"/>
                </a:solidFill>
              </a:rPr>
              <a:t>сума</a:t>
            </a:r>
            <a:r>
              <a:rPr lang="uk-UA" sz="3600" b="1" dirty="0" smtClean="0"/>
              <a:t> добутків чисел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079577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705756" y="549474"/>
            <a:ext cx="10642859" cy="10801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Вирази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можна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записувати</a:t>
            </a:r>
            <a:r>
              <a:rPr lang="ru-RU" sz="3200" b="1" dirty="0">
                <a:solidFill>
                  <a:schemeClr val="bg1"/>
                </a:solidFill>
              </a:rPr>
              <a:t> схематично, у </a:t>
            </a:r>
            <a:r>
              <a:rPr lang="ru-RU" sz="3200" b="1" dirty="0" err="1">
                <a:solidFill>
                  <a:schemeClr val="bg1"/>
                </a:solidFill>
              </a:rPr>
              <a:t>вигляді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блок-схем.</a:t>
            </a: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1809770" y="1773610"/>
            <a:ext cx="816526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Блок-</a:t>
            </a:r>
            <a:r>
              <a:rPr lang="ru-RU" sz="3200" b="1" dirty="0" err="1">
                <a:solidFill>
                  <a:srgbClr val="7030A0"/>
                </a:solidFill>
              </a:rPr>
              <a:t>схеми</a:t>
            </a:r>
            <a:r>
              <a:rPr lang="ru-RU" sz="3200" b="1" dirty="0">
                <a:solidFill>
                  <a:srgbClr val="7030A0"/>
                </a:solidFill>
              </a:rPr>
              <a:t> — це </a:t>
            </a:r>
            <a:r>
              <a:rPr lang="ru-RU" sz="3200" b="1" dirty="0" err="1">
                <a:solidFill>
                  <a:srgbClr val="7030A0"/>
                </a:solidFill>
              </a:rPr>
              <a:t>графічні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моделі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smtClean="0">
                <a:solidFill>
                  <a:srgbClr val="7030A0"/>
                </a:solidFill>
              </a:rPr>
              <a:t>на </a:t>
            </a:r>
            <a:r>
              <a:rPr lang="ru-RU" sz="3200" b="1" dirty="0">
                <a:solidFill>
                  <a:srgbClr val="7030A0"/>
                </a:solidFill>
              </a:rPr>
              <a:t>яких </a:t>
            </a:r>
            <a:r>
              <a:rPr lang="ru-RU" sz="3200" b="1" dirty="0" err="1">
                <a:solidFill>
                  <a:srgbClr val="7030A0"/>
                </a:solidFill>
              </a:rPr>
              <a:t>зображено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етапи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певного</a:t>
            </a:r>
            <a:r>
              <a:rPr lang="ru-RU" sz="3200" b="1" dirty="0">
                <a:solidFill>
                  <a:srgbClr val="7030A0"/>
                </a:solidFill>
              </a:rPr>
              <a:t> процесу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40" y="2997746"/>
            <a:ext cx="6365323" cy="3295619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Ст.44 №272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11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897291" y="405458"/>
            <a:ext cx="10360276" cy="11410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Розглянь </a:t>
            </a:r>
            <a:r>
              <a:rPr lang="ru-RU" sz="3200" b="1" dirty="0" err="1">
                <a:solidFill>
                  <a:schemeClr val="bg1"/>
                </a:solidFill>
              </a:rPr>
              <a:t>кожний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вираз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відповідну</a:t>
            </a:r>
            <a:r>
              <a:rPr lang="ru-RU" sz="3200" b="1" dirty="0">
                <a:solidFill>
                  <a:schemeClr val="bg1"/>
                </a:solidFill>
              </a:rPr>
              <a:t> йому </a:t>
            </a:r>
            <a:r>
              <a:rPr lang="ru-RU" sz="3200" b="1" dirty="0" err="1">
                <a:solidFill>
                  <a:schemeClr val="bg1"/>
                </a:solidFill>
              </a:rPr>
              <a:t>блоксхему</a:t>
            </a:r>
            <a:r>
              <a:rPr lang="ru-RU" sz="3200" b="1" dirty="0">
                <a:solidFill>
                  <a:schemeClr val="bg1"/>
                </a:solidFill>
              </a:rPr>
              <a:t>. Дай </a:t>
            </a:r>
            <a:r>
              <a:rPr lang="ru-RU" sz="3200" b="1" dirty="0" err="1">
                <a:solidFill>
                  <a:schemeClr val="bg1"/>
                </a:solidFill>
              </a:rPr>
              <a:t>відповіді</a:t>
            </a:r>
            <a:r>
              <a:rPr lang="ru-RU" sz="3200" b="1" dirty="0">
                <a:solidFill>
                  <a:schemeClr val="bg1"/>
                </a:solidFill>
              </a:rPr>
              <a:t> на запитання.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43" y="1546511"/>
            <a:ext cx="6119453" cy="3168321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480953" y="1546512"/>
            <a:ext cx="4759400" cy="9190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Яка перша </a:t>
            </a:r>
            <a:r>
              <a:rPr lang="ru-RU" sz="2800" b="1" dirty="0" err="1"/>
              <a:t>дія</a:t>
            </a:r>
            <a:r>
              <a:rPr lang="ru-RU" sz="2800" b="1" dirty="0"/>
              <a:t> в кожному </a:t>
            </a:r>
            <a:r>
              <a:rPr lang="ru-RU" sz="2800" b="1" dirty="0" err="1"/>
              <a:t>виразі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80953" y="2450954"/>
            <a:ext cx="4759400" cy="892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Яка друга </a:t>
            </a:r>
            <a:r>
              <a:rPr lang="ru-RU" sz="2800" b="1" dirty="0" err="1"/>
              <a:t>дія</a:t>
            </a:r>
            <a:r>
              <a:rPr lang="ru-RU" sz="2800" b="1" dirty="0"/>
              <a:t> в кожному </a:t>
            </a:r>
            <a:r>
              <a:rPr lang="ru-RU" sz="2800" b="1" dirty="0" err="1"/>
              <a:t>виразі</a:t>
            </a:r>
            <a:r>
              <a:rPr lang="ru-RU" sz="2800" b="1" dirty="0"/>
              <a:t>? </a:t>
            </a:r>
            <a:br>
              <a:rPr lang="ru-RU" sz="2800" b="1" dirty="0"/>
            </a:br>
            <a:endParaRPr lang="uk-UA" sz="2800" b="1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78714" y="3343194"/>
            <a:ext cx="4772091" cy="10379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в першу блок-схему записали число 24?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82032" y="4419976"/>
            <a:ext cx="4768773" cy="6012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Яке число треба </a:t>
            </a:r>
            <a:r>
              <a:rPr lang="ru-RU" sz="2800" b="1" dirty="0" err="1" smtClean="0"/>
              <a:t>записати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5078168" y="4786876"/>
            <a:ext cx="6589136" cy="640342"/>
          </a:xfrm>
          <a:prstGeom prst="roundRect">
            <a:avLst/>
          </a:prstGeom>
          <a:solidFill>
            <a:srgbClr val="F063F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</a:t>
            </a:r>
            <a:r>
              <a:rPr lang="ru-RU" sz="2800" b="1" dirty="0" err="1"/>
              <a:t>рожевий</a:t>
            </a:r>
            <a:r>
              <a:rPr lang="ru-RU" sz="2800" b="1" dirty="0"/>
              <a:t> квадрат у </a:t>
            </a:r>
            <a:r>
              <a:rPr lang="ru-RU" sz="2800" b="1" dirty="0" err="1"/>
              <a:t>другій</a:t>
            </a:r>
            <a:r>
              <a:rPr lang="ru-RU" sz="2800" b="1" dirty="0"/>
              <a:t> блок-</a:t>
            </a:r>
            <a:r>
              <a:rPr lang="ru-RU" sz="2800" b="1" dirty="0" err="1"/>
              <a:t>схемі</a:t>
            </a:r>
            <a:r>
              <a:rPr lang="ru-RU" sz="2800" b="1" dirty="0"/>
              <a:t>?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4990907" y="5427219"/>
            <a:ext cx="6737523" cy="5948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</a:t>
            </a:r>
            <a:r>
              <a:rPr lang="ru-RU" sz="2800" b="1" dirty="0" err="1"/>
              <a:t>блакитний</a:t>
            </a:r>
            <a:r>
              <a:rPr lang="ru-RU" sz="2800" b="1" dirty="0"/>
              <a:t> квадрату </a:t>
            </a:r>
            <a:r>
              <a:rPr lang="ru-RU" sz="2800" b="1" dirty="0" err="1"/>
              <a:t>другій</a:t>
            </a:r>
            <a:r>
              <a:rPr lang="ru-RU" sz="2800" b="1" dirty="0"/>
              <a:t> блок-</a:t>
            </a:r>
            <a:r>
              <a:rPr lang="ru-RU" sz="2800" b="1" dirty="0" err="1"/>
              <a:t>схемі</a:t>
            </a:r>
            <a:r>
              <a:rPr lang="ru-RU" sz="2800" b="1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9779" y="41890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42874" y="3253880"/>
            <a:ext cx="550151" cy="523220"/>
          </a:xfrm>
          <a:prstGeom prst="rect">
            <a:avLst/>
          </a:prstGeom>
          <a:solidFill>
            <a:srgbClr val="F063F3"/>
          </a:solidFill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48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68495" y="4150221"/>
            <a:ext cx="7446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100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Ст.44 №272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Округлений прямокутник 14"/>
          <p:cNvSpPr/>
          <p:nvPr/>
        </p:nvSpPr>
        <p:spPr>
          <a:xfrm>
            <a:off x="921579" y="5045173"/>
            <a:ext cx="3983637" cy="9769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</a:t>
            </a:r>
            <a:r>
              <a:rPr lang="ru-RU" sz="2800" b="1" dirty="0" err="1"/>
              <a:t>блакитний</a:t>
            </a:r>
            <a:r>
              <a:rPr lang="ru-RU" sz="2800" b="1" dirty="0"/>
              <a:t> квадрат в </a:t>
            </a:r>
            <a:r>
              <a:rPr lang="ru-RU" sz="2800" b="1" dirty="0" err="1"/>
              <a:t>першій</a:t>
            </a:r>
            <a:r>
              <a:rPr lang="ru-RU" sz="2800" b="1" dirty="0"/>
              <a:t> блок-</a:t>
            </a:r>
            <a:r>
              <a:rPr lang="ru-RU" sz="2800" b="1" dirty="0" err="1"/>
              <a:t>схемі</a:t>
            </a:r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2168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7" grpId="0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45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274;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розв’язати рівняння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273</a:t>
            </a:r>
          </a:p>
        </p:txBody>
      </p:sp>
      <p:pic>
        <p:nvPicPr>
          <p:cNvPr id="1026" name="Picture 2" descr="D:\3 клас\03 МАТЕМ\1 Листопад\2 Табличне множення і ділення\№031 - . Задачі з третім запитанням. Блок схеми\2025-10-10_111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25" y="2997746"/>
            <a:ext cx="79057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6097672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нового дізнались під час </a:t>
            </a:r>
            <a:r>
              <a:rPr lang="uk-UA" sz="3200" b="1" dirty="0" smtClean="0"/>
              <a:t>уроку?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90903" y="2929156"/>
            <a:ext cx="6169680" cy="104429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Що ми називаємо </a:t>
            </a:r>
            <a:r>
              <a:rPr lang="uk-UA" sz="3200" b="1" dirty="0" smtClean="0"/>
              <a:t>блок-схемою</a:t>
            </a:r>
            <a:r>
              <a:rPr lang="uk-UA" sz="3200" b="1" dirty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найважчим?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14506" y="592638"/>
            <a:ext cx="9885879" cy="68128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Мудрість дня\photo_2025-06-03_19-53-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r="13492"/>
          <a:stretch/>
        </p:blipFill>
        <p:spPr bwMode="auto">
          <a:xfrm>
            <a:off x="2696408" y="4084112"/>
            <a:ext cx="2160000" cy="234235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06-04_19-50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5963" r="3252" b="-398"/>
          <a:stretch/>
        </p:blipFill>
        <p:spPr bwMode="auto">
          <a:xfrm>
            <a:off x="6540518" y="3993149"/>
            <a:ext cx="2196000" cy="2304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12_19-39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0" y="1447006"/>
            <a:ext cx="1921648" cy="28002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6-12_17-10-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42" y="1447006"/>
            <a:ext cx="2464724" cy="31260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06-03_19-35-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08" y="1444594"/>
            <a:ext cx="3024336" cy="24098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691430" y="3910102"/>
            <a:ext cx="2067697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Успіх в моїх руках!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2228235" y="5820085"/>
            <a:ext cx="3096345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Відчуваю втому!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403704" y="3395767"/>
            <a:ext cx="2397040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Для мене це нецікаво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8031507" y="5718267"/>
            <a:ext cx="2067697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Було важко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8871497" y="4045293"/>
            <a:ext cx="2487439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Урок пролетів непомітно!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581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14506" y="592638"/>
            <a:ext cx="9885879" cy="68128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Мудрість дня\photo_2025-06-03_19-53-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r="13492"/>
          <a:stretch/>
        </p:blipFill>
        <p:spPr bwMode="auto">
          <a:xfrm>
            <a:off x="2376000" y="4136270"/>
            <a:ext cx="2160000" cy="234235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06-04_19-50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5963" r="3252" b="-398"/>
          <a:stretch/>
        </p:blipFill>
        <p:spPr bwMode="auto">
          <a:xfrm>
            <a:off x="7100143" y="4174623"/>
            <a:ext cx="2196000" cy="2304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12_19-39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0" y="1447006"/>
            <a:ext cx="1921648" cy="28002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6-12_17-10-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42" y="1447006"/>
            <a:ext cx="2464724" cy="31260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3013479" y="1485578"/>
            <a:ext cx="5727139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Пофантазуй і скажи, про що думає </a:t>
            </a:r>
            <a:r>
              <a:rPr lang="uk-UA" sz="2400" b="1" dirty="0" smtClean="0">
                <a:solidFill>
                  <a:srgbClr val="7030A0"/>
                </a:solidFill>
              </a:rPr>
              <a:t>кожне </a:t>
            </a:r>
            <a:r>
              <a:rPr lang="uk-UA" sz="2400" b="1" dirty="0" smtClean="0">
                <a:solidFill>
                  <a:srgbClr val="7030A0"/>
                </a:solidFill>
              </a:rPr>
              <a:t>зображене кошеня. Яке з них нагадує зараз тебе?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Картинки Мудрість дня\photo_2025-06-03_19-35-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4"/>
          <a:stretch/>
        </p:blipFill>
        <p:spPr bwMode="auto">
          <a:xfrm>
            <a:off x="4364881" y="3041546"/>
            <a:ext cx="3024336" cy="2088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148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9465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43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265;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розв’язати рівняння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264</a:t>
            </a:r>
          </a:p>
        </p:txBody>
      </p:sp>
      <p:pic>
        <p:nvPicPr>
          <p:cNvPr id="11" name="Picture 2" descr="D:\3 клас\03 МАТЕМ\1 Листопад\2 Табличне множення і ділення\№030 -Таблиця множення і ділення числа 6\2025-10-07_220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9" y="3137534"/>
            <a:ext cx="79152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10920376"/>
              </p:ext>
            </p:extLst>
          </p:nvPr>
        </p:nvGraphicFramePr>
        <p:xfrm>
          <a:off x="649571" y="1577825"/>
          <a:ext cx="10771052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/>
          <p:cNvSpPr/>
          <p:nvPr/>
        </p:nvSpPr>
        <p:spPr>
          <a:xfrm>
            <a:off x="1267495" y="496980"/>
            <a:ext cx="9649072" cy="70056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</a:t>
            </a:r>
            <a:r>
              <a:rPr lang="uk-UA" sz="4000" b="1" dirty="0" smtClean="0">
                <a:solidFill>
                  <a:schemeClr val="bg1"/>
                </a:solidFill>
              </a:rPr>
              <a:t>лічба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0"/>
          <p:cNvSpPr/>
          <p:nvPr/>
        </p:nvSpPr>
        <p:spPr>
          <a:xfrm>
            <a:off x="2784176" y="1526035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11252" y="2340163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TextBox 28"/>
          <p:cNvSpPr txBox="1"/>
          <p:nvPr/>
        </p:nvSpPr>
        <p:spPr>
          <a:xfrm>
            <a:off x="2815838" y="1591180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+1</a:t>
            </a:r>
            <a:endParaRPr lang="ru-RU" sz="3600" b="1" dirty="0"/>
          </a:p>
        </p:txBody>
      </p:sp>
      <p:sp>
        <p:nvSpPr>
          <p:cNvPr id="21" name="TextBox 38"/>
          <p:cNvSpPr txBox="1"/>
          <p:nvPr/>
        </p:nvSpPr>
        <p:spPr>
          <a:xfrm>
            <a:off x="2060835" y="2484290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89</a:t>
            </a:r>
            <a:endParaRPr lang="ru-RU" sz="3600" b="1" dirty="0"/>
          </a:p>
        </p:txBody>
      </p:sp>
      <p:sp>
        <p:nvSpPr>
          <p:cNvPr id="22" name="Овал 21"/>
          <p:cNvSpPr/>
          <p:nvPr/>
        </p:nvSpPr>
        <p:spPr>
          <a:xfrm>
            <a:off x="3939396" y="1556088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TextBox 50"/>
          <p:cNvSpPr txBox="1"/>
          <p:nvPr/>
        </p:nvSpPr>
        <p:spPr>
          <a:xfrm>
            <a:off x="4088978" y="1700216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90</a:t>
            </a:r>
            <a:endParaRPr lang="ru-RU" sz="3600" b="1" dirty="0"/>
          </a:p>
        </p:txBody>
      </p:sp>
      <p:sp>
        <p:nvSpPr>
          <p:cNvPr id="24" name="Овал 23"/>
          <p:cNvSpPr/>
          <p:nvPr/>
        </p:nvSpPr>
        <p:spPr>
          <a:xfrm>
            <a:off x="3333576" y="3600074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TextBox 54"/>
          <p:cNvSpPr txBox="1"/>
          <p:nvPr/>
        </p:nvSpPr>
        <p:spPr>
          <a:xfrm>
            <a:off x="3483159" y="3744201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40</a:t>
            </a:r>
            <a:endParaRPr lang="ru-RU" sz="3600" b="1" dirty="0"/>
          </a:p>
        </p:txBody>
      </p:sp>
      <p:sp>
        <p:nvSpPr>
          <p:cNvPr id="26" name="Овал 25"/>
          <p:cNvSpPr/>
          <p:nvPr/>
        </p:nvSpPr>
        <p:spPr>
          <a:xfrm>
            <a:off x="5258000" y="4151500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TextBox 56"/>
          <p:cNvSpPr txBox="1"/>
          <p:nvPr/>
        </p:nvSpPr>
        <p:spPr>
          <a:xfrm>
            <a:off x="5407582" y="4295628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47</a:t>
            </a:r>
          </a:p>
        </p:txBody>
      </p:sp>
      <p:sp>
        <p:nvSpPr>
          <p:cNvPr id="28" name="Овал 27"/>
          <p:cNvSpPr/>
          <p:nvPr/>
        </p:nvSpPr>
        <p:spPr>
          <a:xfrm>
            <a:off x="6604659" y="2807531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TextBox 58"/>
          <p:cNvSpPr txBox="1"/>
          <p:nvPr/>
        </p:nvSpPr>
        <p:spPr>
          <a:xfrm>
            <a:off x="6754242" y="2951659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46</a:t>
            </a:r>
          </a:p>
        </p:txBody>
      </p:sp>
      <p:sp>
        <p:nvSpPr>
          <p:cNvPr id="30" name="Овал 29"/>
          <p:cNvSpPr/>
          <p:nvPr/>
        </p:nvSpPr>
        <p:spPr>
          <a:xfrm>
            <a:off x="8580861" y="2568731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1" name="TextBox 60"/>
          <p:cNvSpPr txBox="1"/>
          <p:nvPr/>
        </p:nvSpPr>
        <p:spPr>
          <a:xfrm>
            <a:off x="8715424" y="2712858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40</a:t>
            </a:r>
            <a:endParaRPr lang="ru-RU" sz="3600" b="1" dirty="0"/>
          </a:p>
        </p:txBody>
      </p:sp>
      <p:sp>
        <p:nvSpPr>
          <p:cNvPr id="32" name="Прямоугольник 65"/>
          <p:cNvSpPr/>
          <p:nvPr/>
        </p:nvSpPr>
        <p:spPr>
          <a:xfrm>
            <a:off x="4359972" y="2692303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66"/>
          <p:cNvSpPr txBox="1"/>
          <p:nvPr/>
        </p:nvSpPr>
        <p:spPr>
          <a:xfrm>
            <a:off x="4285473" y="2757448"/>
            <a:ext cx="89686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-50</a:t>
            </a:r>
            <a:endParaRPr lang="ru-RU" sz="3600" b="1" dirty="0"/>
          </a:p>
        </p:txBody>
      </p:sp>
      <p:sp>
        <p:nvSpPr>
          <p:cNvPr id="34" name="Прямоугольник 67"/>
          <p:cNvSpPr/>
          <p:nvPr/>
        </p:nvSpPr>
        <p:spPr>
          <a:xfrm>
            <a:off x="4153000" y="4573358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68"/>
          <p:cNvSpPr txBox="1"/>
          <p:nvPr/>
        </p:nvSpPr>
        <p:spPr>
          <a:xfrm>
            <a:off x="4184662" y="4638503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+7</a:t>
            </a:r>
            <a:endParaRPr lang="ru-RU" sz="3600" b="1" dirty="0"/>
          </a:p>
        </p:txBody>
      </p:sp>
      <p:sp>
        <p:nvSpPr>
          <p:cNvPr id="36" name="Прямоугольник 69"/>
          <p:cNvSpPr/>
          <p:nvPr/>
        </p:nvSpPr>
        <p:spPr>
          <a:xfrm>
            <a:off x="6457380" y="4028926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70"/>
          <p:cNvSpPr txBox="1"/>
          <p:nvPr/>
        </p:nvSpPr>
        <p:spPr>
          <a:xfrm>
            <a:off x="6489042" y="4094071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-1</a:t>
            </a:r>
            <a:endParaRPr lang="ru-RU" sz="3600" b="1" dirty="0"/>
          </a:p>
        </p:txBody>
      </p:sp>
      <p:sp>
        <p:nvSpPr>
          <p:cNvPr id="38" name="Прямоугольник 71"/>
          <p:cNvSpPr/>
          <p:nvPr/>
        </p:nvSpPr>
        <p:spPr>
          <a:xfrm>
            <a:off x="7673978" y="1894675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TextBox 72"/>
          <p:cNvSpPr txBox="1"/>
          <p:nvPr/>
        </p:nvSpPr>
        <p:spPr>
          <a:xfrm>
            <a:off x="7647478" y="1962991"/>
            <a:ext cx="80341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-6</a:t>
            </a:r>
            <a:endParaRPr lang="ru-RU" sz="3600" b="1" dirty="0"/>
          </a:p>
        </p:txBody>
      </p:sp>
      <p:cxnSp>
        <p:nvCxnSpPr>
          <p:cNvPr id="40" name="Прямая со стрелкой 6"/>
          <p:cNvCxnSpPr/>
          <p:nvPr/>
        </p:nvCxnSpPr>
        <p:spPr>
          <a:xfrm flipV="1">
            <a:off x="2875802" y="2248874"/>
            <a:ext cx="1128592" cy="4119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77"/>
          <p:cNvCxnSpPr/>
          <p:nvPr/>
        </p:nvCxnSpPr>
        <p:spPr>
          <a:xfrm flipH="1">
            <a:off x="4011646" y="2472088"/>
            <a:ext cx="247327" cy="11654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81"/>
          <p:cNvCxnSpPr/>
          <p:nvPr/>
        </p:nvCxnSpPr>
        <p:spPr>
          <a:xfrm>
            <a:off x="4297673" y="4242885"/>
            <a:ext cx="927951" cy="277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83"/>
          <p:cNvCxnSpPr>
            <a:endCxn id="28" idx="3"/>
          </p:cNvCxnSpPr>
          <p:nvPr/>
        </p:nvCxnSpPr>
        <p:spPr>
          <a:xfrm flipV="1">
            <a:off x="6064019" y="3605379"/>
            <a:ext cx="681896" cy="681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89"/>
          <p:cNvCxnSpPr>
            <a:stCxn id="28" idx="6"/>
          </p:cNvCxnSpPr>
          <p:nvPr/>
        </p:nvCxnSpPr>
        <p:spPr>
          <a:xfrm flipV="1">
            <a:off x="7569210" y="2999251"/>
            <a:ext cx="1008534" cy="275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20134696">
            <a:off x="8561043" y="3420202"/>
            <a:ext cx="1711769" cy="12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690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10"/>
          <p:cNvSpPr/>
          <p:nvPr/>
        </p:nvSpPr>
        <p:spPr>
          <a:xfrm>
            <a:off x="2612978" y="1526035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740054" y="2340163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8" name="TextBox 28"/>
          <p:cNvSpPr txBox="1"/>
          <p:nvPr/>
        </p:nvSpPr>
        <p:spPr>
          <a:xfrm>
            <a:off x="2528393" y="1591180"/>
            <a:ext cx="898366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-30</a:t>
            </a:r>
            <a:endParaRPr lang="ru-RU" sz="3600" b="1" dirty="0"/>
          </a:p>
        </p:txBody>
      </p:sp>
      <p:sp>
        <p:nvSpPr>
          <p:cNvPr id="49" name="TextBox 38"/>
          <p:cNvSpPr txBox="1"/>
          <p:nvPr/>
        </p:nvSpPr>
        <p:spPr>
          <a:xfrm>
            <a:off x="1889637" y="2484290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70</a:t>
            </a:r>
            <a:endParaRPr lang="ru-RU" sz="3600" b="1" dirty="0"/>
          </a:p>
        </p:txBody>
      </p:sp>
      <p:sp>
        <p:nvSpPr>
          <p:cNvPr id="50" name="Овал 49"/>
          <p:cNvSpPr/>
          <p:nvPr/>
        </p:nvSpPr>
        <p:spPr>
          <a:xfrm>
            <a:off x="3768198" y="1556088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917781" y="1700216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40</a:t>
            </a:r>
            <a:endParaRPr lang="ru-RU" sz="3600" b="1" dirty="0"/>
          </a:p>
        </p:txBody>
      </p:sp>
      <p:sp>
        <p:nvSpPr>
          <p:cNvPr id="52" name="Овал 51"/>
          <p:cNvSpPr/>
          <p:nvPr/>
        </p:nvSpPr>
        <p:spPr>
          <a:xfrm>
            <a:off x="3162379" y="3600074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3" name="TextBox 54"/>
          <p:cNvSpPr txBox="1"/>
          <p:nvPr/>
        </p:nvSpPr>
        <p:spPr>
          <a:xfrm>
            <a:off x="3311962" y="3744201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49</a:t>
            </a:r>
            <a:endParaRPr lang="ru-RU" sz="3600" b="1" dirty="0"/>
          </a:p>
        </p:txBody>
      </p:sp>
      <p:sp>
        <p:nvSpPr>
          <p:cNvPr id="54" name="Овал 53"/>
          <p:cNvSpPr/>
          <p:nvPr/>
        </p:nvSpPr>
        <p:spPr>
          <a:xfrm>
            <a:off x="5086802" y="4151500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5" name="TextBox 56"/>
          <p:cNvSpPr txBox="1"/>
          <p:nvPr/>
        </p:nvSpPr>
        <p:spPr>
          <a:xfrm>
            <a:off x="5236385" y="4295628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50</a:t>
            </a:r>
          </a:p>
        </p:txBody>
      </p:sp>
      <p:sp>
        <p:nvSpPr>
          <p:cNvPr id="56" name="Овал 55"/>
          <p:cNvSpPr/>
          <p:nvPr/>
        </p:nvSpPr>
        <p:spPr>
          <a:xfrm>
            <a:off x="6433462" y="2807531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7" name="TextBox 58"/>
          <p:cNvSpPr txBox="1"/>
          <p:nvPr/>
        </p:nvSpPr>
        <p:spPr>
          <a:xfrm>
            <a:off x="6583045" y="2951659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52</a:t>
            </a:r>
          </a:p>
        </p:txBody>
      </p:sp>
      <p:sp>
        <p:nvSpPr>
          <p:cNvPr id="58" name="Овал 57"/>
          <p:cNvSpPr/>
          <p:nvPr/>
        </p:nvSpPr>
        <p:spPr>
          <a:xfrm>
            <a:off x="8247456" y="3602782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9" name="TextBox 60"/>
          <p:cNvSpPr txBox="1"/>
          <p:nvPr/>
        </p:nvSpPr>
        <p:spPr>
          <a:xfrm>
            <a:off x="8397039" y="3746910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2</a:t>
            </a:r>
            <a:endParaRPr lang="ru-RU" sz="3600" b="1" dirty="0"/>
          </a:p>
        </p:txBody>
      </p:sp>
      <p:sp>
        <p:nvSpPr>
          <p:cNvPr id="60" name="Прямоугольник 65"/>
          <p:cNvSpPr/>
          <p:nvPr/>
        </p:nvSpPr>
        <p:spPr>
          <a:xfrm>
            <a:off x="4188775" y="2692303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TextBox 66"/>
          <p:cNvSpPr txBox="1"/>
          <p:nvPr/>
        </p:nvSpPr>
        <p:spPr>
          <a:xfrm>
            <a:off x="4220437" y="2757448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+9</a:t>
            </a:r>
            <a:endParaRPr lang="ru-RU" sz="3600" b="1" dirty="0"/>
          </a:p>
        </p:txBody>
      </p:sp>
      <p:sp>
        <p:nvSpPr>
          <p:cNvPr id="62" name="Прямоугольник 67"/>
          <p:cNvSpPr/>
          <p:nvPr/>
        </p:nvSpPr>
        <p:spPr>
          <a:xfrm>
            <a:off x="3981803" y="4573358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TextBox 68"/>
          <p:cNvSpPr txBox="1"/>
          <p:nvPr/>
        </p:nvSpPr>
        <p:spPr>
          <a:xfrm>
            <a:off x="4013465" y="4638503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+1</a:t>
            </a:r>
            <a:endParaRPr lang="ru-RU" sz="3600" b="1" dirty="0"/>
          </a:p>
        </p:txBody>
      </p:sp>
      <p:sp>
        <p:nvSpPr>
          <p:cNvPr id="64" name="Прямоугольник 69"/>
          <p:cNvSpPr/>
          <p:nvPr/>
        </p:nvSpPr>
        <p:spPr>
          <a:xfrm>
            <a:off x="6512705" y="4132118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TextBox 70"/>
          <p:cNvSpPr txBox="1"/>
          <p:nvPr/>
        </p:nvSpPr>
        <p:spPr>
          <a:xfrm>
            <a:off x="6544367" y="4197263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+2</a:t>
            </a:r>
            <a:endParaRPr lang="ru-RU" sz="3600" b="1" dirty="0"/>
          </a:p>
        </p:txBody>
      </p:sp>
      <p:sp>
        <p:nvSpPr>
          <p:cNvPr id="66" name="Прямоугольник 71"/>
          <p:cNvSpPr/>
          <p:nvPr/>
        </p:nvSpPr>
        <p:spPr>
          <a:xfrm>
            <a:off x="7872247" y="2499843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TextBox 72"/>
          <p:cNvSpPr txBox="1"/>
          <p:nvPr/>
        </p:nvSpPr>
        <p:spPr>
          <a:xfrm>
            <a:off x="7845747" y="2568159"/>
            <a:ext cx="80341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-50</a:t>
            </a:r>
            <a:endParaRPr lang="ru-RU" sz="3600" b="1" dirty="0"/>
          </a:p>
        </p:txBody>
      </p:sp>
      <p:cxnSp>
        <p:nvCxnSpPr>
          <p:cNvPr id="68" name="Прямая со стрелкой 6"/>
          <p:cNvCxnSpPr/>
          <p:nvPr/>
        </p:nvCxnSpPr>
        <p:spPr>
          <a:xfrm flipV="1">
            <a:off x="2704605" y="2248874"/>
            <a:ext cx="1128592" cy="4119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 стрелкой 77"/>
          <p:cNvCxnSpPr/>
          <p:nvPr/>
        </p:nvCxnSpPr>
        <p:spPr>
          <a:xfrm flipH="1">
            <a:off x="3840448" y="2472088"/>
            <a:ext cx="247327" cy="11654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 стрелкой 81"/>
          <p:cNvCxnSpPr/>
          <p:nvPr/>
        </p:nvCxnSpPr>
        <p:spPr>
          <a:xfrm>
            <a:off x="4126475" y="4242885"/>
            <a:ext cx="927951" cy="277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 стрелкой 83"/>
          <p:cNvCxnSpPr>
            <a:endCxn id="56" idx="3"/>
          </p:cNvCxnSpPr>
          <p:nvPr/>
        </p:nvCxnSpPr>
        <p:spPr>
          <a:xfrm flipV="1">
            <a:off x="5892821" y="3605379"/>
            <a:ext cx="681896" cy="681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89"/>
          <p:cNvCxnSpPr>
            <a:endCxn id="58" idx="1"/>
          </p:cNvCxnSpPr>
          <p:nvPr/>
        </p:nvCxnSpPr>
        <p:spPr>
          <a:xfrm>
            <a:off x="7371370" y="3357309"/>
            <a:ext cx="1017342" cy="3823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17375682">
            <a:off x="8979183" y="3545616"/>
            <a:ext cx="1713281" cy="12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4"/>
          <p:cNvSpPr/>
          <p:nvPr/>
        </p:nvSpPr>
        <p:spPr>
          <a:xfrm>
            <a:off x="1267495" y="496980"/>
            <a:ext cx="9649072" cy="70056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</a:t>
            </a:r>
            <a:r>
              <a:rPr lang="uk-UA" sz="4000" b="1" dirty="0" smtClean="0">
                <a:solidFill>
                  <a:schemeClr val="bg1"/>
                </a:solidFill>
              </a:rPr>
              <a:t>лічба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850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3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Збільш у 6 разів кожне число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005108" y="1333736"/>
            <a:ext cx="602302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4    6    2    5    1    0    3    7 </a:t>
            </a:r>
            <a:endParaRPr lang="uk-UA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82163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 №266-267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1029547" y="204131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24</a:t>
            </a:r>
            <a:endParaRPr lang="uk-UA" sz="40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1699543" y="204131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36</a:t>
            </a:r>
            <a:endParaRPr lang="uk-UA" sz="4000" b="1" dirty="0"/>
          </a:p>
        </p:txBody>
      </p:sp>
      <p:sp>
        <p:nvSpPr>
          <p:cNvPr id="16" name="Прямокутник із двома округленими протилежними кутами 6"/>
          <p:cNvSpPr/>
          <p:nvPr/>
        </p:nvSpPr>
        <p:spPr>
          <a:xfrm>
            <a:off x="3272746" y="203638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30</a:t>
            </a:r>
            <a:endParaRPr lang="uk-UA" sz="40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3962651" y="2027202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6</a:t>
            </a:r>
            <a:endParaRPr lang="uk-UA" sz="40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4651871" y="2036385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0</a:t>
            </a:r>
            <a:endParaRPr lang="uk-UA" sz="40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2472511" y="204131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12</a:t>
            </a:r>
            <a:endParaRPr lang="uk-UA" sz="4000" b="1" dirty="0"/>
          </a:p>
        </p:txBody>
      </p:sp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6236047" y="2027202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42</a:t>
            </a:r>
            <a:endParaRPr lang="uk-UA" sz="4000" b="1" dirty="0"/>
          </a:p>
        </p:txBody>
      </p:sp>
      <p:sp>
        <p:nvSpPr>
          <p:cNvPr id="21" name="Прямокутник із двома округленими протилежними кутами 6"/>
          <p:cNvSpPr/>
          <p:nvPr/>
        </p:nvSpPr>
        <p:spPr>
          <a:xfrm>
            <a:off x="910816" y="2925738"/>
            <a:ext cx="9729464" cy="850558"/>
          </a:xfrm>
          <a:prstGeom prst="round2Diag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Знайди </a:t>
            </a:r>
            <a:r>
              <a:rPr lang="ru-RU" sz="4000" b="1" dirty="0" err="1"/>
              <a:t>шосту</a:t>
            </a:r>
            <a:r>
              <a:rPr lang="ru-RU" sz="4000" b="1" dirty="0"/>
              <a:t> </a:t>
            </a:r>
            <a:r>
              <a:rPr lang="ru-RU" sz="4000" b="1" dirty="0" err="1"/>
              <a:t>частину</a:t>
            </a:r>
            <a:r>
              <a:rPr lang="ru-RU" sz="4000" b="1" dirty="0"/>
              <a:t> кожного </a:t>
            </a:r>
            <a:r>
              <a:rPr lang="ru-RU" sz="4000" b="1" dirty="0" smtClean="0"/>
              <a:t>числа </a:t>
            </a:r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1335763" y="453759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9</a:t>
            </a:r>
            <a:endParaRPr lang="uk-UA" sz="40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2347615" y="456966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7</a:t>
            </a:r>
            <a:endParaRPr lang="uk-UA" sz="4000" b="1" dirty="0"/>
          </a:p>
        </p:txBody>
      </p:sp>
      <p:sp>
        <p:nvSpPr>
          <p:cNvPr id="24" name="Прямокутник із двома округленими протилежними кутами 6"/>
          <p:cNvSpPr/>
          <p:nvPr/>
        </p:nvSpPr>
        <p:spPr>
          <a:xfrm>
            <a:off x="5443959" y="2027201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18</a:t>
            </a:r>
            <a:endParaRPr lang="uk-UA" sz="4000" b="1" dirty="0"/>
          </a:p>
        </p:txBody>
      </p:sp>
      <p:sp>
        <p:nvSpPr>
          <p:cNvPr id="25" name="Прямокутник із двома округленими протилежними кутами 6"/>
          <p:cNvSpPr/>
          <p:nvPr/>
        </p:nvSpPr>
        <p:spPr>
          <a:xfrm>
            <a:off x="872153" y="3889612"/>
            <a:ext cx="5867950" cy="64798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54    42    24    18    </a:t>
            </a:r>
            <a:r>
              <a:rPr lang="ru-RU" sz="4000" b="1" dirty="0"/>
              <a:t>30</a:t>
            </a:r>
            <a:endParaRPr lang="uk-UA" sz="4000" b="1" dirty="0"/>
          </a:p>
        </p:txBody>
      </p:sp>
      <p:sp>
        <p:nvSpPr>
          <p:cNvPr id="26" name="Прямокутник із двома округленими протилежними кутами 6"/>
          <p:cNvSpPr/>
          <p:nvPr/>
        </p:nvSpPr>
        <p:spPr>
          <a:xfrm>
            <a:off x="3230648" y="455537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</a:t>
            </a:r>
            <a:endParaRPr lang="uk-UA" sz="4000" b="1" dirty="0"/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4242500" y="458744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</a:t>
            </a:r>
            <a:endParaRPr lang="uk-UA" sz="4000" b="1" dirty="0"/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5325500" y="459441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5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7169886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29832" y="1197546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03283" y="1197546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087412" y="-706975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18497" y="2749628"/>
            <a:ext cx="7477390" cy="824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/>
              <a:t>6  12  18  24  30  36  42  48  54  60</a:t>
            </a:r>
            <a:endParaRPr lang="ru-RU" sz="40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630643" y="909514"/>
            <a:ext cx="2701059" cy="1000517"/>
          </a:xfrm>
          <a:prstGeom prst="rect">
            <a:avLst/>
          </a:prstGeom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18497" y="3861842"/>
            <a:ext cx="7229718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err="1" smtClean="0"/>
              <a:t>Запишіть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результати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таблиці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множення</a:t>
            </a:r>
            <a:r>
              <a:rPr lang="ru-RU" sz="2800" b="1" dirty="0" smtClean="0"/>
              <a:t> на </a:t>
            </a:r>
            <a:r>
              <a:rPr lang="ru-RU" sz="2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95487" y="552486"/>
            <a:ext cx="9673478" cy="673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Розв’яжи</a:t>
            </a:r>
            <a:r>
              <a:rPr lang="ru-RU" sz="4000" b="1" dirty="0" smtClean="0">
                <a:solidFill>
                  <a:schemeClr val="bg1"/>
                </a:solidFill>
              </a:rPr>
              <a:t> 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5487" y="1557586"/>
            <a:ext cx="216024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/>
              <a:t>4 + а = 8 </a:t>
            </a:r>
            <a:endParaRPr lang="ru-RU" sz="4000" dirty="0" smtClean="0"/>
          </a:p>
          <a:p>
            <a:r>
              <a:rPr lang="uk-UA" sz="4000" dirty="0" smtClean="0"/>
              <a:t>а </a:t>
            </a:r>
            <a:r>
              <a:rPr lang="uk-UA" sz="4000" dirty="0"/>
              <a:t>= </a:t>
            </a:r>
            <a:r>
              <a:rPr lang="uk-UA" sz="4000" dirty="0" smtClean="0"/>
              <a:t>8 </a:t>
            </a:r>
            <a:r>
              <a:rPr lang="uk-UA" sz="4000" dirty="0"/>
              <a:t>– </a:t>
            </a:r>
            <a:r>
              <a:rPr lang="uk-UA" sz="4000" dirty="0" smtClean="0"/>
              <a:t>4</a:t>
            </a:r>
            <a:endParaRPr lang="uk-UA" sz="4000" dirty="0"/>
          </a:p>
          <a:p>
            <a:r>
              <a:rPr lang="uk-UA" sz="4000" dirty="0" smtClean="0"/>
              <a:t>а </a:t>
            </a:r>
            <a:r>
              <a:rPr lang="uk-UA" sz="4000" dirty="0"/>
              <a:t>= </a:t>
            </a:r>
            <a:r>
              <a:rPr lang="uk-UA" sz="4000" dirty="0" smtClean="0"/>
              <a:t>4</a:t>
            </a:r>
            <a:endParaRPr lang="uk-UA" sz="4000" dirty="0"/>
          </a:p>
          <a:p>
            <a:r>
              <a:rPr lang="uk-UA" sz="4000" dirty="0" smtClean="0"/>
              <a:t>4 </a:t>
            </a:r>
            <a:r>
              <a:rPr lang="uk-UA" sz="4000" dirty="0"/>
              <a:t>+ </a:t>
            </a:r>
            <a:r>
              <a:rPr lang="uk-UA" sz="4000" dirty="0" smtClean="0"/>
              <a:t>4 </a:t>
            </a:r>
            <a:r>
              <a:rPr lang="uk-UA" sz="4000" dirty="0"/>
              <a:t>= </a:t>
            </a:r>
            <a:r>
              <a:rPr lang="uk-UA" sz="4000" dirty="0" smtClean="0"/>
              <a:t>8</a:t>
            </a:r>
          </a:p>
          <a:p>
            <a:r>
              <a:rPr lang="uk-UA" sz="4000" dirty="0" smtClean="0"/>
              <a:t>      8 = 8</a:t>
            </a:r>
            <a:endParaRPr lang="uk-U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11911" y="1557586"/>
            <a:ext cx="2111316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/>
              <a:t>с </a:t>
            </a:r>
            <a:r>
              <a:rPr lang="uk-UA" sz="4000" dirty="0"/>
              <a:t>· </a:t>
            </a:r>
            <a:r>
              <a:rPr lang="uk-UA" sz="4000" dirty="0" smtClean="0"/>
              <a:t>4 </a:t>
            </a:r>
            <a:r>
              <a:rPr lang="uk-UA" sz="4000" dirty="0"/>
              <a:t>= 8</a:t>
            </a:r>
          </a:p>
          <a:p>
            <a:r>
              <a:rPr lang="uk-UA" sz="4000" dirty="0" smtClean="0"/>
              <a:t>с </a:t>
            </a:r>
            <a:r>
              <a:rPr lang="uk-UA" sz="4000" dirty="0"/>
              <a:t>= 8 : </a:t>
            </a:r>
            <a:r>
              <a:rPr lang="uk-UA" sz="4000" dirty="0" smtClean="0"/>
              <a:t>4</a:t>
            </a:r>
            <a:endParaRPr lang="uk-UA" sz="4000" dirty="0"/>
          </a:p>
          <a:p>
            <a:r>
              <a:rPr lang="uk-UA" sz="4000" dirty="0" smtClean="0"/>
              <a:t>с </a:t>
            </a:r>
            <a:r>
              <a:rPr lang="uk-UA" sz="4000" dirty="0"/>
              <a:t>= </a:t>
            </a:r>
            <a:r>
              <a:rPr lang="uk-UA" sz="4000" dirty="0" smtClean="0"/>
              <a:t>2</a:t>
            </a:r>
            <a:endParaRPr lang="uk-UA" sz="4000" dirty="0"/>
          </a:p>
          <a:p>
            <a:r>
              <a:rPr lang="uk-UA" sz="4000" dirty="0" smtClean="0"/>
              <a:t>2 </a:t>
            </a:r>
            <a:r>
              <a:rPr lang="uk-UA" sz="4000" dirty="0"/>
              <a:t>· </a:t>
            </a:r>
            <a:r>
              <a:rPr lang="uk-UA" sz="4000" dirty="0" smtClean="0"/>
              <a:t>4 </a:t>
            </a:r>
            <a:r>
              <a:rPr lang="uk-UA" sz="4000" dirty="0"/>
              <a:t>= </a:t>
            </a:r>
            <a:r>
              <a:rPr lang="uk-UA" sz="4000" dirty="0" smtClean="0"/>
              <a:t>8</a:t>
            </a:r>
            <a:endParaRPr lang="uk-UA" sz="4000" dirty="0"/>
          </a:p>
          <a:p>
            <a:r>
              <a:rPr lang="uk-UA" sz="4000" dirty="0" smtClean="0"/>
              <a:t>     8 = 8</a:t>
            </a:r>
            <a:endParaRPr lang="uk-U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468295" y="1557586"/>
            <a:ext cx="2228495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/>
              <a:t>х : 8 = 4 </a:t>
            </a:r>
          </a:p>
          <a:p>
            <a:r>
              <a:rPr lang="uk-UA" sz="4000" dirty="0" smtClean="0"/>
              <a:t>х </a:t>
            </a:r>
            <a:r>
              <a:rPr lang="uk-UA" sz="4000" dirty="0"/>
              <a:t>= 8 </a:t>
            </a:r>
            <a:r>
              <a:rPr lang="uk-UA" sz="4000" dirty="0" smtClean="0"/>
              <a:t>∙ 4</a:t>
            </a:r>
            <a:endParaRPr lang="uk-UA" sz="4000" dirty="0"/>
          </a:p>
          <a:p>
            <a:r>
              <a:rPr lang="uk-UA" sz="4000" dirty="0" smtClean="0"/>
              <a:t>х </a:t>
            </a:r>
            <a:r>
              <a:rPr lang="uk-UA" sz="4000" dirty="0"/>
              <a:t>= </a:t>
            </a:r>
            <a:r>
              <a:rPr lang="uk-UA" sz="4000" dirty="0" smtClean="0"/>
              <a:t>32</a:t>
            </a:r>
            <a:endParaRPr lang="uk-UA" sz="4000" dirty="0"/>
          </a:p>
          <a:p>
            <a:r>
              <a:rPr lang="uk-UA" sz="4000" dirty="0" smtClean="0"/>
              <a:t>32 : 8 = 4</a:t>
            </a:r>
          </a:p>
          <a:p>
            <a:r>
              <a:rPr lang="uk-UA" sz="4000" dirty="0" smtClean="0"/>
              <a:t>        4 = 4 </a:t>
            </a:r>
            <a:endParaRPr lang="uk-UA" sz="4000" dirty="0"/>
          </a:p>
        </p:txBody>
      </p:sp>
      <p:cxnSp>
        <p:nvCxnSpPr>
          <p:cNvPr id="9" name="Пряма сполучна лінія 8"/>
          <p:cNvCxnSpPr/>
          <p:nvPr/>
        </p:nvCxnSpPr>
        <p:spPr>
          <a:xfrm flipV="1">
            <a:off x="1267495" y="3362541"/>
            <a:ext cx="2088232" cy="155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>
            <a:off x="5057592" y="3414292"/>
            <a:ext cx="18081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 flipV="1">
            <a:off x="8468294" y="3381039"/>
            <a:ext cx="1932285" cy="367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74" y="4519987"/>
            <a:ext cx="6518071" cy="2304974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 №268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367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</TotalTime>
  <Words>593</Words>
  <Application>Microsoft Office PowerPoint</Application>
  <PresentationFormat>Произвольный</PresentationFormat>
  <Paragraphs>140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243</cp:revision>
  <dcterms:created xsi:type="dcterms:W3CDTF">2025-08-27T14:01:18Z</dcterms:created>
  <dcterms:modified xsi:type="dcterms:W3CDTF">2025-10-12T15:45:40Z</dcterms:modified>
</cp:coreProperties>
</file>