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2" r:id="rId2"/>
    <p:sldId id="477" r:id="rId3"/>
    <p:sldId id="312" r:id="rId4"/>
    <p:sldId id="286" r:id="rId5"/>
    <p:sldId id="466" r:id="rId6"/>
    <p:sldId id="467" r:id="rId7"/>
    <p:sldId id="446" r:id="rId8"/>
    <p:sldId id="391" r:id="rId9"/>
    <p:sldId id="468" r:id="rId10"/>
    <p:sldId id="472" r:id="rId11"/>
    <p:sldId id="471" r:id="rId12"/>
    <p:sldId id="474" r:id="rId13"/>
    <p:sldId id="463" r:id="rId14"/>
    <p:sldId id="476" r:id="rId15"/>
    <p:sldId id="412" r:id="rId16"/>
    <p:sldId id="313" r:id="rId17"/>
    <p:sldId id="465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3F3"/>
    <a:srgbClr val="E923E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Блок-схеми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Дії з </a:t>
          </a:r>
          <a:r>
            <a:rPr lang="uk-UA" sz="3200" b="1" dirty="0" err="1" smtClean="0">
              <a:solidFill>
                <a:schemeClr val="bg1"/>
              </a:solidFill>
            </a:rPr>
            <a:t>іменован</a:t>
          </a:r>
          <a:r>
            <a:rPr lang="uk-UA" sz="3200" b="1" dirty="0" smtClean="0">
              <a:solidFill>
                <a:schemeClr val="bg1"/>
              </a:solidFill>
            </a:rPr>
            <a:t>-ними числами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Розв’язування задач на знаходження шостої частини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Обчислен</a:t>
          </a:r>
          <a:r>
            <a:rPr lang="uk-UA" sz="3200" b="1" dirty="0" smtClean="0"/>
            <a:t>-ня виразів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1636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1962" custLinFactX="113750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16229" custLinFactX="158343" custLinFactNeighborX="200000" custLinFactNeighborY="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0750" custLinFactX="-255959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779057" y="908479"/>
          <a:ext cx="4273486" cy="2456526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Обчислен</a:t>
          </a:r>
          <a:r>
            <a:rPr lang="uk-UA" sz="3200" b="1" kern="1200" dirty="0" smtClean="0"/>
            <a:t>-ня виразів</a:t>
          </a:r>
          <a:endParaRPr lang="ru-RU" sz="3200" b="1" kern="1200" dirty="0"/>
        </a:p>
      </dsp:txBody>
      <dsp:txXfrm rot="5400000">
        <a:off x="129423" y="854696"/>
        <a:ext cx="2456526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608530" y="602251"/>
          <a:ext cx="4273486" cy="3068982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Розв’язування задач на знаходження шостої частини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10782" y="854696"/>
        <a:ext cx="3068982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460644" y="963078"/>
          <a:ext cx="4273486" cy="234732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Блок-схеми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423723" y="854696"/>
        <a:ext cx="234732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788723" y="917426"/>
          <a:ext cx="4273486" cy="243863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Дії з </a:t>
          </a:r>
          <a:r>
            <a:rPr lang="uk-UA" sz="3200" b="1" kern="1200" dirty="0" err="1" smtClean="0">
              <a:solidFill>
                <a:schemeClr val="bg1"/>
              </a:solidFill>
            </a:rPr>
            <a:t>іменован</a:t>
          </a:r>
          <a:r>
            <a:rPr lang="uk-UA" sz="3200" b="1" kern="1200" dirty="0" smtClean="0">
              <a:solidFill>
                <a:schemeClr val="bg1"/>
              </a:solidFill>
            </a:rPr>
            <a:t>-ними числами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706149" y="854697"/>
        <a:ext cx="243863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280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31.png"/><Relationship Id="rId26" Type="http://schemas.openxmlformats.org/officeDocument/2006/relationships/image" Target="../media/image54.png"/><Relationship Id="rId3" Type="http://schemas.openxmlformats.org/officeDocument/2006/relationships/image" Target="../media/image27.png"/><Relationship Id="rId21" Type="http://schemas.openxmlformats.org/officeDocument/2006/relationships/image" Target="../media/image5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3.png"/><Relationship Id="rId2" Type="http://schemas.openxmlformats.org/officeDocument/2006/relationships/image" Target="../media/image12.png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2.png"/><Relationship Id="rId5" Type="http://schemas.openxmlformats.org/officeDocument/2006/relationships/image" Target="../media/image28.png"/><Relationship Id="rId15" Type="http://schemas.openxmlformats.org/officeDocument/2006/relationships/image" Target="../media/image45.png"/><Relationship Id="rId23" Type="http://schemas.openxmlformats.org/officeDocument/2006/relationships/image" Target="../media/image490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microsoft.com/office/2007/relationships/hdphoto" Target="../media/hdphoto2.wdp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81522"/>
            <a:ext cx="8856984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Дії з </a:t>
            </a:r>
            <a:r>
              <a:rPr lang="ru-RU" sz="4800" b="1" dirty="0" err="1">
                <a:solidFill>
                  <a:srgbClr val="7030A0"/>
                </a:solidFill>
              </a:rPr>
              <a:t>іменованими</a:t>
            </a:r>
            <a:r>
              <a:rPr lang="ru-RU" sz="4800" b="1" dirty="0">
                <a:solidFill>
                  <a:srgbClr val="7030A0"/>
                </a:solidFill>
              </a:rPr>
              <a:t> числами. Рівняння.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3730" y="386661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2.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32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069754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 із двома округленими протилежними кутами 6"/>
              <p:cNvSpPr/>
              <p:nvPr/>
            </p:nvSpPr>
            <p:spPr>
              <a:xfrm>
                <a:off x="882895" y="483178"/>
                <a:ext cx="10177688" cy="1204350"/>
              </a:xfrm>
              <a:prstGeom prst="round2DiagRect">
                <a:avLst/>
              </a:prstGeom>
              <a:solidFill>
                <a:srgbClr val="7030A0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/>
                  <a:t>Знайди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000" b="1" dirty="0">
                    <a:solidFill>
                      <a:schemeClr val="bg1"/>
                    </a:solidFill>
                  </a:rPr>
                  <a:t>  кожного </a:t>
                </a:r>
                <a:r>
                  <a:rPr lang="ru-RU" sz="4000" b="1" dirty="0" err="1" smtClean="0">
                    <a:solidFill>
                      <a:schemeClr val="bg1"/>
                    </a:solidFill>
                  </a:rPr>
                  <a:t>іменованого</a:t>
                </a:r>
                <a:r>
                  <a:rPr lang="ru-RU" sz="4000" b="1" dirty="0" smtClean="0"/>
                  <a:t> числа </a:t>
                </a:r>
              </a:p>
            </p:txBody>
          </p:sp>
        </mc:Choice>
        <mc:Fallback xmlns="">
          <p:sp>
            <p:nvSpPr>
              <p:cNvPr id="21" name="Прямокутник із двома округленими протилежними кутами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95" y="483178"/>
                <a:ext cx="10177688" cy="1204350"/>
              </a:xfrm>
              <a:prstGeom prst="round2Diag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1555527" y="2781722"/>
            <a:ext cx="136815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5 грн</a:t>
            </a:r>
            <a:endParaRPr lang="uk-UA" sz="40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3230647" y="2778820"/>
            <a:ext cx="1061183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3м</a:t>
            </a:r>
            <a:endParaRPr lang="uk-UA" sz="4000" b="1" dirty="0"/>
          </a:p>
        </p:txBody>
      </p:sp>
      <p:sp>
        <p:nvSpPr>
          <p:cNvPr id="25" name="Прямокутник із двома округленими протилежними кутами 6"/>
          <p:cNvSpPr/>
          <p:nvPr/>
        </p:nvSpPr>
        <p:spPr>
          <a:xfrm>
            <a:off x="979463" y="1917626"/>
            <a:ext cx="9145016" cy="64798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30 </a:t>
            </a:r>
            <a:r>
              <a:rPr lang="ru-RU" sz="4000" b="1" dirty="0" err="1"/>
              <a:t>грн</a:t>
            </a:r>
            <a:r>
              <a:rPr lang="ru-RU" sz="4000" b="1" dirty="0"/>
              <a:t>, 18 м, 42 ц, 30 </a:t>
            </a:r>
            <a:r>
              <a:rPr lang="ru-RU" sz="4000" b="1" dirty="0" err="1"/>
              <a:t>хв</a:t>
            </a:r>
            <a:r>
              <a:rPr lang="ru-RU" sz="4000" b="1" dirty="0"/>
              <a:t>, 12 л, 54 кг.</a:t>
            </a:r>
            <a:endParaRPr lang="uk-UA" sz="4000" b="1" dirty="0"/>
          </a:p>
        </p:txBody>
      </p:sp>
      <p:sp>
        <p:nvSpPr>
          <p:cNvPr id="26" name="Прямокутник із двома округленими протилежними кутами 6"/>
          <p:cNvSpPr/>
          <p:nvPr/>
        </p:nvSpPr>
        <p:spPr>
          <a:xfrm>
            <a:off x="4533411" y="2778819"/>
            <a:ext cx="1018559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7ц</a:t>
            </a:r>
            <a:endParaRPr lang="uk-UA" sz="4000" b="1" dirty="0"/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5721544" y="2778818"/>
            <a:ext cx="109056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5хв</a:t>
            </a:r>
            <a:endParaRPr lang="uk-UA" sz="4000" b="1" dirty="0"/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6956127" y="2770848"/>
            <a:ext cx="936104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2л</a:t>
            </a:r>
            <a:endParaRPr lang="uk-UA" sz="4000" b="1" dirty="0"/>
          </a:p>
        </p:txBody>
      </p:sp>
      <p:sp>
        <p:nvSpPr>
          <p:cNvPr id="29" name="Прямокутник із двома округленими протилежними кутами 6"/>
          <p:cNvSpPr/>
          <p:nvPr/>
        </p:nvSpPr>
        <p:spPr>
          <a:xfrm>
            <a:off x="8252271" y="2770847"/>
            <a:ext cx="1080120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9кг</a:t>
            </a:r>
            <a:endParaRPr lang="uk-UA" sz="4000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75" y="2770847"/>
            <a:ext cx="2472260" cy="3838163"/>
          </a:xfrm>
          <a:prstGeom prst="rect">
            <a:avLst/>
          </a:prstGeom>
        </p:spPr>
      </p:pic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255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Ст.46 №277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492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580" y="514338"/>
            <a:ext cx="9877007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язування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задачі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278 усно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020851" y="122489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24" y="1203329"/>
            <a:ext cx="2744210" cy="1381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4184" y="2195650"/>
            <a:ext cx="322314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4561" y="2241965"/>
            <a:ext cx="444063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10871" y="2276867"/>
            <a:ext cx="722804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(ц)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3" y="3052577"/>
            <a:ext cx="2985354" cy="117080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029216" y="3358026"/>
            <a:ext cx="585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центнерів маса слоненяти.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645" y="3351375"/>
            <a:ext cx="450849" cy="5732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4624" y="2308381"/>
            <a:ext cx="450849" cy="5732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657" y="2308381"/>
            <a:ext cx="456942" cy="5671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46150" y="2293457"/>
            <a:ext cx="453202" cy="5658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1850" y="2296515"/>
            <a:ext cx="482711" cy="607186"/>
          </a:xfrm>
          <a:prstGeom prst="rect">
            <a:avLst/>
          </a:prstGeom>
        </p:spPr>
      </p:pic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255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Ст.46 №278</a:t>
            </a:r>
            <a:endParaRPr lang="ru-RU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263997" y="1224890"/>
                <a:ext cx="5228634" cy="178856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 err="1"/>
                  <a:t>Маса</a:t>
                </a:r>
                <a:r>
                  <a:rPr lang="ru-RU" sz="3200" b="1" dirty="0"/>
                  <a:t> слона — 30 ц, а </a:t>
                </a:r>
                <a:r>
                  <a:rPr lang="ru-RU" sz="3200" b="1" dirty="0" err="1"/>
                  <a:t>маса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слоненяти</a:t>
                </a:r>
                <a:r>
                  <a:rPr lang="ru-RU" sz="3200" b="1" dirty="0"/>
                  <a:t>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uk-UA" sz="3200" b="1" i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3200" b="1" dirty="0"/>
                  <a:t> </a:t>
                </a:r>
                <a:r>
                  <a:rPr lang="ru-RU" sz="3200" b="1" dirty="0" err="1"/>
                  <a:t>маси</a:t>
                </a:r>
                <a:r>
                  <a:rPr lang="ru-RU" sz="3200" b="1" dirty="0"/>
                  <a:t> слона. Яка </a:t>
                </a:r>
                <a:r>
                  <a:rPr lang="ru-RU" sz="3200" b="1" dirty="0" err="1"/>
                  <a:t>маса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слоненяти</a:t>
                </a:r>
                <a:r>
                  <a:rPr lang="ru-RU" sz="3200" b="1" dirty="0"/>
                  <a:t>?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97" y="1224890"/>
                <a:ext cx="5228634" cy="17885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54" y="4910699"/>
            <a:ext cx="2860317" cy="163591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99" y="4052339"/>
            <a:ext cx="3687873" cy="265711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04968" y="4212853"/>
            <a:ext cx="100700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/>
              <a:t>30 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98206" y="4018147"/>
                <a:ext cx="3360215" cy="89255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sz="3600" b="1" i="1" smtClean="0">
                        <a:latin typeface="Cambria Math" panose="02040503050406030204" pitchFamily="18" charset="0"/>
                      </a:rPr>
                      <m:t>?,  </m:t>
                    </m:r>
                    <m:f>
                      <m:fPr>
                        <m:ctrlPr>
                          <a:rPr lang="uk-UA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uk-UA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uk-UA" sz="3600" b="1" dirty="0"/>
                  <a:t> маси слона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206" y="4018147"/>
                <a:ext cx="3360215" cy="8925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2523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1" grpId="0"/>
      <p:bldP spid="48" grpId="0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16057" y="1222530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60" y="1197482"/>
            <a:ext cx="2744210" cy="1381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21" y="2305547"/>
            <a:ext cx="456942" cy="567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3706" y="2272222"/>
            <a:ext cx="320713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5847" y="4451722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2747" y="2238644"/>
            <a:ext cx="444063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6323" y="2222653"/>
            <a:ext cx="839748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(б.)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10" y="4149874"/>
            <a:ext cx="2985354" cy="11708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987" y="3737187"/>
            <a:ext cx="487404" cy="5549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201" y="3587787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9966" y="3863484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5847" y="1580794"/>
            <a:ext cx="436999" cy="54968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8622" y="2433652"/>
            <a:ext cx="438664" cy="2866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8634" y="2285365"/>
            <a:ext cx="456942" cy="56710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4345" y="3737187"/>
            <a:ext cx="431193" cy="56710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5488" y="3607423"/>
            <a:ext cx="597071" cy="8537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9725" y="1580794"/>
            <a:ext cx="456942" cy="57320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13650" y="1598006"/>
            <a:ext cx="397976" cy="50534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46129" y="2329905"/>
            <a:ext cx="456942" cy="56710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62875" y="2285626"/>
            <a:ext cx="456942" cy="56710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10151" y="2310203"/>
            <a:ext cx="456942" cy="56710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94288" y="2305547"/>
            <a:ext cx="456942" cy="56710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05583" y="2290024"/>
            <a:ext cx="456942" cy="56710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52316" y="3750725"/>
            <a:ext cx="456942" cy="567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7286" y="3752630"/>
            <a:ext cx="425552" cy="5345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15835" y="3720105"/>
            <a:ext cx="456942" cy="5671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70075" y="3576881"/>
            <a:ext cx="1180084" cy="9634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26396" y="4451722"/>
            <a:ext cx="456942" cy="567108"/>
          </a:xfrm>
          <a:prstGeom prst="rect">
            <a:avLst/>
          </a:prstGeom>
        </p:spPr>
      </p:pic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255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Ст.46 №279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10580" y="396745"/>
            <a:ext cx="9877007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язування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задачі 279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6381971" y="1251798"/>
                <a:ext cx="5326684" cy="473033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3200" dirty="0"/>
                  <a:t>Бабуся і дідусь законсервували 13 банок помідорів, 11 банок огірків і баклажани. Кількість банок з баклажанами становила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uk-UA" sz="3200" dirty="0"/>
                  <a:t> кількості банок законсервованих помідорів й </a:t>
                </a:r>
                <a:r>
                  <a:rPr lang="uk-UA" sz="3200" dirty="0" smtClean="0"/>
                  <a:t>огірків. Скільки </a:t>
                </a:r>
                <a:r>
                  <a:rPr lang="uk-UA" sz="3200" dirty="0"/>
                  <a:t>банок баклажанів законсервували?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971" y="1251798"/>
                <a:ext cx="5326684" cy="4730334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145447" y="2892420"/>
            <a:ext cx="538976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огірків і помідорів разом.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85646" y="5082173"/>
            <a:ext cx="5841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баклажанів законсервували. 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83266" y="5590034"/>
            <a:ext cx="1553871" cy="1164931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03750" y="5691017"/>
            <a:ext cx="1882337" cy="1059750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86197" y="5728654"/>
            <a:ext cx="1855150" cy="1026311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01750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19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23479" y="497312"/>
            <a:ext cx="9937104" cy="12762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Знайди значення </a:t>
            </a:r>
            <a:r>
              <a:rPr lang="ru-RU" sz="3600" b="1" dirty="0" err="1">
                <a:solidFill>
                  <a:schemeClr val="bg1"/>
                </a:solidFill>
              </a:rPr>
              <a:t>виразу</a:t>
            </a:r>
            <a:r>
              <a:rPr lang="ru-RU" sz="3600" b="1" dirty="0">
                <a:solidFill>
                  <a:schemeClr val="bg1"/>
                </a:solidFill>
              </a:rPr>
              <a:t> k – k : 6,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якщо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k = </a:t>
            </a:r>
            <a:r>
              <a:rPr lang="ru-RU" sz="3600" b="1" dirty="0" smtClean="0">
                <a:solidFill>
                  <a:schemeClr val="bg1"/>
                </a:solidFill>
              </a:rPr>
              <a:t>6, k </a:t>
            </a:r>
            <a:r>
              <a:rPr lang="ru-RU" sz="3600" b="1" dirty="0">
                <a:solidFill>
                  <a:schemeClr val="bg1"/>
                </a:solidFill>
              </a:rPr>
              <a:t>= 48, k = 36, k = 54.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Ст.46 №280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0" y="4459354"/>
            <a:ext cx="2541741" cy="2013422"/>
          </a:xfrm>
          <a:prstGeom prst="rect">
            <a:avLst/>
          </a:prstGeom>
        </p:spPr>
      </p:pic>
      <p:sp>
        <p:nvSpPr>
          <p:cNvPr id="15" name="Округлена прямокутна виноска 11"/>
          <p:cNvSpPr/>
          <p:nvPr/>
        </p:nvSpPr>
        <p:spPr>
          <a:xfrm>
            <a:off x="991980" y="1917626"/>
            <a:ext cx="5188967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</a:t>
            </a:r>
            <a:r>
              <a:rPr lang="ru-RU" sz="3600" b="1" dirty="0">
                <a:solidFill>
                  <a:schemeClr val="bg1"/>
                </a:solidFill>
              </a:rPr>
              <a:t>k = 6</a:t>
            </a:r>
            <a:r>
              <a:rPr lang="uk-UA" sz="3600" b="1" dirty="0" smtClean="0"/>
              <a:t>, то</a:t>
            </a:r>
            <a:r>
              <a:rPr lang="pt-BR" sz="3600" b="1" dirty="0"/>
              <a:t> </a:t>
            </a:r>
            <a:r>
              <a:rPr lang="ru-RU" sz="3600" b="1" dirty="0">
                <a:solidFill>
                  <a:schemeClr val="bg1"/>
                </a:solidFill>
              </a:rPr>
              <a:t>k – k : 6 </a:t>
            </a:r>
            <a:r>
              <a:rPr lang="uk-UA" sz="3600" b="1" dirty="0" smtClean="0"/>
              <a:t>=  </a:t>
            </a:r>
            <a:endParaRPr lang="uk-UA" sz="2800" b="1" dirty="0"/>
          </a:p>
        </p:txBody>
      </p:sp>
      <p:sp>
        <p:nvSpPr>
          <p:cNvPr id="16" name="Округлена прямокутна виноска 11"/>
          <p:cNvSpPr/>
          <p:nvPr/>
        </p:nvSpPr>
        <p:spPr>
          <a:xfrm>
            <a:off x="6197326" y="1917626"/>
            <a:ext cx="2654921" cy="6510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 – 6 : 6 =</a:t>
            </a:r>
            <a:endParaRPr lang="uk-UA" sz="2800" b="1" dirty="0"/>
          </a:p>
        </p:txBody>
      </p:sp>
      <p:sp>
        <p:nvSpPr>
          <p:cNvPr id="17" name="Округлена прямокутна виноска 11"/>
          <p:cNvSpPr/>
          <p:nvPr/>
        </p:nvSpPr>
        <p:spPr>
          <a:xfrm>
            <a:off x="6158711" y="2714522"/>
            <a:ext cx="2589916" cy="715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48 – 48 : 6 =</a:t>
            </a:r>
            <a:endParaRPr lang="uk-UA" sz="2800" b="1" dirty="0"/>
          </a:p>
        </p:txBody>
      </p:sp>
      <p:sp>
        <p:nvSpPr>
          <p:cNvPr id="18" name="Округлена прямокутна виноска 11"/>
          <p:cNvSpPr/>
          <p:nvPr/>
        </p:nvSpPr>
        <p:spPr>
          <a:xfrm>
            <a:off x="6197326" y="3539757"/>
            <a:ext cx="2589916" cy="6475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36 – 36 : 6 =</a:t>
            </a:r>
            <a:endParaRPr lang="uk-UA" sz="2800" b="1" dirty="0"/>
          </a:p>
        </p:txBody>
      </p:sp>
      <p:sp>
        <p:nvSpPr>
          <p:cNvPr id="19" name="Округлена прямокутна виноска 11"/>
          <p:cNvSpPr/>
          <p:nvPr/>
        </p:nvSpPr>
        <p:spPr>
          <a:xfrm>
            <a:off x="8863967" y="1915779"/>
            <a:ext cx="782555" cy="618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</a:t>
            </a:r>
            <a:endParaRPr lang="uk-UA" sz="2800" b="1" dirty="0"/>
          </a:p>
        </p:txBody>
      </p:sp>
      <p:sp>
        <p:nvSpPr>
          <p:cNvPr id="20" name="Округлена прямокутна виноска 11"/>
          <p:cNvSpPr/>
          <p:nvPr/>
        </p:nvSpPr>
        <p:spPr>
          <a:xfrm>
            <a:off x="8787241" y="2709724"/>
            <a:ext cx="847559" cy="6510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40</a:t>
            </a:r>
            <a:endParaRPr lang="uk-UA" sz="2800" b="1" dirty="0"/>
          </a:p>
        </p:txBody>
      </p:sp>
      <p:sp>
        <p:nvSpPr>
          <p:cNvPr id="21" name="Округлена прямокутна виноска 11"/>
          <p:cNvSpPr/>
          <p:nvPr/>
        </p:nvSpPr>
        <p:spPr>
          <a:xfrm>
            <a:off x="8798664" y="3501802"/>
            <a:ext cx="836137" cy="6475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30</a:t>
            </a:r>
            <a:endParaRPr lang="uk-UA" sz="2800" b="1" dirty="0"/>
          </a:p>
        </p:txBody>
      </p:sp>
      <p:sp>
        <p:nvSpPr>
          <p:cNvPr id="22" name="Округлена прямокутна виноска 11"/>
          <p:cNvSpPr/>
          <p:nvPr/>
        </p:nvSpPr>
        <p:spPr>
          <a:xfrm>
            <a:off x="8826010" y="4293890"/>
            <a:ext cx="808790" cy="6475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45</a:t>
            </a:r>
            <a:endParaRPr lang="uk-UA" sz="2800" b="1" dirty="0"/>
          </a:p>
        </p:txBody>
      </p:sp>
      <p:sp>
        <p:nvSpPr>
          <p:cNvPr id="23" name="Округлена прямокутна виноска 11"/>
          <p:cNvSpPr/>
          <p:nvPr/>
        </p:nvSpPr>
        <p:spPr>
          <a:xfrm>
            <a:off x="991979" y="2713617"/>
            <a:ext cx="5188967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</a:t>
            </a:r>
            <a:r>
              <a:rPr lang="ru-RU" sz="3600" b="1" dirty="0">
                <a:solidFill>
                  <a:schemeClr val="bg1"/>
                </a:solidFill>
              </a:rPr>
              <a:t>k = </a:t>
            </a:r>
            <a:r>
              <a:rPr lang="ru-RU" sz="3600" b="1" dirty="0" smtClean="0">
                <a:solidFill>
                  <a:schemeClr val="bg1"/>
                </a:solidFill>
              </a:rPr>
              <a:t>48</a:t>
            </a:r>
            <a:r>
              <a:rPr lang="uk-UA" sz="3600" b="1" dirty="0" smtClean="0"/>
              <a:t>, то</a:t>
            </a:r>
            <a:r>
              <a:rPr lang="pt-BR" sz="3600" b="1" dirty="0"/>
              <a:t> </a:t>
            </a:r>
            <a:r>
              <a:rPr lang="ru-RU" sz="3600" b="1" dirty="0">
                <a:solidFill>
                  <a:schemeClr val="bg1"/>
                </a:solidFill>
              </a:rPr>
              <a:t>k – k : 6 </a:t>
            </a:r>
            <a:r>
              <a:rPr lang="uk-UA" sz="3600" b="1" dirty="0" smtClean="0"/>
              <a:t>=  </a:t>
            </a:r>
            <a:endParaRPr lang="uk-UA" sz="2800" b="1" dirty="0"/>
          </a:p>
        </p:txBody>
      </p:sp>
      <p:sp>
        <p:nvSpPr>
          <p:cNvPr id="24" name="Округлена прямокутна виноска 11"/>
          <p:cNvSpPr/>
          <p:nvPr/>
        </p:nvSpPr>
        <p:spPr>
          <a:xfrm>
            <a:off x="1008359" y="3501802"/>
            <a:ext cx="5188967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</a:t>
            </a:r>
            <a:r>
              <a:rPr lang="ru-RU" sz="3600" b="1" dirty="0">
                <a:solidFill>
                  <a:schemeClr val="bg1"/>
                </a:solidFill>
              </a:rPr>
              <a:t>k = </a:t>
            </a:r>
            <a:r>
              <a:rPr lang="ru-RU" sz="3600" b="1" dirty="0" smtClean="0">
                <a:solidFill>
                  <a:schemeClr val="bg1"/>
                </a:solidFill>
              </a:rPr>
              <a:t>36</a:t>
            </a:r>
            <a:r>
              <a:rPr lang="uk-UA" sz="3600" b="1" dirty="0" smtClean="0"/>
              <a:t>, то</a:t>
            </a:r>
            <a:r>
              <a:rPr lang="pt-BR" sz="3600" b="1" dirty="0"/>
              <a:t> </a:t>
            </a:r>
            <a:r>
              <a:rPr lang="ru-RU" sz="3600" b="1" dirty="0">
                <a:solidFill>
                  <a:schemeClr val="bg1"/>
                </a:solidFill>
              </a:rPr>
              <a:t>k – k : 6 </a:t>
            </a:r>
            <a:r>
              <a:rPr lang="uk-UA" sz="3600" b="1" dirty="0" smtClean="0"/>
              <a:t>=  </a:t>
            </a:r>
            <a:endParaRPr lang="uk-UA" sz="2800" b="1" dirty="0"/>
          </a:p>
        </p:txBody>
      </p:sp>
      <p:sp>
        <p:nvSpPr>
          <p:cNvPr id="25" name="Округлена прямокутна виноска 11"/>
          <p:cNvSpPr/>
          <p:nvPr/>
        </p:nvSpPr>
        <p:spPr>
          <a:xfrm>
            <a:off x="991978" y="4293890"/>
            <a:ext cx="5188967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</a:t>
            </a:r>
            <a:r>
              <a:rPr lang="ru-RU" sz="3600" b="1" dirty="0">
                <a:solidFill>
                  <a:schemeClr val="bg1"/>
                </a:solidFill>
              </a:rPr>
              <a:t>k = </a:t>
            </a:r>
            <a:r>
              <a:rPr lang="ru-RU" sz="3600" b="1" dirty="0" smtClean="0">
                <a:solidFill>
                  <a:schemeClr val="bg1"/>
                </a:solidFill>
              </a:rPr>
              <a:t>54</a:t>
            </a:r>
            <a:r>
              <a:rPr lang="uk-UA" sz="3600" b="1" dirty="0" smtClean="0"/>
              <a:t>, то</a:t>
            </a:r>
            <a:r>
              <a:rPr lang="pt-BR" sz="3600" b="1" dirty="0"/>
              <a:t> </a:t>
            </a:r>
            <a:r>
              <a:rPr lang="ru-RU" sz="3600" b="1" dirty="0">
                <a:solidFill>
                  <a:schemeClr val="bg1"/>
                </a:solidFill>
              </a:rPr>
              <a:t>k – k : 6 </a:t>
            </a:r>
            <a:r>
              <a:rPr lang="uk-UA" sz="3600" b="1" dirty="0" smtClean="0"/>
              <a:t>=  </a:t>
            </a:r>
            <a:endParaRPr lang="uk-UA" sz="2800" b="1" dirty="0"/>
          </a:p>
        </p:txBody>
      </p:sp>
      <p:sp>
        <p:nvSpPr>
          <p:cNvPr id="26" name="Округлена прямокутна виноска 11"/>
          <p:cNvSpPr/>
          <p:nvPr/>
        </p:nvSpPr>
        <p:spPr>
          <a:xfrm>
            <a:off x="6197326" y="4318348"/>
            <a:ext cx="2589916" cy="6475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54 – 54 : 6 =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5079577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11635" y="514940"/>
            <a:ext cx="10020956" cy="9706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Прочитай </a:t>
            </a:r>
            <a:r>
              <a:rPr lang="ru-RU" sz="2800" b="1" dirty="0" err="1">
                <a:solidFill>
                  <a:schemeClr val="bg1"/>
                </a:solidFill>
              </a:rPr>
              <a:t>вирази</a:t>
            </a:r>
            <a:r>
              <a:rPr lang="ru-RU" sz="2800" b="1" dirty="0">
                <a:solidFill>
                  <a:schemeClr val="bg1"/>
                </a:solidFill>
              </a:rPr>
              <a:t>. Яку </a:t>
            </a:r>
            <a:r>
              <a:rPr lang="ru-RU" sz="2800" b="1" dirty="0" err="1">
                <a:solidFill>
                  <a:schemeClr val="bg1"/>
                </a:solidFill>
              </a:rPr>
              <a:t>дію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виконують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останньою</a:t>
            </a:r>
            <a:r>
              <a:rPr lang="ru-RU" sz="2800" b="1" dirty="0">
                <a:solidFill>
                  <a:schemeClr val="bg1"/>
                </a:solidFill>
              </a:rPr>
              <a:t> в кожному </a:t>
            </a:r>
            <a:r>
              <a:rPr lang="ru-RU" sz="2800" b="1" dirty="0" err="1">
                <a:solidFill>
                  <a:schemeClr val="bg1"/>
                </a:solidFill>
              </a:rPr>
              <a:t>виразі</a:t>
            </a:r>
            <a:r>
              <a:rPr lang="ru-RU" sz="2800" b="1" dirty="0">
                <a:solidFill>
                  <a:schemeClr val="bg1"/>
                </a:solidFill>
              </a:rPr>
              <a:t>? Як </a:t>
            </a:r>
            <a:r>
              <a:rPr lang="ru-RU" sz="2800" b="1" dirty="0" smtClean="0">
                <a:solidFill>
                  <a:schemeClr val="bg1"/>
                </a:solidFill>
              </a:rPr>
              <a:t>називають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кожний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вираз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920462" y="1501620"/>
            <a:ext cx="20569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/>
              <a:t>27 : (3 ∙ 3)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053084" y="1531009"/>
            <a:ext cx="22092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/>
              <a:t>6 ∙ 8 + 5 ∙ 7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111635" y="2177340"/>
            <a:ext cx="10020956" cy="10177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Розглянь</a:t>
            </a:r>
            <a:r>
              <a:rPr lang="ru-RU" sz="2800" b="1" dirty="0">
                <a:solidFill>
                  <a:schemeClr val="bg1"/>
                </a:solidFill>
              </a:rPr>
              <a:t> блок-</a:t>
            </a:r>
            <a:r>
              <a:rPr lang="ru-RU" sz="2800" b="1" dirty="0" err="1">
                <a:solidFill>
                  <a:schemeClr val="bg1"/>
                </a:solidFill>
              </a:rPr>
              <a:t>схеми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складені</a:t>
            </a:r>
            <a:r>
              <a:rPr lang="ru-RU" sz="2800" b="1" dirty="0">
                <a:solidFill>
                  <a:schemeClr val="bg1"/>
                </a:solidFill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</a:rPr>
              <a:t>цих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виразів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Які</a:t>
            </a:r>
            <a:r>
              <a:rPr lang="ru-RU" sz="2800" b="1" dirty="0">
                <a:solidFill>
                  <a:schemeClr val="bg1"/>
                </a:solidFill>
              </a:rPr>
              <a:t> числа треба </a:t>
            </a:r>
            <a:r>
              <a:rPr lang="ru-RU" sz="2800" b="1" dirty="0" err="1">
                <a:solidFill>
                  <a:schemeClr val="bg1"/>
                </a:solidFill>
              </a:rPr>
              <a:t>записати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порожніх</a:t>
            </a:r>
            <a:r>
              <a:rPr lang="ru-RU" sz="2800" b="1" dirty="0">
                <a:solidFill>
                  <a:schemeClr val="bg1"/>
                </a:solidFill>
              </a:rPr>
              <a:t> квадратах?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35" y="3195109"/>
            <a:ext cx="8750542" cy="32870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2920462" y="4635943"/>
            <a:ext cx="604221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4398" y="5774061"/>
            <a:ext cx="576064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16367" y="4647771"/>
            <a:ext cx="652318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1554" y="5804845"/>
            <a:ext cx="652318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83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Ст.46 №281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47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283;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розв’язати рівняння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282</a:t>
            </a:r>
          </a:p>
        </p:txBody>
      </p:sp>
      <p:pic>
        <p:nvPicPr>
          <p:cNvPr id="2050" name="Picture 2" descr="D:\3 клас\03 МАТЕМ\1 Листопад\2 Табличне множення і ділення\№032 - Дії з імен числами. Рівняння\2025-10-11_204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50" y="3167208"/>
            <a:ext cx="78200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809640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знаходимо шосту частину числа?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90903" y="2929156"/>
            <a:ext cx="5878247" cy="104429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Яке завдання було найлегшим, а яке найважчим?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618702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цікавим?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14506" y="592638"/>
            <a:ext cx="9885879" cy="68128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Мудрість дня\photo_2025-06-03_19-53-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r="13492"/>
          <a:stretch/>
        </p:blipFill>
        <p:spPr bwMode="auto">
          <a:xfrm>
            <a:off x="2696408" y="4084112"/>
            <a:ext cx="2160000" cy="234235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06-04_19-50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5963" r="3252" b="-398"/>
          <a:stretch/>
        </p:blipFill>
        <p:spPr bwMode="auto">
          <a:xfrm>
            <a:off x="6540518" y="3993149"/>
            <a:ext cx="2196000" cy="2304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12_19-39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0" y="1447006"/>
            <a:ext cx="1921648" cy="28002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6-12_17-10-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42" y="1447006"/>
            <a:ext cx="2464724" cy="31260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06-03_19-35-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08" y="1444594"/>
            <a:ext cx="3024336" cy="24098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691430" y="3910102"/>
            <a:ext cx="2067697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Успіх в моїх руках!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2228235" y="5820085"/>
            <a:ext cx="3096345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Відчуваю втому!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403704" y="3395767"/>
            <a:ext cx="2397040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Для мене це нецікаво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8031507" y="5718267"/>
            <a:ext cx="2067697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Було важко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8871497" y="4045293"/>
            <a:ext cx="2487439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Урок пролетів непомітно!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581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 Мудрість дня\photo_2025-07-02_10-23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48" y="4005858"/>
            <a:ext cx="2259874" cy="24067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14506" y="592638"/>
            <a:ext cx="9885879" cy="68128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Мудрість дня\photo_2025-06-03_19-53-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-1" r="13492" b="10860"/>
          <a:stretch/>
        </p:blipFill>
        <p:spPr bwMode="auto">
          <a:xfrm>
            <a:off x="6580618" y="3121241"/>
            <a:ext cx="2160000" cy="2088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06-04_19-50-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5963" r="3252" b="-398"/>
          <a:stretch/>
        </p:blipFill>
        <p:spPr bwMode="auto">
          <a:xfrm>
            <a:off x="1630423" y="3861842"/>
            <a:ext cx="2196000" cy="2304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12_19-39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0" y="1447006"/>
            <a:ext cx="1921648" cy="28002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3013479" y="1413570"/>
            <a:ext cx="5727139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Пофантазуй і скажи, про що думає кожне зображене кошеня. Яке з них нагадує зараз твою емоцію?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" name="Picture 3" descr="D:\Картинки Мудрість дня\photo_2025-08-07_12-14-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1448915"/>
            <a:ext cx="2286491" cy="22864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65" y="3062412"/>
            <a:ext cx="2205657" cy="220565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398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9465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45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274;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розв’язати рівняння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273</a:t>
            </a:r>
          </a:p>
        </p:txBody>
      </p:sp>
      <p:pic>
        <p:nvPicPr>
          <p:cNvPr id="6" name="Picture 2" descr="D:\3 клас\03 МАТЕМ\1 Листопад\2 Табличне множення і ділення\№031 - . Задачі з третім запитанням. Блок схеми\2025-10-10_111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3069754"/>
            <a:ext cx="79057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07825567"/>
              </p:ext>
            </p:extLst>
          </p:nvPr>
        </p:nvGraphicFramePr>
        <p:xfrm>
          <a:off x="649571" y="1577825"/>
          <a:ext cx="10771052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13681" y="3035277"/>
            <a:ext cx="759526" cy="760197"/>
          </a:xfrm>
          <a:prstGeom prst="rect">
            <a:avLst/>
          </a:prstGeom>
          <a:solidFill>
            <a:srgbClr val="FF99FF"/>
          </a:solidFill>
          <a:ln w="38100">
            <a:solidFill>
              <a:srgbClr val="BA1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81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8841000">
            <a:off x="850721" y="1957513"/>
            <a:ext cx="1711769" cy="12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7" b="39186"/>
          <a:stretch/>
        </p:blipFill>
        <p:spPr bwMode="auto">
          <a:xfrm rot="2354637">
            <a:off x="9162103" y="1705564"/>
            <a:ext cx="2488177" cy="26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3861743" y="3035277"/>
            <a:ext cx="759526" cy="760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9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836995" y="3917003"/>
            <a:ext cx="759526" cy="760197"/>
          </a:xfrm>
          <a:prstGeom prst="rect">
            <a:avLst/>
          </a:prstGeom>
          <a:solidFill>
            <a:srgbClr val="FF99FF"/>
          </a:solidFill>
          <a:ln w="38100">
            <a:solidFill>
              <a:srgbClr val="BA1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4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67467" y="3503289"/>
            <a:ext cx="759526" cy="7601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24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31469" y="3032504"/>
            <a:ext cx="759526" cy="7601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24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00548" y="4263485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3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6" name="Ромб 25"/>
          <p:cNvSpPr/>
          <p:nvPr/>
        </p:nvSpPr>
        <p:spPr>
          <a:xfrm>
            <a:off x="2685548" y="2583895"/>
            <a:ext cx="1162641" cy="9027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:9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7" name="Ромб 26"/>
          <p:cNvSpPr/>
          <p:nvPr/>
        </p:nvSpPr>
        <p:spPr>
          <a:xfrm>
            <a:off x="5188117" y="3341319"/>
            <a:ext cx="1162641" cy="9027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∙8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8" name="Ромб 27"/>
          <p:cNvSpPr/>
          <p:nvPr/>
        </p:nvSpPr>
        <p:spPr>
          <a:xfrm>
            <a:off x="3931791" y="3792702"/>
            <a:ext cx="1162641" cy="9027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:3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1" name="Ромб 30"/>
          <p:cNvSpPr/>
          <p:nvPr/>
        </p:nvSpPr>
        <p:spPr>
          <a:xfrm>
            <a:off x="6407633" y="3814783"/>
            <a:ext cx="1162641" cy="9027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:1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Ромб 31"/>
          <p:cNvSpPr/>
          <p:nvPr/>
        </p:nvSpPr>
        <p:spPr>
          <a:xfrm>
            <a:off x="7644670" y="4266164"/>
            <a:ext cx="1162641" cy="9027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:6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4"/>
          <p:cNvSpPr/>
          <p:nvPr/>
        </p:nvSpPr>
        <p:spPr>
          <a:xfrm>
            <a:off x="1267495" y="496980"/>
            <a:ext cx="9649072" cy="70056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</a:t>
            </a:r>
            <a:r>
              <a:rPr lang="uk-UA" sz="4000" b="1" dirty="0" smtClean="0">
                <a:solidFill>
                  <a:schemeClr val="bg1"/>
                </a:solidFill>
              </a:rPr>
              <a:t>лічба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181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>
            <a:off x="2046447" y="2596237"/>
            <a:ext cx="1215239" cy="9027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∙</a:t>
            </a:r>
            <a:r>
              <a:rPr lang="en-US" sz="3600" b="1" dirty="0">
                <a:solidFill>
                  <a:srgbClr val="7030A0"/>
                </a:solidFill>
              </a:rPr>
              <a:t>2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5991" y="2282511"/>
            <a:ext cx="759526" cy="760197"/>
          </a:xfrm>
          <a:prstGeom prst="rect">
            <a:avLst/>
          </a:prstGeom>
          <a:solidFill>
            <a:srgbClr val="FF99FF"/>
          </a:solidFill>
          <a:ln w="38100">
            <a:solidFill>
              <a:srgbClr val="BA1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5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8841000">
            <a:off x="401168" y="1199522"/>
            <a:ext cx="1711769" cy="12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7" b="39186"/>
          <a:stretch/>
        </p:blipFill>
        <p:spPr bwMode="auto">
          <a:xfrm rot="2354637">
            <a:off x="9339137" y="1216338"/>
            <a:ext cx="2488177" cy="26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009147" y="3515845"/>
            <a:ext cx="759526" cy="760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35127" y="3486906"/>
            <a:ext cx="759526" cy="760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bg1"/>
                </a:solidFill>
              </a:rPr>
              <a:t>10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56199" y="2255407"/>
            <a:ext cx="759526" cy="760197"/>
          </a:xfrm>
          <a:prstGeom prst="rect">
            <a:avLst/>
          </a:prstGeom>
          <a:solidFill>
            <a:srgbClr val="FF99FF"/>
          </a:solidFill>
          <a:ln w="38100">
            <a:solidFill>
              <a:srgbClr val="BA1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1</a:t>
            </a:r>
            <a:r>
              <a:rPr lang="en-US" sz="3600" dirty="0">
                <a:solidFill>
                  <a:schemeClr val="tx1"/>
                </a:solidFill>
              </a:rPr>
              <a:t>0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62004" y="3486907"/>
            <a:ext cx="759526" cy="7601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5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47081" y="4727424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30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564934" y="3912872"/>
            <a:ext cx="759526" cy="814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70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1" name="Ромб 30"/>
          <p:cNvSpPr/>
          <p:nvPr/>
        </p:nvSpPr>
        <p:spPr>
          <a:xfrm>
            <a:off x="2009147" y="4276042"/>
            <a:ext cx="1215239" cy="9027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∙3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Ромб 31"/>
          <p:cNvSpPr/>
          <p:nvPr/>
        </p:nvSpPr>
        <p:spPr>
          <a:xfrm>
            <a:off x="3770400" y="4276042"/>
            <a:ext cx="1215239" cy="9027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:6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3" name="Ромб 32"/>
          <p:cNvSpPr/>
          <p:nvPr/>
        </p:nvSpPr>
        <p:spPr>
          <a:xfrm>
            <a:off x="4305449" y="3034322"/>
            <a:ext cx="1215239" cy="9027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∙</a:t>
            </a:r>
            <a:r>
              <a:rPr lang="en-US" sz="3600" b="1" dirty="0">
                <a:solidFill>
                  <a:srgbClr val="7030A0"/>
                </a:solidFill>
              </a:rPr>
              <a:t>2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5571382" y="2555398"/>
            <a:ext cx="1215239" cy="9027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:1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8" name="Ромб 37"/>
          <p:cNvSpPr/>
          <p:nvPr/>
        </p:nvSpPr>
        <p:spPr>
          <a:xfrm>
            <a:off x="6337483" y="4276042"/>
            <a:ext cx="1215239" cy="9027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∙7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9" name="Ромб 38"/>
          <p:cNvSpPr/>
          <p:nvPr/>
        </p:nvSpPr>
        <p:spPr>
          <a:xfrm>
            <a:off x="7244159" y="2782534"/>
            <a:ext cx="1592311" cy="1113409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:10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862078" y="3445687"/>
            <a:ext cx="759526" cy="7601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7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4"/>
          <p:cNvSpPr/>
          <p:nvPr/>
        </p:nvSpPr>
        <p:spPr>
          <a:xfrm>
            <a:off x="1267495" y="496980"/>
            <a:ext cx="9649072" cy="70056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</a:t>
            </a:r>
            <a:r>
              <a:rPr lang="uk-UA" sz="4000" b="1" dirty="0" smtClean="0">
                <a:solidFill>
                  <a:schemeClr val="bg1"/>
                </a:solidFill>
              </a:rPr>
              <a:t>лічба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177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2 Табличне множення і ділення\№032 - Дії з імен числами. Рівняння\2025-10-11_204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20" y="1919318"/>
            <a:ext cx="9809258" cy="24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020" y="558482"/>
            <a:ext cx="10225136" cy="12151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Склади </a:t>
            </a:r>
            <a:r>
              <a:rPr lang="ru-RU" sz="4000" b="1" dirty="0"/>
              <a:t>вирази за схемами й обчисли їх </a:t>
            </a:r>
            <a:r>
              <a:rPr lang="ru-RU" sz="4000" b="1" dirty="0" smtClean="0"/>
              <a:t>значення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255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Ст.45 №275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5046558" y="213364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30</a:t>
            </a:r>
            <a:endParaRPr lang="uk-UA" sz="40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5011911" y="2852451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0</a:t>
            </a:r>
            <a:endParaRPr lang="uk-UA" sz="4000" b="1" dirty="0"/>
          </a:p>
        </p:txBody>
      </p:sp>
      <p:sp>
        <p:nvSpPr>
          <p:cNvPr id="16" name="Прямокутник із двома округленими протилежними кутами 6"/>
          <p:cNvSpPr/>
          <p:nvPr/>
        </p:nvSpPr>
        <p:spPr>
          <a:xfrm>
            <a:off x="10683768" y="213365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</a:t>
            </a:r>
            <a:endParaRPr lang="uk-UA" sz="40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10708359" y="2902003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</a:t>
            </a:r>
            <a:endParaRPr lang="uk-UA" sz="40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10700543" y="3708432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7</a:t>
            </a:r>
            <a:endParaRPr lang="uk-UA" sz="40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5011911" y="362546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18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7169886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29832" y="1197546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30643" y="-66345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85261" y="1197546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087412" y="-706975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34202" y="2637706"/>
            <a:ext cx="8726181" cy="61856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 smtClean="0">
                <a:solidFill>
                  <a:srgbClr val="002060"/>
                </a:solidFill>
              </a:rPr>
              <a:t>6 грн    2кг    3ц     1м     10хв    5см   4л 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630643" y="909514"/>
            <a:ext cx="2701059" cy="1000517"/>
          </a:xfrm>
          <a:prstGeom prst="rect">
            <a:avLst/>
          </a:prstGeom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21313" y="3573810"/>
            <a:ext cx="10542086" cy="1080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Прочитайте і </a:t>
            </a:r>
            <a:r>
              <a:rPr lang="ru-RU" sz="2800" b="1" dirty="0" err="1" smtClean="0"/>
              <a:t>запишіть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іменовані</a:t>
            </a:r>
            <a:r>
              <a:rPr lang="ru-RU" sz="2800" b="1" dirty="0" smtClean="0"/>
              <a:t> </a:t>
            </a:r>
            <a:r>
              <a:rPr lang="ru-RU" sz="2800" b="1" dirty="0" smtClean="0"/>
              <a:t>числа. Які з них </a:t>
            </a:r>
            <a:r>
              <a:rPr lang="ru-RU" sz="2800" b="1" dirty="0" err="1" smtClean="0"/>
              <a:t>використовуємо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вимірювання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довжини</a:t>
            </a:r>
            <a:r>
              <a:rPr lang="ru-RU" sz="2800" b="1" dirty="0" smtClean="0"/>
              <a:t>? Часу? Ваги? </a:t>
            </a:r>
            <a:r>
              <a:rPr lang="ru-RU" sz="2800" b="1" dirty="0" err="1"/>
              <a:t>В</a:t>
            </a:r>
            <a:r>
              <a:rPr lang="ru-RU" sz="2800" b="1" dirty="0" err="1" smtClean="0"/>
              <a:t>артість</a:t>
            </a:r>
            <a:r>
              <a:rPr lang="ru-RU" sz="2800" b="1" dirty="0" smtClean="0"/>
              <a:t>? </a:t>
            </a:r>
            <a:r>
              <a:rPr lang="ru-RU" sz="2800" b="1" dirty="0" err="1" smtClean="0"/>
              <a:t>Об’єм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31031" y="4760558"/>
            <a:ext cx="551944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Прочитайте </a:t>
            </a:r>
            <a:r>
              <a:rPr lang="uk-UA" sz="2800" b="1" dirty="0" smtClean="0"/>
              <a:t>дроби </a:t>
            </a:r>
            <a:r>
              <a:rPr lang="uk-UA" sz="2800" b="1" dirty="0"/>
              <a:t>з дошки</a:t>
            </a:r>
            <a:r>
              <a:rPr lang="uk-UA" sz="2800" b="1" dirty="0" smtClean="0"/>
              <a:t>. </a:t>
            </a:r>
          </a:p>
          <a:p>
            <a:pPr lvl="0"/>
            <a:r>
              <a:rPr lang="uk-UA" sz="2800" b="1" dirty="0" smtClean="0"/>
              <a:t>Про що каже риска між числами? </a:t>
            </a:r>
            <a:endParaRPr lang="ru-RU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556367" y="4725938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67" y="4725938"/>
                <a:ext cx="481221" cy="9017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>
                <a:off x="1267495" y="4725938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495" y="4725938"/>
                <a:ext cx="481221" cy="9017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/>
              <p:cNvSpPr/>
              <p:nvPr/>
            </p:nvSpPr>
            <p:spPr>
              <a:xfrm>
                <a:off x="2010410" y="4726663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10" y="4726663"/>
                <a:ext cx="481221" cy="89896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/>
              <p:cNvSpPr/>
              <p:nvPr/>
            </p:nvSpPr>
            <p:spPr>
              <a:xfrm>
                <a:off x="2802498" y="4727388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98" y="4727388"/>
                <a:ext cx="481221" cy="9017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3522578" y="4728113"/>
                <a:ext cx="48122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78" y="4728113"/>
                <a:ext cx="481221" cy="89896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" grpId="0" animBg="1"/>
      <p:bldP spid="3" grpId="0"/>
      <p:bldP spid="2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4927670" y="2735503"/>
            <a:ext cx="411669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24 кг : 6 =</a:t>
            </a:r>
          </a:p>
          <a:p>
            <a:r>
              <a:rPr lang="uk-UA" sz="4000" dirty="0" smtClean="0">
                <a:solidFill>
                  <a:schemeClr val="bg1"/>
                </a:solidFill>
              </a:rPr>
              <a:t>24 </a:t>
            </a:r>
            <a:r>
              <a:rPr lang="uk-UA" sz="4000" dirty="0">
                <a:solidFill>
                  <a:schemeClr val="bg1"/>
                </a:solidFill>
              </a:rPr>
              <a:t>кг : 6 кг </a:t>
            </a:r>
            <a:r>
              <a:rPr lang="uk-UA" sz="4000" dirty="0" smtClean="0">
                <a:solidFill>
                  <a:schemeClr val="bg1"/>
                </a:solidFill>
              </a:rPr>
              <a:t>=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6" name="Прямокутник 6"/>
          <p:cNvSpPr/>
          <p:nvPr/>
        </p:nvSpPr>
        <p:spPr>
          <a:xfrm>
            <a:off x="4963484" y="4260521"/>
            <a:ext cx="408087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30 </a:t>
            </a:r>
            <a:r>
              <a:rPr lang="uk-UA" sz="4000" dirty="0">
                <a:solidFill>
                  <a:schemeClr val="bg1"/>
                </a:solidFill>
              </a:rPr>
              <a:t>см : 6 см =</a:t>
            </a:r>
          </a:p>
          <a:p>
            <a:r>
              <a:rPr lang="uk-UA" sz="4000" dirty="0">
                <a:solidFill>
                  <a:schemeClr val="bg1"/>
                </a:solidFill>
              </a:rPr>
              <a:t>30 м : 6 </a:t>
            </a:r>
            <a:r>
              <a:rPr lang="uk-UA" sz="4000" dirty="0" smtClean="0">
                <a:solidFill>
                  <a:schemeClr val="bg1"/>
                </a:solidFill>
              </a:rPr>
              <a:t>=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1123479" y="477466"/>
            <a:ext cx="9937104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Виконай дії з </a:t>
            </a:r>
            <a:r>
              <a:rPr lang="ru-RU" sz="4000" b="1" dirty="0" err="1">
                <a:solidFill>
                  <a:schemeClr val="bg1"/>
                </a:solidFill>
              </a:rPr>
              <a:t>іменованими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числами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940114" y="1329028"/>
            <a:ext cx="410424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24 кг – 6 кг </a:t>
            </a:r>
            <a:r>
              <a:rPr lang="uk-UA" sz="4000" dirty="0">
                <a:solidFill>
                  <a:schemeClr val="bg1"/>
                </a:solidFill>
              </a:rPr>
              <a:t>= </a:t>
            </a:r>
          </a:p>
          <a:p>
            <a:r>
              <a:rPr lang="uk-UA" sz="4000" dirty="0">
                <a:solidFill>
                  <a:schemeClr val="bg1"/>
                </a:solidFill>
              </a:rPr>
              <a:t>24 кг + 6 кг </a:t>
            </a:r>
            <a:r>
              <a:rPr lang="uk-UA" sz="4000" dirty="0" smtClean="0">
                <a:solidFill>
                  <a:schemeClr val="bg1"/>
                </a:solidFill>
              </a:rPr>
              <a:t>=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6612" y="1329028"/>
            <a:ext cx="155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18 кг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5546" y="1944581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30кг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9138" y="2702957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4 кг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36027" y="206497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7639829" y="335105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6077" y="421435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4406" y="4846043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5 м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255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Ст.46 №276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3" y="1501621"/>
            <a:ext cx="4067961" cy="34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63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</TotalTime>
  <Words>627</Words>
  <Application>Microsoft Office PowerPoint</Application>
  <PresentationFormat>Произвольный</PresentationFormat>
  <Paragraphs>150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254</cp:revision>
  <dcterms:created xsi:type="dcterms:W3CDTF">2025-08-27T14:01:18Z</dcterms:created>
  <dcterms:modified xsi:type="dcterms:W3CDTF">2025-10-13T11:30:45Z</dcterms:modified>
</cp:coreProperties>
</file>