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491" r:id="rId3"/>
    <p:sldId id="312" r:id="rId4"/>
    <p:sldId id="286" r:id="rId5"/>
    <p:sldId id="477" r:id="rId6"/>
    <p:sldId id="478" r:id="rId7"/>
    <p:sldId id="492" r:id="rId8"/>
    <p:sldId id="479" r:id="rId9"/>
    <p:sldId id="391" r:id="rId10"/>
    <p:sldId id="463" r:id="rId11"/>
    <p:sldId id="482" r:id="rId12"/>
    <p:sldId id="474" r:id="rId13"/>
    <p:sldId id="490" r:id="rId14"/>
    <p:sldId id="412" r:id="rId15"/>
    <p:sldId id="313" r:id="rId16"/>
    <p:sldId id="465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3F3"/>
    <a:srgbClr val="E923E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Повторення правил </a:t>
          </a:r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err="1" smtClean="0">
              <a:solidFill>
                <a:schemeClr val="bg1"/>
              </a:solidFill>
            </a:rPr>
            <a:t>компо-нентів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рівнянь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Розв’язування </a:t>
          </a:r>
          <a:r>
            <a:rPr lang="uk-UA" sz="3200" b="1" dirty="0" smtClean="0"/>
            <a:t>складеної задачі </a:t>
          </a:r>
          <a:r>
            <a:rPr lang="uk-UA" sz="3200" b="1" dirty="0" smtClean="0"/>
            <a:t>на знаходження </a:t>
          </a:r>
          <a:r>
            <a:rPr lang="uk-UA" sz="3200" b="1" dirty="0" smtClean="0"/>
            <a:t>остачі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Обчислен</a:t>
          </a:r>
          <a:r>
            <a:rPr lang="uk-UA" sz="3200" b="1" dirty="0" smtClean="0"/>
            <a:t>-ня виразів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636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1962" custLinFactX="231205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5484" custLinFactX="-14464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0750" custLinFactX="-147056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802752" y="929270"/>
          <a:ext cx="4273486" cy="2414945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Обчислен</a:t>
          </a:r>
          <a:r>
            <a:rPr lang="uk-UA" sz="3200" b="1" kern="1200" dirty="0" smtClean="0"/>
            <a:t>-ня виразів</a:t>
          </a:r>
          <a:endParaRPr lang="ru-RU" sz="3200" b="1" kern="1200" dirty="0"/>
        </a:p>
      </dsp:txBody>
      <dsp:txXfrm rot="5400000">
        <a:off x="126518" y="854697"/>
        <a:ext cx="2414945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6974480" y="628226"/>
          <a:ext cx="4273486" cy="301703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Розв’язування </a:t>
          </a:r>
          <a:r>
            <a:rPr lang="uk-UA" sz="3200" b="1" kern="1200" dirty="0" smtClean="0"/>
            <a:t>складеної задачі </a:t>
          </a:r>
          <a:r>
            <a:rPr lang="uk-UA" sz="3200" b="1" kern="1200" dirty="0" smtClean="0"/>
            <a:t>на знаходження </a:t>
          </a:r>
          <a:r>
            <a:rPr lang="uk-UA" sz="3200" b="1" kern="1200" dirty="0" smtClean="0"/>
            <a:t>остачі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602707" y="854696"/>
        <a:ext cx="301703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671075" y="891071"/>
          <a:ext cx="4273486" cy="249134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Повторення правил </a:t>
          </a: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err="1" smtClean="0">
              <a:solidFill>
                <a:schemeClr val="bg1"/>
              </a:solidFill>
            </a:rPr>
            <a:t>компо-нентів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47" y="854696"/>
        <a:ext cx="249134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216361" y="938065"/>
          <a:ext cx="4273486" cy="239735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рівнянь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154427" y="854696"/>
        <a:ext cx="239735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26" Type="http://schemas.openxmlformats.org/officeDocument/2006/relationships/image" Target="../media/image42.png"/><Relationship Id="rId3" Type="http://schemas.openxmlformats.org/officeDocument/2006/relationships/image" Target="../media/image22.png"/><Relationship Id="rId21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14.png"/><Relationship Id="rId25" Type="http://schemas.openxmlformats.org/officeDocument/2006/relationships/image" Target="../media/image15.png"/><Relationship Id="rId33" Type="http://schemas.openxmlformats.org/officeDocument/2006/relationships/image" Target="../media/image48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1.png"/><Relationship Id="rId32" Type="http://schemas.openxmlformats.org/officeDocument/2006/relationships/image" Target="../media/image47.png"/><Relationship Id="rId5" Type="http://schemas.openxmlformats.org/officeDocument/2006/relationships/image" Target="../media/image16.png"/><Relationship Id="rId15" Type="http://schemas.openxmlformats.org/officeDocument/2006/relationships/image" Target="../media/image33.png"/><Relationship Id="rId23" Type="http://schemas.openxmlformats.org/officeDocument/2006/relationships/image" Target="../media/image40.png"/><Relationship Id="rId28" Type="http://schemas.openxmlformats.org/officeDocument/2006/relationships/image" Target="../media/image43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31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Relationship Id="rId27" Type="http://schemas.openxmlformats.org/officeDocument/2006/relationships/image" Target="../media/image13.png"/><Relationship Id="rId3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9.png"/><Relationship Id="rId7" Type="http://schemas.openxmlformats.org/officeDocument/2006/relationships/image" Target="../media/image6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1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Знаходження значень виразів. Розв’язування рівнянь і </a:t>
            </a:r>
            <a:r>
              <a:rPr lang="uk-UA" sz="4800" b="1" dirty="0" smtClean="0">
                <a:solidFill>
                  <a:srgbClr val="7030A0"/>
                </a:solidFill>
              </a:rPr>
              <a:t>задач.</a:t>
            </a:r>
            <a:endParaRPr lang="ru-RU" sz="4800" dirty="0">
              <a:solidFill>
                <a:srgbClr val="7030A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730" y="386661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069754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23479" y="497312"/>
            <a:ext cx="9937104" cy="12762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Знайди значення </a:t>
            </a:r>
            <a:r>
              <a:rPr lang="ru-RU" sz="3600" b="1" dirty="0" err="1">
                <a:solidFill>
                  <a:schemeClr val="bg1"/>
                </a:solidFill>
              </a:rPr>
              <a:t>виразу</a:t>
            </a:r>
            <a:r>
              <a:rPr lang="ru-RU" sz="3600" b="1" dirty="0">
                <a:solidFill>
                  <a:schemeClr val="bg1"/>
                </a:solidFill>
              </a:rPr>
              <a:t> (15 + 9) : </a:t>
            </a:r>
            <a:r>
              <a:rPr lang="ru-RU" sz="3600" b="1" dirty="0" smtClean="0">
                <a:solidFill>
                  <a:schemeClr val="bg1"/>
                </a:solidFill>
              </a:rPr>
              <a:t>с, </a:t>
            </a: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якщо</a:t>
            </a:r>
            <a:r>
              <a:rPr lang="ru-RU" sz="3600" b="1" dirty="0" smtClean="0">
                <a:solidFill>
                  <a:schemeClr val="bg1"/>
                </a:solidFill>
              </a:rPr>
              <a:t> с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3, с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6, с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1, с = 4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№285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0" y="4459354"/>
            <a:ext cx="2541741" cy="2013422"/>
          </a:xfrm>
          <a:prstGeom prst="rect">
            <a:avLst/>
          </a:prstGeom>
        </p:spPr>
      </p:pic>
      <p:sp>
        <p:nvSpPr>
          <p:cNvPr id="15" name="Округлена прямокутна виноска 11"/>
          <p:cNvSpPr/>
          <p:nvPr/>
        </p:nvSpPr>
        <p:spPr>
          <a:xfrm>
            <a:off x="991980" y="1917626"/>
            <a:ext cx="5316075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</a:t>
            </a:r>
            <a:r>
              <a:rPr lang="uk-UA" sz="3600" b="1" dirty="0" smtClean="0"/>
              <a:t>с </a:t>
            </a:r>
            <a:r>
              <a:rPr lang="ru-RU" sz="3600" b="1" dirty="0" smtClean="0">
                <a:solidFill>
                  <a:schemeClr val="bg1"/>
                </a:solidFill>
              </a:rPr>
              <a:t>= 3</a:t>
            </a:r>
            <a:r>
              <a:rPr lang="uk-UA" sz="3600" b="1" dirty="0" smtClean="0"/>
              <a:t>, то</a:t>
            </a:r>
            <a:r>
              <a:rPr lang="pt-BR" sz="3600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(15 + 9) : </a:t>
            </a:r>
            <a:r>
              <a:rPr lang="ru-RU" sz="3600" b="1" dirty="0" smtClean="0">
                <a:solidFill>
                  <a:schemeClr val="bg1"/>
                </a:solidFill>
              </a:rPr>
              <a:t>с </a:t>
            </a:r>
            <a:r>
              <a:rPr lang="uk-UA" sz="3600" b="1" dirty="0" smtClean="0"/>
              <a:t>=  </a:t>
            </a:r>
            <a:endParaRPr lang="uk-UA" sz="2800" b="1" dirty="0"/>
          </a:p>
        </p:txBody>
      </p:sp>
      <p:sp>
        <p:nvSpPr>
          <p:cNvPr id="16" name="Округлена прямокутна виноска 11"/>
          <p:cNvSpPr/>
          <p:nvPr/>
        </p:nvSpPr>
        <p:spPr>
          <a:xfrm>
            <a:off x="6308055" y="1924514"/>
            <a:ext cx="2654921" cy="6510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(15 + 9) : 3 =</a:t>
            </a:r>
            <a:endParaRPr lang="uk-UA" sz="2800" b="1" dirty="0"/>
          </a:p>
        </p:txBody>
      </p:sp>
      <p:sp>
        <p:nvSpPr>
          <p:cNvPr id="17" name="Округлена прямокутна виноска 11"/>
          <p:cNvSpPr/>
          <p:nvPr/>
        </p:nvSpPr>
        <p:spPr>
          <a:xfrm>
            <a:off x="6340557" y="2685845"/>
            <a:ext cx="2589916" cy="715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(15 + 9) : </a:t>
            </a:r>
            <a:r>
              <a:rPr lang="ru-RU" sz="3600" b="1" dirty="0" smtClean="0"/>
              <a:t>6 =</a:t>
            </a:r>
            <a:endParaRPr lang="uk-UA" sz="2800" b="1" dirty="0"/>
          </a:p>
        </p:txBody>
      </p:sp>
      <p:sp>
        <p:nvSpPr>
          <p:cNvPr id="18" name="Округлена прямокутна виноска 11"/>
          <p:cNvSpPr/>
          <p:nvPr/>
        </p:nvSpPr>
        <p:spPr>
          <a:xfrm>
            <a:off x="6308055" y="3501802"/>
            <a:ext cx="2589916" cy="6475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(15 + 9) : </a:t>
            </a:r>
            <a:r>
              <a:rPr lang="ru-RU" sz="3600" b="1" dirty="0" smtClean="0"/>
              <a:t>1 =</a:t>
            </a:r>
            <a:endParaRPr lang="uk-UA" sz="2800" b="1" dirty="0"/>
          </a:p>
        </p:txBody>
      </p:sp>
      <p:sp>
        <p:nvSpPr>
          <p:cNvPr id="19" name="Округлена прямокутна виноска 11"/>
          <p:cNvSpPr/>
          <p:nvPr/>
        </p:nvSpPr>
        <p:spPr>
          <a:xfrm>
            <a:off x="8962976" y="1915779"/>
            <a:ext cx="782555" cy="618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</a:t>
            </a:r>
            <a:endParaRPr lang="uk-UA" sz="2800" b="1" dirty="0"/>
          </a:p>
        </p:txBody>
      </p:sp>
      <p:sp>
        <p:nvSpPr>
          <p:cNvPr id="20" name="Округлена прямокутна виноска 11"/>
          <p:cNvSpPr/>
          <p:nvPr/>
        </p:nvSpPr>
        <p:spPr>
          <a:xfrm>
            <a:off x="8962976" y="2713617"/>
            <a:ext cx="847559" cy="6510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</a:t>
            </a:r>
            <a:endParaRPr lang="uk-UA" sz="2800" b="1" dirty="0"/>
          </a:p>
        </p:txBody>
      </p:sp>
      <p:sp>
        <p:nvSpPr>
          <p:cNvPr id="21" name="Округлена прямокутна виноска 11"/>
          <p:cNvSpPr/>
          <p:nvPr/>
        </p:nvSpPr>
        <p:spPr>
          <a:xfrm>
            <a:off x="8930473" y="3460542"/>
            <a:ext cx="836137" cy="6475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24</a:t>
            </a:r>
            <a:endParaRPr lang="uk-UA" sz="2800" b="1" dirty="0"/>
          </a:p>
        </p:txBody>
      </p:sp>
      <p:sp>
        <p:nvSpPr>
          <p:cNvPr id="22" name="Округлена прямокутна виноска 11"/>
          <p:cNvSpPr/>
          <p:nvPr/>
        </p:nvSpPr>
        <p:spPr>
          <a:xfrm>
            <a:off x="8897971" y="4286086"/>
            <a:ext cx="808790" cy="6475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uk-UA" sz="2800" b="1" dirty="0"/>
          </a:p>
        </p:txBody>
      </p:sp>
      <p:sp>
        <p:nvSpPr>
          <p:cNvPr id="23" name="Округлена прямокутна виноска 11"/>
          <p:cNvSpPr/>
          <p:nvPr/>
        </p:nvSpPr>
        <p:spPr>
          <a:xfrm>
            <a:off x="991979" y="2713617"/>
            <a:ext cx="5316076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</a:t>
            </a:r>
            <a:r>
              <a:rPr lang="ru-RU" sz="3600" b="1" dirty="0" smtClean="0">
                <a:solidFill>
                  <a:schemeClr val="bg1"/>
                </a:solidFill>
              </a:rPr>
              <a:t>с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r>
              <a:rPr lang="uk-UA" sz="3600" b="1" dirty="0" smtClean="0"/>
              <a:t>, то</a:t>
            </a:r>
            <a:r>
              <a:rPr lang="pt-BR" sz="3600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(15 + 9) : с </a:t>
            </a:r>
            <a:r>
              <a:rPr lang="uk-UA" sz="3600" b="1" dirty="0" smtClean="0"/>
              <a:t>=  </a:t>
            </a:r>
            <a:endParaRPr lang="uk-UA" sz="2800" b="1" dirty="0"/>
          </a:p>
        </p:txBody>
      </p:sp>
      <p:sp>
        <p:nvSpPr>
          <p:cNvPr id="24" name="Округлена прямокутна виноска 11"/>
          <p:cNvSpPr/>
          <p:nvPr/>
        </p:nvSpPr>
        <p:spPr>
          <a:xfrm>
            <a:off x="1008359" y="3501802"/>
            <a:ext cx="5299696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</a:t>
            </a:r>
            <a:r>
              <a:rPr lang="ru-RU" sz="3600" b="1" dirty="0" smtClean="0">
                <a:solidFill>
                  <a:schemeClr val="bg1"/>
                </a:solidFill>
              </a:rPr>
              <a:t>с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r>
              <a:rPr lang="uk-UA" sz="3600" b="1" dirty="0" smtClean="0"/>
              <a:t>, то</a:t>
            </a:r>
            <a:r>
              <a:rPr lang="pt-BR" sz="3600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(15 + 9) : с </a:t>
            </a:r>
            <a:r>
              <a:rPr lang="uk-UA" sz="3600" b="1" dirty="0" smtClean="0"/>
              <a:t>=  </a:t>
            </a:r>
            <a:endParaRPr lang="uk-UA" sz="2800" b="1" dirty="0"/>
          </a:p>
        </p:txBody>
      </p:sp>
      <p:sp>
        <p:nvSpPr>
          <p:cNvPr id="25" name="Округлена прямокутна виноска 11"/>
          <p:cNvSpPr/>
          <p:nvPr/>
        </p:nvSpPr>
        <p:spPr>
          <a:xfrm>
            <a:off x="991978" y="4293890"/>
            <a:ext cx="5316077" cy="7161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якщо </a:t>
            </a:r>
            <a:r>
              <a:rPr lang="ru-RU" sz="3600" b="1" dirty="0" smtClean="0">
                <a:solidFill>
                  <a:schemeClr val="bg1"/>
                </a:solidFill>
              </a:rPr>
              <a:t>с </a:t>
            </a:r>
            <a:r>
              <a:rPr lang="ru-RU" sz="3600" b="1" dirty="0">
                <a:solidFill>
                  <a:schemeClr val="bg1"/>
                </a:solidFill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r>
              <a:rPr lang="uk-UA" sz="3600" b="1" dirty="0" smtClean="0"/>
              <a:t>, то</a:t>
            </a:r>
            <a:r>
              <a:rPr lang="pt-BR" sz="3600" b="1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(15 + 9) : с </a:t>
            </a:r>
            <a:r>
              <a:rPr lang="uk-UA" sz="3600" b="1" dirty="0" smtClean="0"/>
              <a:t>=  </a:t>
            </a:r>
            <a:endParaRPr lang="uk-UA" sz="2800" b="1" dirty="0"/>
          </a:p>
        </p:txBody>
      </p:sp>
      <p:sp>
        <p:nvSpPr>
          <p:cNvPr id="26" name="Округлена прямокутна виноска 11"/>
          <p:cNvSpPr/>
          <p:nvPr/>
        </p:nvSpPr>
        <p:spPr>
          <a:xfrm>
            <a:off x="6308055" y="4295285"/>
            <a:ext cx="2589916" cy="6475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(15 + 9) : </a:t>
            </a:r>
            <a:r>
              <a:rPr lang="ru-RU" sz="3600" b="1" dirty="0" smtClean="0"/>
              <a:t>4 =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5079577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/>
          <p:nvPr/>
        </p:nvSpPr>
        <p:spPr>
          <a:xfrm>
            <a:off x="979463" y="423880"/>
            <a:ext cx="10078726" cy="78945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Розв’яжи рівняння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87" y="1213340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571" y="2472767"/>
            <a:ext cx="328999" cy="2195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42" y="2267557"/>
            <a:ext cx="456942" cy="5671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2158" y="2236687"/>
            <a:ext cx="454720" cy="5677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94" y="3138156"/>
            <a:ext cx="328999" cy="2195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291" y="3004187"/>
            <a:ext cx="456942" cy="5671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68149" y="2970862"/>
            <a:ext cx="454720" cy="5677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504" y="2876844"/>
            <a:ext cx="597071" cy="8537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3976" y="2309735"/>
            <a:ext cx="450849" cy="5671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34" y="3911756"/>
            <a:ext cx="328999" cy="2195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3043" y="4614566"/>
            <a:ext cx="328999" cy="2195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172" y="4431984"/>
            <a:ext cx="456942" cy="5671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6809" y="4390666"/>
            <a:ext cx="450849" cy="56710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647" y="5128929"/>
            <a:ext cx="450849" cy="56710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0089" y="5348657"/>
            <a:ext cx="328999" cy="2195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8701" y="5112932"/>
            <a:ext cx="450849" cy="567108"/>
          </a:xfrm>
          <a:prstGeom prst="rect">
            <a:avLst/>
          </a:prstGeom>
        </p:spPr>
      </p:pic>
      <p:cxnSp>
        <p:nvCxnSpPr>
          <p:cNvPr id="46" name="Пряма сполучна лінія 45"/>
          <p:cNvCxnSpPr/>
          <p:nvPr/>
        </p:nvCxnSpPr>
        <p:spPr>
          <a:xfrm>
            <a:off x="2254048" y="4180596"/>
            <a:ext cx="22201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189179" y="2119499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3338" y="2445852"/>
            <a:ext cx="328999" cy="21952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2584" y="2284514"/>
            <a:ext cx="450849" cy="56710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9804" y="2735937"/>
            <a:ext cx="919977" cy="117690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4331" y="2277545"/>
            <a:ext cx="456942" cy="56710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0569" y="2300152"/>
            <a:ext cx="450849" cy="56710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3333" y="2180226"/>
            <a:ext cx="597071" cy="8537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3576" y="3437076"/>
            <a:ext cx="919977" cy="117690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8833" y="3226974"/>
            <a:ext cx="328999" cy="21952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35469" y="2981539"/>
            <a:ext cx="454720" cy="56779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2994" y="2277545"/>
            <a:ext cx="450849" cy="56710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98836" y="2876843"/>
            <a:ext cx="590978" cy="85371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32740" y="4404013"/>
            <a:ext cx="456942" cy="56710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5079" y="2993085"/>
            <a:ext cx="450849" cy="56710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28606" y="2982223"/>
            <a:ext cx="456942" cy="567108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3498" y="5182395"/>
            <a:ext cx="450849" cy="56710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69063" y="5330173"/>
            <a:ext cx="328999" cy="21952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63274" y="3735753"/>
            <a:ext cx="456942" cy="56710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3248" y="4440773"/>
            <a:ext cx="450849" cy="56710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072448" y="2813628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36917" y="3052913"/>
            <a:ext cx="396016" cy="35977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93690" y="2444768"/>
            <a:ext cx="328999" cy="21952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89240" y="2244586"/>
            <a:ext cx="454720" cy="56779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97341" y="1992838"/>
            <a:ext cx="919977" cy="117690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85282" y="3930343"/>
            <a:ext cx="328999" cy="21952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36089" y="3458317"/>
            <a:ext cx="919977" cy="1176902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48151" y="3200987"/>
            <a:ext cx="328999" cy="21952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00284" y="3722385"/>
            <a:ext cx="383167" cy="48719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79511" y="2402958"/>
            <a:ext cx="439856" cy="28899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8408" y="3722385"/>
            <a:ext cx="454720" cy="56779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6729" y="3670996"/>
            <a:ext cx="450849" cy="567108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32926" y="3930027"/>
            <a:ext cx="328999" cy="2195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269642" y="4456966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49507" y="4603990"/>
            <a:ext cx="328999" cy="219526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503" y="4401382"/>
            <a:ext cx="450849" cy="5671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1150" y="3670996"/>
            <a:ext cx="450849" cy="567108"/>
          </a:xfrm>
          <a:prstGeom prst="rect">
            <a:avLst/>
          </a:prstGeom>
        </p:spPr>
      </p:pic>
      <p:cxnSp>
        <p:nvCxnSpPr>
          <p:cNvPr id="41" name="Пряма сполучна лінія 40"/>
          <p:cNvCxnSpPr/>
          <p:nvPr/>
        </p:nvCxnSpPr>
        <p:spPr>
          <a:xfrm>
            <a:off x="5836282" y="4152521"/>
            <a:ext cx="2185675" cy="3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0756" y="3010971"/>
            <a:ext cx="450849" cy="5671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95980" y="2962690"/>
            <a:ext cx="456942" cy="567108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12896" y="4591641"/>
            <a:ext cx="439856" cy="28899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88909" y="4451462"/>
            <a:ext cx="450849" cy="567108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7945" y="4422823"/>
            <a:ext cx="450849" cy="56710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8884" y="4429678"/>
            <a:ext cx="450849" cy="567108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20357" y="4389725"/>
            <a:ext cx="454720" cy="567792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5040" y="5168016"/>
            <a:ext cx="450849" cy="567108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6068" y="5156383"/>
            <a:ext cx="450849" cy="567108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6837" y="4424339"/>
            <a:ext cx="456942" cy="567108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00331" y="4422823"/>
            <a:ext cx="450849" cy="56710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567" y="4308159"/>
            <a:ext cx="597071" cy="85371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41358" y="5156383"/>
            <a:ext cx="450849" cy="567108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9678712" y="2174456"/>
            <a:ext cx="440859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392" y="2174456"/>
            <a:ext cx="597071" cy="853712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62563" y="2309736"/>
            <a:ext cx="450849" cy="56710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91910" y="2777181"/>
            <a:ext cx="865143" cy="106713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67131" y="3010971"/>
            <a:ext cx="450849" cy="56710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19083" y="3010971"/>
            <a:ext cx="450849" cy="56710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49890" y="3500687"/>
            <a:ext cx="865143" cy="1067139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5683" y="4322846"/>
            <a:ext cx="597071" cy="853712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6578" y="4456052"/>
            <a:ext cx="450849" cy="567108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87942" y="4596613"/>
            <a:ext cx="328999" cy="219526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25207" y="4429677"/>
            <a:ext cx="450849" cy="567108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82077" y="5157052"/>
            <a:ext cx="450849" cy="567108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48151" y="5364089"/>
            <a:ext cx="328999" cy="219526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18794" y="5139529"/>
            <a:ext cx="450849" cy="567108"/>
          </a:xfrm>
          <a:prstGeom prst="rect">
            <a:avLst/>
          </a:prstGeom>
        </p:spPr>
      </p:pic>
      <p:cxnSp>
        <p:nvCxnSpPr>
          <p:cNvPr id="93" name="Пряма сполучна лінія 92"/>
          <p:cNvCxnSpPr/>
          <p:nvPr/>
        </p:nvCxnSpPr>
        <p:spPr>
          <a:xfrm>
            <a:off x="9369086" y="4199824"/>
            <a:ext cx="2185675" cy="3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№287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628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16057" y="1222530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60" y="1197482"/>
            <a:ext cx="2744210" cy="138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8954" y="4437906"/>
            <a:ext cx="19607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1) 40 : 5 = </a:t>
            </a:r>
            <a:endParaRPr lang="uk-UA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847" y="1580794"/>
            <a:ext cx="436999" cy="54968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725" y="1580794"/>
            <a:ext cx="456942" cy="57320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453" y="-505342"/>
            <a:ext cx="397976" cy="505341"/>
          </a:xfrm>
          <a:prstGeom prst="rect">
            <a:avLst/>
          </a:prstGeom>
        </p:spPr>
      </p:pic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442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№289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10580" y="396745"/>
            <a:ext cx="9877007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язування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задачі 289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6049083" y="1251798"/>
                <a:ext cx="5659572" cy="22681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/>
                  <a:t>У </a:t>
                </a:r>
                <a:r>
                  <a:rPr lang="ru-RU" sz="3200" b="1" dirty="0" err="1"/>
                  <a:t>сховищі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було</a:t>
                </a:r>
                <a:r>
                  <a:rPr lang="ru-RU" sz="3200" b="1" dirty="0"/>
                  <a:t> 40 ц </a:t>
                </a:r>
                <a:r>
                  <a:rPr lang="ru-RU" sz="3200" b="1" dirty="0" err="1"/>
                  <a:t>яблук</a:t>
                </a:r>
                <a:r>
                  <a:rPr lang="ru-RU" sz="3200" b="1" dirty="0"/>
                  <a:t>.  </a:t>
                </a:r>
                <a:endParaRPr lang="ru-RU" sz="3200" b="1" dirty="0" smtClean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uk-UA" sz="3200" b="1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ru-RU" sz="3200" b="1" dirty="0"/>
                  <a:t>  всіх </a:t>
                </a:r>
                <a:r>
                  <a:rPr lang="ru-RU" sz="3200" b="1" dirty="0" err="1"/>
                  <a:t>яблук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відвезли</a:t>
                </a:r>
                <a:r>
                  <a:rPr lang="ru-RU" sz="3200" b="1" dirty="0"/>
                  <a:t> в </a:t>
                </a:r>
                <a:r>
                  <a:rPr lang="ru-RU" sz="3200" b="1" dirty="0" err="1"/>
                  <a:t>магазини</a:t>
                </a:r>
                <a:r>
                  <a:rPr lang="ru-RU" sz="3200" b="1" dirty="0"/>
                  <a:t>. </a:t>
                </a:r>
                <a:r>
                  <a:rPr lang="ru-RU" sz="3200" b="1" dirty="0" err="1"/>
                  <a:t>Скільки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центнерів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яблук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залишилось</a:t>
                </a:r>
                <a:r>
                  <a:rPr lang="ru-RU" sz="3200" b="1" dirty="0"/>
                  <a:t> у </a:t>
                </a:r>
                <a:r>
                  <a:rPr lang="ru-RU" sz="3200" b="1" dirty="0" err="1"/>
                  <a:t>сховищі</a:t>
                </a:r>
                <a:r>
                  <a:rPr lang="ru-RU" sz="3200" b="1" dirty="0"/>
                  <a:t>?</a:t>
                </a:r>
                <a:endParaRPr lang="uk-UA" sz="3200" b="1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83" y="1251798"/>
                <a:ext cx="5659572" cy="22681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306093" y="4437906"/>
            <a:ext cx="30739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яблук відвезли.</a:t>
            </a:r>
            <a:endParaRPr lang="uk-UA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62204" y="5798523"/>
            <a:ext cx="4782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ц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яблук залишилось. 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30FBDF4-CB7F-6301-1C0C-022BCB898F0E}"/>
              </a:ext>
            </a:extLst>
          </p:cNvPr>
          <p:cNvSpPr txBox="1"/>
          <p:nvPr/>
        </p:nvSpPr>
        <p:spPr>
          <a:xfrm>
            <a:off x="1092189" y="2197730"/>
            <a:ext cx="2942618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– 40 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2C053AB7-BA47-C627-A0FE-0CB5A3A8129F}"/>
                  </a:ext>
                </a:extLst>
              </p:cNvPr>
              <p:cNvSpPr txBox="1"/>
              <p:nvPr/>
            </p:nvSpPr>
            <p:spPr>
              <a:xfrm>
                <a:off x="1092188" y="2853730"/>
                <a:ext cx="36216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Відвезли – ? ц,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C053AB7-BA47-C627-A0FE-0CB5A3A81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88" y="2853730"/>
                <a:ext cx="3621685" cy="803682"/>
              </a:xfrm>
              <a:prstGeom prst="rect">
                <a:avLst/>
              </a:prstGeom>
              <a:blipFill rotWithShape="1">
                <a:blip r:embed="rId8"/>
                <a:stretch>
                  <a:fillRect l="-4209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929692C-C433-B328-3F95-D499D042ACBD}"/>
              </a:ext>
            </a:extLst>
          </p:cNvPr>
          <p:cNvSpPr txBox="1"/>
          <p:nvPr/>
        </p:nvSpPr>
        <p:spPr>
          <a:xfrm>
            <a:off x="1110580" y="3672355"/>
            <a:ext cx="3621685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 - ?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 сполучна лінія 14">
            <a:extLst>
              <a:ext uri="{FF2B5EF4-FFF2-40B4-BE49-F238E27FC236}">
                <a16:creationId xmlns="" xmlns:a16="http://schemas.microsoft.com/office/drawing/2014/main" id="{3FBBAB01-7F15-62FD-E2EE-1997A3873B23}"/>
              </a:ext>
            </a:extLst>
          </p:cNvPr>
          <p:cNvCxnSpPr>
            <a:cxnSpLocks/>
          </p:cNvCxnSpPr>
          <p:nvPr/>
        </p:nvCxnSpPr>
        <p:spPr>
          <a:xfrm>
            <a:off x="4784302" y="2579162"/>
            <a:ext cx="0" cy="72845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20">
            <a:extLst>
              <a:ext uri="{FF2B5EF4-FFF2-40B4-BE49-F238E27FC236}">
                <a16:creationId xmlns="" xmlns:a16="http://schemas.microsoft.com/office/drawing/2014/main" id="{6DA3808E-12DB-2FDF-6B0D-DB788E9C9525}"/>
              </a:ext>
            </a:extLst>
          </p:cNvPr>
          <p:cNvCxnSpPr/>
          <p:nvPr/>
        </p:nvCxnSpPr>
        <p:spPr>
          <a:xfrm flipH="1">
            <a:off x="3669292" y="2579162"/>
            <a:ext cx="111501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39704" y="4437906"/>
            <a:ext cx="11696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 (ц)</a:t>
            </a:r>
            <a:endParaRPr lang="uk-UA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94427" y="5143879"/>
            <a:ext cx="19607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2) </a:t>
            </a:r>
            <a:r>
              <a:rPr lang="uk-UA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40 – 8 = </a:t>
            </a:r>
            <a:endParaRPr lang="uk-UA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55177" y="5143879"/>
            <a:ext cx="135267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32 (ц)</a:t>
            </a:r>
            <a:endParaRPr lang="uk-UA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2352" y="3513917"/>
            <a:ext cx="3596303" cy="24327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815786" y="1580794"/>
            <a:ext cx="454720" cy="5677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74" y="5536287"/>
            <a:ext cx="2985354" cy="11708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68999" y="5143878"/>
            <a:ext cx="22591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40 – 40 : 5 = </a:t>
            </a:r>
            <a:endParaRPr lang="uk-UA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84119" y="5143877"/>
            <a:ext cx="122823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32 (ц)</a:t>
            </a:r>
            <a:endParaRPr lang="uk-UA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750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53" grpId="0"/>
      <p:bldP spid="42" grpId="0"/>
      <p:bldP spid="45" grpId="0"/>
      <p:bldP spid="47" grpId="0"/>
      <p:bldP spid="55" grpId="0" animBg="1"/>
      <p:bldP spid="62" grpId="0" animBg="1"/>
      <p:bldP spid="6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419245" y="549474"/>
            <a:ext cx="9353306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Віднови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рівності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4546" y="1393030"/>
            <a:ext cx="39166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/>
              <a:t>1 доба =         </a:t>
            </a:r>
            <a:r>
              <a:rPr lang="uk-UA" sz="4000" b="1" dirty="0" smtClean="0"/>
              <a:t>год</a:t>
            </a:r>
            <a:endParaRPr lang="uk-UA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20023" y="1385321"/>
            <a:ext cx="39487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/>
              <a:t>2 доби =         </a:t>
            </a:r>
            <a:r>
              <a:rPr lang="uk-UA" sz="4000" b="1" dirty="0" smtClean="0"/>
              <a:t>год</a:t>
            </a:r>
            <a:endParaRPr lang="uk-UA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75807" y="2205658"/>
            <a:ext cx="383329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/>
              <a:t>3 доби =        </a:t>
            </a:r>
            <a:r>
              <a:rPr lang="uk-UA" sz="4000" b="1" dirty="0" smtClean="0"/>
              <a:t>год</a:t>
            </a:r>
            <a:endParaRPr lang="uk-UA" sz="40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32" y="1468787"/>
            <a:ext cx="967395" cy="484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13" y="1465753"/>
            <a:ext cx="965227" cy="4830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666" y="2322960"/>
            <a:ext cx="945722" cy="4732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75982" y="1368236"/>
            <a:ext cx="879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2 4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8897" y="1341562"/>
            <a:ext cx="965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65093" y="2236435"/>
            <a:ext cx="819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7 2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84355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№291-292</a:t>
            </a:r>
            <a:endParaRPr lang="ru-RU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круглений прямокутник 5"/>
              <p:cNvSpPr/>
              <p:nvPr/>
            </p:nvSpPr>
            <p:spPr>
              <a:xfrm>
                <a:off x="3499923" y="2997746"/>
                <a:ext cx="6468809" cy="1490194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/>
                  <a:t>Що </a:t>
                </a:r>
                <a:r>
                  <a:rPr lang="ru-RU" sz="3600" b="1" dirty="0" err="1"/>
                  <a:t>більше</a:t>
                </a:r>
                <a:r>
                  <a:rPr lang="ru-RU" sz="3600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600" b="1" dirty="0"/>
                  <a:t> доби </a:t>
                </a:r>
                <a:r>
                  <a:rPr lang="ru-RU" sz="3600" b="1" dirty="0" err="1"/>
                  <a:t>чи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uk-UA" sz="36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b="1" dirty="0"/>
                  <a:t>доби? </a:t>
                </a:r>
              </a:p>
              <a:p>
                <a:pPr algn="ctr"/>
                <a:r>
                  <a:rPr lang="ru-RU" sz="3600" b="1" dirty="0"/>
                  <a:t>На </a:t>
                </a:r>
                <a:r>
                  <a:rPr lang="ru-RU" sz="3600" b="1" dirty="0" err="1"/>
                  <a:t>скільки</a:t>
                </a:r>
                <a:r>
                  <a:rPr lang="ru-RU" sz="3600" b="1" dirty="0"/>
                  <a:t> годин </a:t>
                </a:r>
                <a:r>
                  <a:rPr lang="ru-RU" sz="3600" b="1" dirty="0" err="1"/>
                  <a:t>більше</a:t>
                </a:r>
                <a:r>
                  <a:rPr lang="ru-RU" sz="3600" b="1" dirty="0"/>
                  <a:t>?</a:t>
                </a:r>
                <a:endParaRPr lang="uk-UA" sz="3600" b="1" dirty="0"/>
              </a:p>
            </p:txBody>
          </p:sp>
        </mc:Choice>
        <mc:Fallback xmlns="">
          <p:sp>
            <p:nvSpPr>
              <p:cNvPr id="23" name="Округлений прямокут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923" y="2997746"/>
                <a:ext cx="6468809" cy="149019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654405" y="4583663"/>
            <a:ext cx="34563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24год </a:t>
            </a:r>
            <a:r>
              <a:rPr lang="uk-UA" sz="3600" b="1" dirty="0"/>
              <a:t>: 4 </a:t>
            </a:r>
            <a:r>
              <a:rPr lang="uk-UA" sz="3600" b="1" dirty="0" smtClean="0"/>
              <a:t>= 6 год</a:t>
            </a:r>
            <a:endParaRPr lang="uk-UA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16167" y="4581922"/>
            <a:ext cx="34563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24год </a:t>
            </a:r>
            <a:r>
              <a:rPr lang="uk-UA" sz="3600" b="1" dirty="0"/>
              <a:t>: 3 </a:t>
            </a:r>
            <a:r>
              <a:rPr lang="uk-UA" sz="3600" b="1" dirty="0" smtClean="0"/>
              <a:t>= 8 год</a:t>
            </a:r>
            <a:endParaRPr lang="uk-UA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55463" y="5302002"/>
            <a:ext cx="42484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8 год </a:t>
            </a:r>
            <a:r>
              <a:rPr lang="uk-UA" sz="3600" b="1" dirty="0"/>
              <a:t>– </a:t>
            </a:r>
            <a:r>
              <a:rPr lang="uk-UA" sz="3600" b="1" dirty="0" smtClean="0"/>
              <a:t>6 год </a:t>
            </a:r>
            <a:r>
              <a:rPr lang="uk-UA" sz="3600" b="1" dirty="0"/>
              <a:t>= </a:t>
            </a:r>
            <a:r>
              <a:rPr lang="uk-UA" sz="3600" b="1" dirty="0" smtClean="0"/>
              <a:t>2 год</a:t>
            </a:r>
            <a:endParaRPr lang="uk-UA" sz="36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5" y="2155885"/>
            <a:ext cx="3043747" cy="260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108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355727" y="1557586"/>
            <a:ext cx="763284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48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293;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розв’язати буквений вираз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294</a:t>
            </a:r>
          </a:p>
        </p:txBody>
      </p:sp>
      <p:pic>
        <p:nvPicPr>
          <p:cNvPr id="2" name="Picture 2" descr="D:\3 клас\03 МАТЕМ\1 Листопад\2 Табличне множення і ділення\№033 - Числ відрізок. Задачі на знаходження суми\2025-10-11_231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80" y="2925738"/>
            <a:ext cx="8154541" cy="250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809640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Що таке числовий відрізок?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890903" y="2929156"/>
            <a:ext cx="5878247" cy="1044291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Що зображено на лінійці? 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618702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цікавим?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14506" y="592638"/>
            <a:ext cx="9885879" cy="6812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Мудрість дня\photo_2025-06-03_19-53-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r="13492"/>
          <a:stretch/>
        </p:blipFill>
        <p:spPr bwMode="auto">
          <a:xfrm>
            <a:off x="2696408" y="4084112"/>
            <a:ext cx="2160000" cy="234235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04_19-50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5963" r="3252" b="-398"/>
          <a:stretch/>
        </p:blipFill>
        <p:spPr bwMode="auto">
          <a:xfrm>
            <a:off x="6540518" y="3993149"/>
            <a:ext cx="2196000" cy="230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9-39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0" y="1447006"/>
            <a:ext cx="1921648" cy="28002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6-12_17-10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42" y="1447006"/>
            <a:ext cx="2464724" cy="31260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6-03_19-35-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08" y="1444594"/>
            <a:ext cx="3024336" cy="24098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691430" y="3910102"/>
            <a:ext cx="2067697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Успіх в моїх руках!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2228235" y="5820085"/>
            <a:ext cx="3096345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Відчуваю втому!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403704" y="3395767"/>
            <a:ext cx="2397040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Для мене це нецікаво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8031507" y="5718267"/>
            <a:ext cx="2067697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Було важко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8871497" y="4045293"/>
            <a:ext cx="2487439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Урок пролетів непомітно!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581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 Мудрість дня\photo_2025-07-02_10-23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48" y="4005858"/>
            <a:ext cx="2259874" cy="24067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14506" y="592638"/>
            <a:ext cx="9885879" cy="6812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Мудрість дня\photo_2025-06-03_19-53-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-1" r="13492" b="10860"/>
          <a:stretch/>
        </p:blipFill>
        <p:spPr bwMode="auto">
          <a:xfrm>
            <a:off x="6580618" y="3121241"/>
            <a:ext cx="2160000" cy="2088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04_19-50-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" t="5963" r="3252" b="-398"/>
          <a:stretch/>
        </p:blipFill>
        <p:spPr bwMode="auto">
          <a:xfrm>
            <a:off x="1630423" y="3861842"/>
            <a:ext cx="2196000" cy="2304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9-39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0" y="1447006"/>
            <a:ext cx="1921648" cy="28002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3013479" y="1413570"/>
            <a:ext cx="5727139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Пофантазуй і скажи, про що думає кожне зображене кошеня. Яке з них нагадує зараз твою емоцію?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" name="Picture 3" descr="D:\Картинки Мудрість дня\photo_2025-08-07_12-14-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1448915"/>
            <a:ext cx="2286491" cy="22864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765" y="3062412"/>
            <a:ext cx="2205657" cy="220565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163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47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283;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розв’язати рівняння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282</a:t>
            </a:r>
          </a:p>
        </p:txBody>
      </p:sp>
      <p:pic>
        <p:nvPicPr>
          <p:cNvPr id="10" name="Picture 2" descr="D:\3 клас\03 МАТЕМ\1 Листопад\2 Табличне множення і ділення\№032 - Дії з імен числами. Рівняння\2025-10-11_204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50" y="3167208"/>
            <a:ext cx="78200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0629029"/>
              </p:ext>
            </p:extLst>
          </p:nvPr>
        </p:nvGraphicFramePr>
        <p:xfrm>
          <a:off x="649571" y="1577825"/>
          <a:ext cx="10771052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771" y="621482"/>
            <a:ext cx="9894276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Усна лічба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71893" y="2289859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731940" y="3033724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703555" y="2355004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∙8</a:t>
            </a:r>
            <a:endParaRPr lang="ru-RU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881522" y="3177851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2</a:t>
            </a:r>
            <a:endParaRPr lang="ru-RU" sz="3600" b="1" dirty="0"/>
          </a:p>
        </p:txBody>
      </p:sp>
      <p:sp>
        <p:nvSpPr>
          <p:cNvPr id="50" name="Овал 49"/>
          <p:cNvSpPr/>
          <p:nvPr/>
        </p:nvSpPr>
        <p:spPr>
          <a:xfrm>
            <a:off x="3760083" y="2249649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909666" y="2393776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16</a:t>
            </a:r>
            <a:endParaRPr lang="ru-RU" sz="3600" b="1" dirty="0"/>
          </a:p>
        </p:txBody>
      </p:sp>
      <p:sp>
        <p:nvSpPr>
          <p:cNvPr id="54" name="Овал 53"/>
          <p:cNvSpPr/>
          <p:nvPr/>
        </p:nvSpPr>
        <p:spPr>
          <a:xfrm>
            <a:off x="3154264" y="4293634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303847" y="4437762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</a:t>
            </a:r>
            <a:endParaRPr lang="ru-RU" sz="3600" b="1" dirty="0"/>
          </a:p>
        </p:txBody>
      </p:sp>
      <p:sp>
        <p:nvSpPr>
          <p:cNvPr id="56" name="Овал 55"/>
          <p:cNvSpPr/>
          <p:nvPr/>
        </p:nvSpPr>
        <p:spPr>
          <a:xfrm>
            <a:off x="5078687" y="4845061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228270" y="4989188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12</a:t>
            </a:r>
          </a:p>
        </p:txBody>
      </p:sp>
      <p:sp>
        <p:nvSpPr>
          <p:cNvPr id="58" name="Овал 57"/>
          <p:cNvSpPr/>
          <p:nvPr/>
        </p:nvSpPr>
        <p:spPr>
          <a:xfrm>
            <a:off x="6036154" y="3158701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151843" y="3321979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2</a:t>
            </a:r>
            <a:endParaRPr lang="ru-RU" sz="3600" b="1" dirty="0"/>
          </a:p>
        </p:txBody>
      </p:sp>
      <p:sp>
        <p:nvSpPr>
          <p:cNvPr id="60" name="Овал 59"/>
          <p:cNvSpPr/>
          <p:nvPr/>
        </p:nvSpPr>
        <p:spPr>
          <a:xfrm>
            <a:off x="7791140" y="3947728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925703" y="4091856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18</a:t>
            </a:r>
            <a:endParaRPr lang="ru-RU" sz="36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057714" y="3470741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83215" y="3535886"/>
            <a:ext cx="89686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:4</a:t>
            </a:r>
            <a:endParaRPr lang="ru-RU" sz="36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111359" y="5206738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24850" y="5272873"/>
            <a:ext cx="93254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∙3</a:t>
            </a:r>
            <a:endParaRPr lang="ru-RU" sz="36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224970" y="4282401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56631" y="4347546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:6</a:t>
            </a:r>
            <a:endParaRPr lang="ru-RU" sz="36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321148" y="3116070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94648" y="3184386"/>
            <a:ext cx="80341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∙9</a:t>
            </a:r>
            <a:endParaRPr lang="ru-RU" sz="3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696490" y="2942434"/>
            <a:ext cx="1128592" cy="4119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3832333" y="3165649"/>
            <a:ext cx="247327" cy="1165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118361" y="4936446"/>
            <a:ext cx="932895" cy="258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5776099" y="4091856"/>
            <a:ext cx="477635" cy="7915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58" idx="6"/>
            <a:endCxn id="60" idx="2"/>
          </p:cNvCxnSpPr>
          <p:nvPr/>
        </p:nvCxnSpPr>
        <p:spPr>
          <a:xfrm>
            <a:off x="7000704" y="3626069"/>
            <a:ext cx="790437" cy="789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2526365">
            <a:off x="9371445" y="4805285"/>
            <a:ext cx="1711769" cy="12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18296671">
            <a:off x="386400" y="1637907"/>
            <a:ext cx="1713281" cy="17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вал 35"/>
          <p:cNvSpPr/>
          <p:nvPr/>
        </p:nvSpPr>
        <p:spPr>
          <a:xfrm>
            <a:off x="10359675" y="4011777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494238" y="4155904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60</a:t>
            </a:r>
            <a:endParaRPr lang="ru-RU" sz="3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0315129" y="2835540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88629" y="2903856"/>
            <a:ext cx="80341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∙10</a:t>
            </a:r>
            <a:endParaRPr lang="ru-RU" sz="3600" b="1" dirty="0"/>
          </a:p>
        </p:txBody>
      </p:sp>
      <p:cxnSp>
        <p:nvCxnSpPr>
          <p:cNvPr id="41" name="Прямая со стрелкой 40"/>
          <p:cNvCxnSpPr>
            <a:stCxn id="42" idx="5"/>
          </p:cNvCxnSpPr>
          <p:nvPr/>
        </p:nvCxnSpPr>
        <p:spPr>
          <a:xfrm>
            <a:off x="9930812" y="3198480"/>
            <a:ext cx="634337" cy="886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9107517" y="2400632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9243451" y="2513151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6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941965" y="3645219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26838" y="3711604"/>
            <a:ext cx="80341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:3</a:t>
            </a:r>
            <a:endParaRPr lang="ru-RU" sz="3600" b="1" dirty="0"/>
          </a:p>
        </p:txBody>
      </p:sp>
      <p:cxnSp>
        <p:nvCxnSpPr>
          <p:cNvPr id="46" name="Прямая со стрелкой 45"/>
          <p:cNvCxnSpPr>
            <a:stCxn id="60" idx="7"/>
          </p:cNvCxnSpPr>
          <p:nvPr/>
        </p:nvCxnSpPr>
        <p:spPr>
          <a:xfrm flipV="1">
            <a:off x="8614436" y="3226578"/>
            <a:ext cx="599574" cy="8580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713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7" grpId="0"/>
      <p:bldP spid="59" grpId="0"/>
      <p:bldP spid="61" grpId="0"/>
      <p:bldP spid="37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88576" y="2428060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248623" y="3171924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20238" y="2493205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-7</a:t>
            </a:r>
            <a:endParaRPr lang="ru-RU" sz="3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398206" y="3316052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15</a:t>
            </a:r>
            <a:endParaRPr lang="ru-RU" sz="3600" b="1" dirty="0"/>
          </a:p>
        </p:txBody>
      </p:sp>
      <p:sp>
        <p:nvSpPr>
          <p:cNvPr id="50" name="Овал 49"/>
          <p:cNvSpPr/>
          <p:nvPr/>
        </p:nvSpPr>
        <p:spPr>
          <a:xfrm>
            <a:off x="4276767" y="2387850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426350" y="2531977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8</a:t>
            </a:r>
            <a:endParaRPr lang="ru-RU" sz="3600" b="1" dirty="0"/>
          </a:p>
        </p:txBody>
      </p:sp>
      <p:sp>
        <p:nvSpPr>
          <p:cNvPr id="54" name="Овал 53"/>
          <p:cNvSpPr/>
          <p:nvPr/>
        </p:nvSpPr>
        <p:spPr>
          <a:xfrm>
            <a:off x="3525722" y="4334611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675305" y="4478738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14</a:t>
            </a:r>
            <a:endParaRPr lang="ru-RU" sz="3600" b="1" dirty="0"/>
          </a:p>
        </p:txBody>
      </p:sp>
      <p:sp>
        <p:nvSpPr>
          <p:cNvPr id="56" name="Овал 55"/>
          <p:cNvSpPr/>
          <p:nvPr/>
        </p:nvSpPr>
        <p:spPr>
          <a:xfrm>
            <a:off x="5595371" y="4983262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744954" y="5127389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5</a:t>
            </a:r>
          </a:p>
        </p:txBody>
      </p:sp>
      <p:sp>
        <p:nvSpPr>
          <p:cNvPr id="58" name="Овал 57"/>
          <p:cNvSpPr/>
          <p:nvPr/>
        </p:nvSpPr>
        <p:spPr>
          <a:xfrm>
            <a:off x="6552837" y="3296902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668526" y="3460180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51</a:t>
            </a:r>
            <a:endParaRPr lang="ru-RU" sz="3600" b="1" dirty="0"/>
          </a:p>
        </p:txBody>
      </p:sp>
      <p:sp>
        <p:nvSpPr>
          <p:cNvPr id="60" name="Овал 59"/>
          <p:cNvSpPr/>
          <p:nvPr/>
        </p:nvSpPr>
        <p:spPr>
          <a:xfrm>
            <a:off x="8307824" y="4085929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8442386" y="4230057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24</a:t>
            </a:r>
            <a:endParaRPr lang="ru-RU" sz="36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476635" y="3641342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02136" y="3706487"/>
            <a:ext cx="89686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+6</a:t>
            </a:r>
            <a:endParaRPr lang="ru-RU" sz="36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628043" y="5344939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41534" y="5411074"/>
            <a:ext cx="93254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-9</a:t>
            </a:r>
            <a:endParaRPr lang="ru-RU" sz="36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615394" y="4404163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41029" y="4469308"/>
            <a:ext cx="920339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+46</a:t>
            </a:r>
            <a:endParaRPr lang="ru-RU" sz="36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821498" y="3366001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94998" y="3434316"/>
            <a:ext cx="80341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-27</a:t>
            </a:r>
            <a:endParaRPr lang="ru-RU" sz="3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229791" y="3110075"/>
            <a:ext cx="1128592" cy="4119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endCxn id="54" idx="0"/>
          </p:cNvCxnSpPr>
          <p:nvPr/>
        </p:nvCxnSpPr>
        <p:spPr>
          <a:xfrm flipH="1">
            <a:off x="4007997" y="3303850"/>
            <a:ext cx="588347" cy="10307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458571" y="5042880"/>
            <a:ext cx="1121588" cy="2534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endCxn id="58" idx="3"/>
          </p:cNvCxnSpPr>
          <p:nvPr/>
        </p:nvCxnSpPr>
        <p:spPr>
          <a:xfrm flipV="1">
            <a:off x="6292783" y="4094750"/>
            <a:ext cx="401310" cy="926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endCxn id="60" idx="2"/>
          </p:cNvCxnSpPr>
          <p:nvPr/>
        </p:nvCxnSpPr>
        <p:spPr>
          <a:xfrm>
            <a:off x="7517387" y="3984925"/>
            <a:ext cx="790437" cy="568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18374759">
            <a:off x="10226615" y="2894333"/>
            <a:ext cx="1713281" cy="12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18945468">
            <a:off x="903839" y="1775315"/>
            <a:ext cx="1711769" cy="179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Овал 41"/>
          <p:cNvSpPr/>
          <p:nvPr/>
        </p:nvSpPr>
        <p:spPr>
          <a:xfrm>
            <a:off x="9624200" y="2538833"/>
            <a:ext cx="964550" cy="934736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9760134" y="2651352"/>
            <a:ext cx="70150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73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9458648" y="3783420"/>
            <a:ext cx="759526" cy="76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14160" y="3849805"/>
            <a:ext cx="1058970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+49</a:t>
            </a:r>
            <a:endParaRPr lang="ru-RU" sz="3600" b="1" dirty="0"/>
          </a:p>
        </p:txBody>
      </p:sp>
      <p:cxnSp>
        <p:nvCxnSpPr>
          <p:cNvPr id="46" name="Прямая со стрелкой 45"/>
          <p:cNvCxnSpPr>
            <a:stCxn id="60" idx="7"/>
          </p:cNvCxnSpPr>
          <p:nvPr/>
        </p:nvCxnSpPr>
        <p:spPr>
          <a:xfrm flipV="1">
            <a:off x="9131119" y="3364779"/>
            <a:ext cx="599574" cy="8580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197771" y="621482"/>
            <a:ext cx="9894276" cy="8640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Усна лічба</a:t>
            </a:r>
          </a:p>
        </p:txBody>
      </p:sp>
    </p:spTree>
    <p:extLst>
      <p:ext uri="{BB962C8B-B14F-4D97-AF65-F5344CB8AC3E}">
        <p14:creationId xmlns:p14="http://schemas.microsoft.com/office/powerpoint/2010/main" val="852704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7" grpId="0"/>
      <p:bldP spid="59" grpId="0"/>
      <p:bldP spid="6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081803" y="477466"/>
            <a:ext cx="10054224" cy="7200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Закінчи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36027" y="206497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5223768" y="1324381"/>
            <a:ext cx="62850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від суми віднімаємо відомий доданок</a:t>
            </a:r>
            <a:endParaRPr lang="uk-UA" sz="2800" b="1" dirty="0"/>
          </a:p>
        </p:txBody>
      </p:sp>
      <p:sp>
        <p:nvSpPr>
          <p:cNvPr id="48" name="Прямоугольник 4"/>
          <p:cNvSpPr/>
          <p:nvPr/>
        </p:nvSpPr>
        <p:spPr>
          <a:xfrm>
            <a:off x="677829" y="1324381"/>
            <a:ext cx="44327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доданок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778779" y="3862679"/>
            <a:ext cx="4432780" cy="523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множник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 17"/>
          <p:cNvSpPr/>
          <p:nvPr/>
        </p:nvSpPr>
        <p:spPr>
          <a:xfrm>
            <a:off x="5341362" y="3862679"/>
            <a:ext cx="62850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добуток ділимо на відомий множник</a:t>
            </a:r>
            <a:endParaRPr lang="uk-UA" sz="2800" b="1" dirty="0"/>
          </a:p>
        </p:txBody>
      </p:sp>
      <p:sp>
        <p:nvSpPr>
          <p:cNvPr id="27" name="Прямоугольник 4"/>
          <p:cNvSpPr/>
          <p:nvPr/>
        </p:nvSpPr>
        <p:spPr>
          <a:xfrm>
            <a:off x="794600" y="4509914"/>
            <a:ext cx="44327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дільник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 17"/>
          <p:cNvSpPr/>
          <p:nvPr/>
        </p:nvSpPr>
        <p:spPr>
          <a:xfrm>
            <a:off x="5341362" y="4497869"/>
            <a:ext cx="55684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ділене ділимо на частку</a:t>
            </a:r>
            <a:endParaRPr lang="uk-UA" sz="2800" b="1" dirty="0"/>
          </a:p>
        </p:txBody>
      </p:sp>
      <p:sp>
        <p:nvSpPr>
          <p:cNvPr id="29" name="Прямоугольник 4"/>
          <p:cNvSpPr/>
          <p:nvPr/>
        </p:nvSpPr>
        <p:spPr>
          <a:xfrm>
            <a:off x="823928" y="5157986"/>
            <a:ext cx="44327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ділене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 17"/>
          <p:cNvSpPr/>
          <p:nvPr/>
        </p:nvSpPr>
        <p:spPr>
          <a:xfrm>
            <a:off x="5347189" y="5157986"/>
            <a:ext cx="556840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дільник і частку перемножуємо</a:t>
            </a:r>
            <a:endParaRPr lang="uk-UA" sz="2800" b="1" dirty="0"/>
          </a:p>
        </p:txBody>
      </p:sp>
      <p:sp>
        <p:nvSpPr>
          <p:cNvPr id="31" name="Прямокутник 17"/>
          <p:cNvSpPr/>
          <p:nvPr/>
        </p:nvSpPr>
        <p:spPr>
          <a:xfrm>
            <a:off x="5238816" y="1992722"/>
            <a:ext cx="62850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від зменшуваного віднімаємо різницю</a:t>
            </a:r>
            <a:endParaRPr lang="uk-UA" sz="2800" b="1" dirty="0"/>
          </a:p>
        </p:txBody>
      </p:sp>
      <p:sp>
        <p:nvSpPr>
          <p:cNvPr id="32" name="Прямоугольник 4"/>
          <p:cNvSpPr/>
          <p:nvPr/>
        </p:nvSpPr>
        <p:spPr>
          <a:xfrm>
            <a:off x="619423" y="2590456"/>
            <a:ext cx="4521492" cy="55130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зменшуване</a:t>
            </a:r>
            <a:r>
              <a:rPr lang="ru-RU" sz="2800" b="1" dirty="0" smtClean="0">
                <a:solidFill>
                  <a:schemeClr val="bg1"/>
                </a:solidFill>
              </a:rPr>
              <a:t>,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/>
          <p:cNvSpPr/>
          <p:nvPr/>
        </p:nvSpPr>
        <p:spPr>
          <a:xfrm>
            <a:off x="677829" y="1989634"/>
            <a:ext cx="4432780" cy="4834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Щоб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знайти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від’ємник</a:t>
            </a:r>
            <a:r>
              <a:rPr lang="ru-RU" sz="2800" b="1" dirty="0" smtClean="0">
                <a:solidFill>
                  <a:schemeClr val="bg1"/>
                </a:solidFill>
              </a:rPr>
              <a:t>, …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кутник 17"/>
          <p:cNvSpPr/>
          <p:nvPr/>
        </p:nvSpPr>
        <p:spPr>
          <a:xfrm>
            <a:off x="5256708" y="2602183"/>
            <a:ext cx="6285054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від’ємник і різницю додаємо</a:t>
            </a:r>
            <a:endParaRPr lang="uk-UA" sz="2800" b="1" dirty="0"/>
          </a:p>
        </p:txBody>
      </p:sp>
      <p:sp>
        <p:nvSpPr>
          <p:cNvPr id="3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542758" y="3175669"/>
            <a:ext cx="2101001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 + 4 = 12</a:t>
            </a:r>
            <a:endParaRPr lang="ru-RU" sz="3200" b="1" dirty="0"/>
          </a:p>
        </p:txBody>
      </p:sp>
      <p:sp>
        <p:nvSpPr>
          <p:cNvPr id="3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4238374" y="3195163"/>
            <a:ext cx="2151793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12 – х = 4</a:t>
            </a:r>
            <a:endParaRPr lang="ru-RU" sz="3200" b="1" dirty="0"/>
          </a:p>
        </p:txBody>
      </p:sp>
      <p:sp>
        <p:nvSpPr>
          <p:cNvPr id="37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6956127" y="3243080"/>
            <a:ext cx="2151793" cy="5421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 – 4 = 12</a:t>
            </a:r>
            <a:endParaRPr lang="ru-RU" sz="3200" b="1" dirty="0"/>
          </a:p>
        </p:txBody>
      </p:sp>
      <p:sp>
        <p:nvSpPr>
          <p:cNvPr id="38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542757" y="5737862"/>
            <a:ext cx="2101001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 ∙ 4 = 12</a:t>
            </a:r>
            <a:endParaRPr lang="ru-RU" sz="3200" b="1" dirty="0"/>
          </a:p>
        </p:txBody>
      </p:sp>
      <p:sp>
        <p:nvSpPr>
          <p:cNvPr id="39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4507855" y="5755558"/>
            <a:ext cx="2151793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12 : х = 4</a:t>
            </a:r>
            <a:endParaRPr lang="ru-RU" sz="3200" b="1" dirty="0"/>
          </a:p>
        </p:txBody>
      </p:sp>
      <p:sp>
        <p:nvSpPr>
          <p:cNvPr id="4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225608" y="5803475"/>
            <a:ext cx="2151793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 : 4 = 12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921197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081803" y="540633"/>
            <a:ext cx="10054224" cy="87053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 числовому </a:t>
            </a:r>
            <a:r>
              <a:rPr lang="ru-RU" sz="4000" b="1" dirty="0" err="1">
                <a:solidFill>
                  <a:schemeClr val="bg1"/>
                </a:solidFill>
              </a:rPr>
              <a:t>відрізку</a:t>
            </a:r>
            <a:r>
              <a:rPr lang="ru-RU" sz="4000" b="1" dirty="0">
                <a:solidFill>
                  <a:schemeClr val="bg1"/>
                </a:solidFill>
              </a:rPr>
              <a:t> записано </a:t>
            </a:r>
            <a:r>
              <a:rPr lang="ru-RU" sz="4000" b="1" dirty="0" smtClean="0">
                <a:solidFill>
                  <a:schemeClr val="bg1"/>
                </a:solidFill>
              </a:rPr>
              <a:t>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778676" y="1649377"/>
            <a:ext cx="40940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31F20"/>
                </a:solidFill>
              </a:rPr>
              <a:t/>
            </a:r>
            <a:br>
              <a:rPr lang="uk-UA" dirty="0">
                <a:solidFill>
                  <a:srgbClr val="231F20"/>
                </a:solidFill>
              </a:rPr>
            </a:b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1136027" y="206497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7" y="2558546"/>
            <a:ext cx="9567728" cy="838511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1640868" y="3501802"/>
            <a:ext cx="35942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/>
              <a:t>Зразок. 12 </a:t>
            </a:r>
            <a:r>
              <a:rPr lang="uk-UA" sz="3600" b="1" dirty="0"/>
              <a:t>= </a:t>
            </a:r>
            <a:r>
              <a:rPr lang="uk-UA" sz="3600" b="1" dirty="0" smtClean="0"/>
              <a:t> 6 </a:t>
            </a:r>
            <a:r>
              <a:rPr lang="uk-UA" sz="3600" b="1" dirty="0"/>
              <a:t>∙ 2</a:t>
            </a: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42559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Ст.47 №284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"/>
          <p:cNvSpPr/>
          <p:nvPr/>
        </p:nvSpPr>
        <p:spPr>
          <a:xfrm>
            <a:off x="1083187" y="1485578"/>
            <a:ext cx="10054224" cy="99489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Вибери </a:t>
            </a:r>
            <a:r>
              <a:rPr lang="ru-RU" sz="2800" b="1" dirty="0">
                <a:solidFill>
                  <a:srgbClr val="7030A0"/>
                </a:solidFill>
              </a:rPr>
              <a:t>серед них </a:t>
            </a:r>
            <a:r>
              <a:rPr lang="ru-RU" sz="2800" b="1" dirty="0" err="1">
                <a:solidFill>
                  <a:srgbClr val="7030A0"/>
                </a:solidFill>
              </a:rPr>
              <a:t>ті</a:t>
            </a:r>
            <a:r>
              <a:rPr lang="ru-RU" sz="2800" b="1" dirty="0">
                <a:solidFill>
                  <a:srgbClr val="7030A0"/>
                </a:solidFill>
              </a:rPr>
              <a:t>, що </a:t>
            </a:r>
            <a:r>
              <a:rPr lang="ru-RU" sz="2800" b="1" dirty="0" err="1">
                <a:solidFill>
                  <a:srgbClr val="7030A0"/>
                </a:solidFill>
              </a:rPr>
              <a:t>діляться</a:t>
            </a:r>
            <a:r>
              <a:rPr lang="ru-RU" sz="2800" b="1" dirty="0">
                <a:solidFill>
                  <a:srgbClr val="7030A0"/>
                </a:solidFill>
              </a:rPr>
              <a:t> на 6. Доведи </a:t>
            </a:r>
            <a:r>
              <a:rPr lang="ru-RU" sz="2800" b="1" dirty="0" err="1">
                <a:solidFill>
                  <a:srgbClr val="7030A0"/>
                </a:solidFill>
              </a:rPr>
              <a:t>свій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вибір</a:t>
            </a:r>
            <a:r>
              <a:rPr lang="ru-RU" sz="2800" b="1" dirty="0">
                <a:solidFill>
                  <a:srgbClr val="7030A0"/>
                </a:solidFill>
              </a:rPr>
              <a:t> за </a:t>
            </a:r>
            <a:r>
              <a:rPr lang="ru-RU" sz="2800" b="1" dirty="0" err="1">
                <a:solidFill>
                  <a:srgbClr val="7030A0"/>
                </a:solidFill>
              </a:rPr>
              <a:t>допомогою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дії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множення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Скористайся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зразком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Прямокутник 17"/>
          <p:cNvSpPr/>
          <p:nvPr/>
        </p:nvSpPr>
        <p:spPr>
          <a:xfrm>
            <a:off x="1632306" y="4300533"/>
            <a:ext cx="22188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/>
              <a:t>18 </a:t>
            </a:r>
            <a:r>
              <a:rPr lang="uk-UA" sz="3600" b="1" dirty="0"/>
              <a:t>= </a:t>
            </a:r>
            <a:r>
              <a:rPr lang="uk-UA" sz="3600" b="1" dirty="0" smtClean="0"/>
              <a:t> 6 ∙ __</a:t>
            </a:r>
            <a:endParaRPr lang="uk-UA" sz="3600" b="1" dirty="0"/>
          </a:p>
        </p:txBody>
      </p:sp>
      <p:sp>
        <p:nvSpPr>
          <p:cNvPr id="11" name="Прямокутник 17"/>
          <p:cNvSpPr/>
          <p:nvPr/>
        </p:nvSpPr>
        <p:spPr>
          <a:xfrm>
            <a:off x="1632305" y="5082323"/>
            <a:ext cx="22188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/>
              <a:t>36 </a:t>
            </a:r>
            <a:r>
              <a:rPr lang="uk-UA" sz="3600" b="1" dirty="0"/>
              <a:t>= </a:t>
            </a:r>
            <a:r>
              <a:rPr lang="uk-UA" sz="3600" b="1" dirty="0" smtClean="0"/>
              <a:t> 6 ∙ __</a:t>
            </a:r>
            <a:endParaRPr lang="uk-UA" sz="3600" b="1" dirty="0"/>
          </a:p>
        </p:txBody>
      </p:sp>
      <p:sp>
        <p:nvSpPr>
          <p:cNvPr id="15" name="Прямокутник 17"/>
          <p:cNvSpPr/>
          <p:nvPr/>
        </p:nvSpPr>
        <p:spPr>
          <a:xfrm>
            <a:off x="5000860" y="4292624"/>
            <a:ext cx="22188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/>
              <a:t>48 </a:t>
            </a:r>
            <a:r>
              <a:rPr lang="uk-UA" sz="3600" b="1" dirty="0"/>
              <a:t>= </a:t>
            </a:r>
            <a:r>
              <a:rPr lang="uk-UA" sz="3600" b="1" dirty="0" smtClean="0"/>
              <a:t> 6 ∙ __</a:t>
            </a:r>
            <a:endParaRPr lang="uk-UA" sz="3600" b="1" dirty="0"/>
          </a:p>
        </p:txBody>
      </p:sp>
      <p:sp>
        <p:nvSpPr>
          <p:cNvPr id="16" name="Прямокутник 17"/>
          <p:cNvSpPr/>
          <p:nvPr/>
        </p:nvSpPr>
        <p:spPr>
          <a:xfrm>
            <a:off x="4999476" y="5082322"/>
            <a:ext cx="22188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/>
              <a:t>54 </a:t>
            </a:r>
            <a:r>
              <a:rPr lang="uk-UA" sz="3600" b="1" dirty="0"/>
              <a:t>= </a:t>
            </a:r>
            <a:r>
              <a:rPr lang="uk-UA" sz="3600" b="1" dirty="0" smtClean="0"/>
              <a:t> 6 ∙ __</a:t>
            </a:r>
            <a:endParaRPr lang="uk-UA" sz="3600" b="1" dirty="0"/>
          </a:p>
        </p:txBody>
      </p:sp>
      <p:sp>
        <p:nvSpPr>
          <p:cNvPr id="19" name="Прямокутник 17"/>
          <p:cNvSpPr/>
          <p:nvPr/>
        </p:nvSpPr>
        <p:spPr>
          <a:xfrm>
            <a:off x="8324279" y="4274083"/>
            <a:ext cx="22188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/>
              <a:t>60 </a:t>
            </a:r>
            <a:r>
              <a:rPr lang="uk-UA" sz="3600" b="1" dirty="0"/>
              <a:t>= </a:t>
            </a:r>
            <a:r>
              <a:rPr lang="uk-UA" sz="3600" b="1" dirty="0" smtClean="0"/>
              <a:t> 6 ∙ __</a:t>
            </a:r>
            <a:endParaRPr lang="uk-UA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83719" y="4274083"/>
            <a:ext cx="51504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6348" y="5072964"/>
            <a:ext cx="51504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6087" y="4271638"/>
            <a:ext cx="51504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6087" y="5070519"/>
            <a:ext cx="515048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6447" y="4290164"/>
            <a:ext cx="720080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10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157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9832" y="119754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0643" y="-66345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64571" y="-66345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403283" y="1200763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087412" y="-706975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Математичний диктант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853388" y="3141762"/>
            <a:ext cx="2559123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(12 + 30) : 6 = </a:t>
            </a:r>
            <a:endParaRPr lang="ru-RU" sz="32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30643" y="909514"/>
            <a:ext cx="2701059" cy="1000517"/>
          </a:xfrm>
          <a:prstGeom prst="rect">
            <a:avLst/>
          </a:prstGeom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98636" y="2736368"/>
            <a:ext cx="6127247" cy="6020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Суму чисел 12 і 30 поділити на 6.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05782" y="2914334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66135" y="3390749"/>
            <a:ext cx="7127393" cy="6406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6 помножити на різницю чисел 18 і 10.</a:t>
            </a:r>
            <a:endParaRPr lang="ru-RU" sz="3200" b="1" dirty="0"/>
          </a:p>
        </p:txBody>
      </p:sp>
      <p:sp>
        <p:nvSpPr>
          <p:cNvPr id="23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853387" y="3720592"/>
            <a:ext cx="2559123" cy="540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6 ∙ (18 – 10) = </a:t>
            </a:r>
            <a:endParaRPr lang="ru-RU" sz="3200" b="1" dirty="0"/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853386" y="4344499"/>
            <a:ext cx="2559123" cy="542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6 ∙ 5 – 15 = </a:t>
            </a:r>
            <a:endParaRPr lang="ru-RU" sz="3200" b="1" dirty="0"/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95991" y="4059282"/>
            <a:ext cx="6719082" cy="6020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Від добутку чисел 6 і 5 відняти </a:t>
            </a:r>
            <a:r>
              <a:rPr lang="uk-UA" sz="3200" b="1" dirty="0" smtClean="0"/>
              <a:t>15.</a:t>
            </a:r>
            <a:endParaRPr lang="ru-RU" sz="3200" b="1" dirty="0"/>
          </a:p>
        </p:txBody>
      </p:sp>
      <p:sp>
        <p:nvSpPr>
          <p:cNvPr id="27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98636" y="4661334"/>
            <a:ext cx="6337812" cy="6406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3200" b="1" dirty="0"/>
              <a:t>До частки чисел 54 і 6 додати 34.</a:t>
            </a:r>
            <a:endParaRPr lang="ru-RU" sz="3200" b="1" dirty="0"/>
          </a:p>
        </p:txBody>
      </p:sp>
      <p:sp>
        <p:nvSpPr>
          <p:cNvPr id="28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853385" y="4933040"/>
            <a:ext cx="2559123" cy="5406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54 : 6 + 34 = </a:t>
            </a:r>
            <a:endParaRPr lang="ru-RU" sz="3200" b="1" dirty="0"/>
          </a:p>
        </p:txBody>
      </p:sp>
      <p:sp>
        <p:nvSpPr>
          <p:cNvPr id="31" name="Округлена прямокутна виноска 11"/>
          <p:cNvSpPr/>
          <p:nvPr/>
        </p:nvSpPr>
        <p:spPr>
          <a:xfrm>
            <a:off x="10412508" y="3081490"/>
            <a:ext cx="792090" cy="618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uk-UA" sz="2400" b="1" dirty="0"/>
          </a:p>
        </p:txBody>
      </p:sp>
      <p:sp>
        <p:nvSpPr>
          <p:cNvPr id="32" name="Округлена прямокутна виноска 11"/>
          <p:cNvSpPr/>
          <p:nvPr/>
        </p:nvSpPr>
        <p:spPr>
          <a:xfrm>
            <a:off x="10412507" y="3713689"/>
            <a:ext cx="792091" cy="618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48</a:t>
            </a:r>
            <a:endParaRPr lang="uk-UA" sz="2400" b="1" dirty="0"/>
          </a:p>
        </p:txBody>
      </p:sp>
      <p:sp>
        <p:nvSpPr>
          <p:cNvPr id="33" name="Округлена прямокутна виноска 11"/>
          <p:cNvSpPr/>
          <p:nvPr/>
        </p:nvSpPr>
        <p:spPr>
          <a:xfrm>
            <a:off x="10412511" y="4294458"/>
            <a:ext cx="792090" cy="618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15</a:t>
            </a:r>
            <a:endParaRPr lang="uk-UA" sz="2400" b="1" dirty="0"/>
          </a:p>
        </p:txBody>
      </p:sp>
      <p:sp>
        <p:nvSpPr>
          <p:cNvPr id="34" name="Округлена прямокутна виноска 11"/>
          <p:cNvSpPr/>
          <p:nvPr/>
        </p:nvSpPr>
        <p:spPr>
          <a:xfrm>
            <a:off x="10412511" y="4886656"/>
            <a:ext cx="792090" cy="618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43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</TotalTime>
  <Words>696</Words>
  <Application>Microsoft Office PowerPoint</Application>
  <PresentationFormat>Произвольный</PresentationFormat>
  <Paragraphs>161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267</cp:revision>
  <dcterms:created xsi:type="dcterms:W3CDTF">2025-08-27T14:01:18Z</dcterms:created>
  <dcterms:modified xsi:type="dcterms:W3CDTF">2025-10-15T08:42:17Z</dcterms:modified>
</cp:coreProperties>
</file>