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491" r:id="rId3"/>
    <p:sldId id="312" r:id="rId4"/>
    <p:sldId id="286" r:id="rId5"/>
    <p:sldId id="479" r:id="rId6"/>
    <p:sldId id="391" r:id="rId7"/>
    <p:sldId id="471" r:id="rId8"/>
    <p:sldId id="482" r:id="rId9"/>
    <p:sldId id="488" r:id="rId10"/>
    <p:sldId id="483" r:id="rId11"/>
    <p:sldId id="489" r:id="rId12"/>
    <p:sldId id="412" r:id="rId13"/>
    <p:sldId id="313" r:id="rId14"/>
    <p:sldId id="465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3F3"/>
    <a:srgbClr val="E923E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Правиль</a:t>
          </a:r>
          <a:r>
            <a:rPr lang="uk-UA" sz="3200" b="1" dirty="0" smtClean="0">
              <a:solidFill>
                <a:schemeClr val="bg1"/>
              </a:solidFill>
            </a:rPr>
            <a:t>-не читання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рівнянь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Складання і </a:t>
          </a:r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Повторення правил на </a:t>
          </a:r>
          <a:r>
            <a:rPr lang="uk-UA" sz="3200" b="1" dirty="0" err="1" smtClean="0"/>
            <a:t>знаходжен</a:t>
          </a:r>
          <a:r>
            <a:rPr lang="uk-UA" sz="3200" b="1" dirty="0" smtClean="0"/>
            <a:t>-ня компонентів 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9227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9724" custLinFactX="229081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6229" custLinFactX="-129391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0750" custLinFactX="-134219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614810" y="745492"/>
          <a:ext cx="4273486" cy="2782500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Повторення правил на </a:t>
          </a:r>
          <a:r>
            <a:rPr lang="uk-UA" sz="3200" b="1" kern="1200" dirty="0" err="1" smtClean="0"/>
            <a:t>знаходжен</a:t>
          </a:r>
          <a:r>
            <a:rPr lang="uk-UA" sz="3200" b="1" kern="1200" dirty="0" smtClean="0"/>
            <a:t>-ня компонентів </a:t>
          </a:r>
          <a:endParaRPr lang="ru-RU" sz="3200" b="1" kern="1200" dirty="0"/>
        </a:p>
      </dsp:txBody>
      <dsp:txXfrm rot="5400000">
        <a:off x="130683" y="854696"/>
        <a:ext cx="2782500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224968" y="740526"/>
          <a:ext cx="4273486" cy="279243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Складання і </a:t>
          </a: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65495" y="854696"/>
        <a:ext cx="279243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018874" y="975304"/>
          <a:ext cx="4273486" cy="232287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Правиль</a:t>
          </a:r>
          <a:r>
            <a:rPr lang="uk-UA" sz="3200" b="1" kern="1200" dirty="0" smtClean="0">
              <a:solidFill>
                <a:schemeClr val="bg1"/>
              </a:solidFill>
            </a:rPr>
            <a:t>-не читання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994178" y="854697"/>
        <a:ext cx="232287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440329" y="930127"/>
          <a:ext cx="4273486" cy="241323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рівнянь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70456" y="854697"/>
        <a:ext cx="241323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26" Type="http://schemas.openxmlformats.org/officeDocument/2006/relationships/image" Target="../media/image42.pn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12.png"/><Relationship Id="rId25" Type="http://schemas.openxmlformats.org/officeDocument/2006/relationships/image" Target="../media/image13.png"/><Relationship Id="rId33" Type="http://schemas.openxmlformats.org/officeDocument/2006/relationships/image" Target="../media/image48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1.png"/><Relationship Id="rId32" Type="http://schemas.openxmlformats.org/officeDocument/2006/relationships/image" Target="../media/image47.png"/><Relationship Id="rId5" Type="http://schemas.openxmlformats.org/officeDocument/2006/relationships/image" Target="../media/image14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28" Type="http://schemas.openxmlformats.org/officeDocument/2006/relationships/image" Target="../media/image43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31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Relationship Id="rId27" Type="http://schemas.openxmlformats.org/officeDocument/2006/relationships/image" Target="../media/image11.png"/><Relationship Id="rId30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981522"/>
            <a:ext cx="9145016" cy="76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Повторення вивченого</a:t>
            </a:r>
            <a:endParaRPr lang="ru-RU" sz="4400" dirty="0">
              <a:solidFill>
                <a:srgbClr val="7030A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730" y="386661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069754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23479" y="549474"/>
            <a:ext cx="10153128" cy="13293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Михайлик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>
                <a:solidFill>
                  <a:schemeClr val="bg1"/>
                </a:solidFill>
              </a:rPr>
              <a:t>Тетянка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загадували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одне</a:t>
            </a:r>
            <a:r>
              <a:rPr lang="ru-RU" sz="3600" b="1" dirty="0">
                <a:solidFill>
                  <a:schemeClr val="bg1"/>
                </a:solidFill>
              </a:rPr>
              <a:t> одному </a:t>
            </a:r>
            <a:r>
              <a:rPr lang="ru-RU" sz="3600" b="1" dirty="0" err="1" smtClean="0">
                <a:solidFill>
                  <a:schemeClr val="bg1"/>
                </a:solidFill>
              </a:rPr>
              <a:t>математичні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загадки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№288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Округлений прямокутник 10"/>
          <p:cNvSpPr/>
          <p:nvPr/>
        </p:nvSpPr>
        <p:spPr>
          <a:xfrm>
            <a:off x="1123479" y="1989634"/>
            <a:ext cx="7116652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2) </a:t>
            </a:r>
            <a:r>
              <a:rPr lang="ru-RU" sz="3200" b="1" dirty="0" err="1" smtClean="0"/>
              <a:t>Тетянка</a:t>
            </a:r>
            <a:r>
              <a:rPr lang="ru-RU" sz="3200" b="1" dirty="0" smtClean="0"/>
              <a:t> </a:t>
            </a:r>
            <a:r>
              <a:rPr lang="ru-RU" sz="3200" b="1" dirty="0"/>
              <a:t>задумала число, </a:t>
            </a:r>
            <a:r>
              <a:rPr lang="ru-RU" sz="3200" b="1" dirty="0" err="1"/>
              <a:t>зменшила</a:t>
            </a:r>
            <a:r>
              <a:rPr lang="ru-RU" sz="3200" b="1" dirty="0"/>
              <a:t> його </a:t>
            </a:r>
            <a:r>
              <a:rPr lang="ru-RU" sz="3200" b="1" dirty="0" err="1" smtClean="0"/>
              <a:t>вдвічі</a:t>
            </a:r>
            <a:r>
              <a:rPr lang="ru-RU" sz="3200" b="1" dirty="0"/>
              <a:t> </a:t>
            </a:r>
            <a:r>
              <a:rPr lang="ru-RU" sz="3200" b="1" dirty="0" smtClean="0"/>
              <a:t>й </a:t>
            </a:r>
            <a:r>
              <a:rPr lang="ru-RU" sz="3200" b="1" dirty="0" err="1"/>
              <a:t>отримала</a:t>
            </a:r>
            <a:r>
              <a:rPr lang="ru-RU" sz="3200" b="1" dirty="0"/>
              <a:t> число 8. Яке число задумала </a:t>
            </a:r>
            <a:r>
              <a:rPr lang="ru-RU" sz="3200" b="1" dirty="0" err="1"/>
              <a:t>Тетянка</a:t>
            </a:r>
            <a:r>
              <a:rPr lang="ru-RU" sz="3200" b="1" dirty="0"/>
              <a:t>? 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83919" y="3717826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х : 2 = 8</a:t>
            </a:r>
          </a:p>
        </p:txBody>
      </p:sp>
      <p:sp>
        <p:nvSpPr>
          <p:cNvPr id="19" name="Округлений прямокутник 10"/>
          <p:cNvSpPr/>
          <p:nvPr/>
        </p:nvSpPr>
        <p:spPr>
          <a:xfrm>
            <a:off x="1109894" y="3717826"/>
            <a:ext cx="3754676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Допоможи</a:t>
            </a:r>
            <a:r>
              <a:rPr lang="ru-RU" sz="3200" b="1" dirty="0" smtClean="0"/>
              <a:t> </a:t>
            </a:r>
            <a:r>
              <a:rPr lang="ru-RU" sz="3200" b="1" dirty="0" err="1"/>
              <a:t>Михайликові</a:t>
            </a:r>
            <a:r>
              <a:rPr lang="ru-RU" sz="3200" b="1" dirty="0"/>
              <a:t> скласти </a:t>
            </a:r>
            <a:r>
              <a:rPr lang="ru-RU" sz="3200" b="1" dirty="0" smtClean="0"/>
              <a:t>рівняння</a:t>
            </a:r>
            <a:endParaRPr lang="uk-U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76310" y="4365898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х </a:t>
            </a:r>
            <a:r>
              <a:rPr lang="uk-UA" sz="3600" b="1" dirty="0" smtClean="0"/>
              <a:t>= 8 ∙ 2</a:t>
            </a:r>
            <a:endParaRPr lang="uk-UA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76310" y="5013970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х </a:t>
            </a:r>
            <a:r>
              <a:rPr lang="uk-UA" sz="3600" b="1" dirty="0" smtClean="0"/>
              <a:t>= 16</a:t>
            </a:r>
            <a:endParaRPr lang="uk-UA" sz="3600" b="1" dirty="0"/>
          </a:p>
        </p:txBody>
      </p:sp>
      <p:pic>
        <p:nvPicPr>
          <p:cNvPr id="2" name="Picture 2" descr="D:\Картинки до тестів\Учні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2153670"/>
            <a:ext cx="2448272" cy="34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47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круглений прямокутник 10"/>
          <p:cNvSpPr/>
          <p:nvPr/>
        </p:nvSpPr>
        <p:spPr>
          <a:xfrm>
            <a:off x="684210" y="1197546"/>
            <a:ext cx="10952437" cy="2161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Віталій купив </a:t>
            </a:r>
            <a:r>
              <a:rPr lang="uk-UA" sz="3200" b="1" dirty="0">
                <a:solidFill>
                  <a:srgbClr val="FFFF00"/>
                </a:solidFill>
              </a:rPr>
              <a:t>4 пакування </a:t>
            </a:r>
            <a:r>
              <a:rPr lang="uk-UA" sz="3200" b="1" dirty="0"/>
              <a:t>тістечок, </a:t>
            </a:r>
            <a:r>
              <a:rPr lang="uk-UA" sz="3200" b="1" dirty="0">
                <a:solidFill>
                  <a:srgbClr val="FFFF00"/>
                </a:solidFill>
              </a:rPr>
              <a:t>по 6 тістечок </a:t>
            </a:r>
            <a:r>
              <a:rPr lang="uk-UA" sz="3200" b="1" dirty="0" smtClean="0"/>
              <a:t>у кожному</a:t>
            </a:r>
            <a:r>
              <a:rPr lang="uk-UA" sz="3200" b="1" dirty="0"/>
              <a:t>. </a:t>
            </a:r>
            <a:r>
              <a:rPr lang="uk-UA" sz="3200" b="1" dirty="0">
                <a:solidFill>
                  <a:srgbClr val="FFFF00"/>
                </a:solidFill>
              </a:rPr>
              <a:t>Третиною всіх тістечок </a:t>
            </a:r>
            <a:r>
              <a:rPr lang="uk-UA" sz="3200" b="1" dirty="0"/>
              <a:t>він пригостив членів гуртка з шахів, а </a:t>
            </a:r>
            <a:r>
              <a:rPr lang="uk-UA" sz="3200" b="1" dirty="0">
                <a:solidFill>
                  <a:srgbClr val="FFFF00"/>
                </a:solidFill>
              </a:rPr>
              <a:t>решту</a:t>
            </a:r>
            <a:r>
              <a:rPr lang="uk-UA" sz="3200" b="1" dirty="0"/>
              <a:t> тістечок </a:t>
            </a:r>
            <a:r>
              <a:rPr lang="uk-UA" sz="3200" b="1" dirty="0" smtClean="0">
                <a:solidFill>
                  <a:srgbClr val="FFFF00"/>
                </a:solidFill>
              </a:rPr>
              <a:t>роздав порівну </a:t>
            </a:r>
            <a:r>
              <a:rPr lang="uk-UA" sz="3200" b="1" dirty="0">
                <a:solidFill>
                  <a:srgbClr val="FFFF00"/>
                </a:solidFill>
              </a:rPr>
              <a:t>восьми </a:t>
            </a:r>
            <a:r>
              <a:rPr lang="uk-UA" sz="3200" b="1" dirty="0"/>
              <a:t>друзям зі свого подвір’я. Скільки тістечок дісталося </a:t>
            </a:r>
            <a:r>
              <a:rPr lang="uk-UA" sz="3200" b="1" dirty="0">
                <a:solidFill>
                  <a:srgbClr val="FFFF00"/>
                </a:solidFill>
              </a:rPr>
              <a:t>кожному другові</a:t>
            </a:r>
            <a:r>
              <a:rPr lang="uk-UA" sz="3200" b="1" dirty="0"/>
              <a:t>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749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№290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0580" y="396745"/>
            <a:ext cx="9877007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язування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задачі 290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2309" y="3429794"/>
            <a:ext cx="16257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1) </a:t>
            </a:r>
            <a:r>
              <a:rPr lang="uk-UA" sz="3200" b="1" dirty="0" smtClean="0"/>
              <a:t>6 </a:t>
            </a:r>
            <a:r>
              <a:rPr lang="uk-UA" sz="3200" b="1" dirty="0"/>
              <a:t>· </a:t>
            </a:r>
            <a:r>
              <a:rPr lang="uk-UA" sz="3200" b="1" dirty="0" smtClean="0"/>
              <a:t>4 =</a:t>
            </a:r>
            <a:endParaRPr lang="uk-UA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2430" y="4005858"/>
            <a:ext cx="18373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2) 24 : 3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83519" y="4581922"/>
            <a:ext cx="20081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3) 24 – 8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2430" y="5157986"/>
            <a:ext cx="18373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4) 16 : 8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95975" y="5734051"/>
            <a:ext cx="20569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Відповідь</a:t>
            </a:r>
            <a:r>
              <a:rPr lang="uk-UA" sz="3200" b="1" dirty="0" smtClean="0"/>
              <a:t>:</a:t>
            </a:r>
            <a:endParaRPr lang="uk-UA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48075" y="3429795"/>
            <a:ext cx="26751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24 </a:t>
            </a:r>
            <a:r>
              <a:rPr lang="uk-UA" sz="3200" b="1" dirty="0"/>
              <a:t>(т.) </a:t>
            </a:r>
            <a:r>
              <a:rPr lang="uk-UA" sz="3200" b="1" dirty="0" smtClean="0"/>
              <a:t>- купив</a:t>
            </a:r>
            <a:r>
              <a:rPr lang="uk-UA" sz="3200" b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7195" y="4008850"/>
            <a:ext cx="56581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8 </a:t>
            </a:r>
            <a:r>
              <a:rPr lang="uk-UA" sz="3200" b="1" dirty="0"/>
              <a:t>(т) – пригостив членів гуртка.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1679" y="4587275"/>
            <a:ext cx="42037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16 </a:t>
            </a:r>
            <a:r>
              <a:rPr lang="uk-UA" sz="3200" b="1" dirty="0"/>
              <a:t>(т) </a:t>
            </a:r>
            <a:r>
              <a:rPr lang="uk-UA" sz="3200" b="1" dirty="0" smtClean="0"/>
              <a:t>- роздав друзям</a:t>
            </a:r>
            <a:r>
              <a:rPr lang="uk-UA" sz="3200" b="1" dirty="0" smtClean="0">
                <a:sym typeface="Symbol" panose="05050102010706020507" pitchFamily="18" charset="2"/>
              </a:rPr>
              <a:t>.</a:t>
            </a:r>
            <a:endParaRPr lang="uk-U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9792" y="5163339"/>
            <a:ext cx="9028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2 </a:t>
            </a:r>
            <a:r>
              <a:rPr lang="uk-UA" sz="3200" b="1" dirty="0"/>
              <a:t>(т)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751" y="5734050"/>
            <a:ext cx="74553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по </a:t>
            </a:r>
            <a:r>
              <a:rPr lang="uk-UA" sz="3200" b="1" dirty="0"/>
              <a:t>2 тістечка дісталося кожному другові.</a:t>
            </a:r>
          </a:p>
        </p:txBody>
      </p:sp>
    </p:spTree>
    <p:extLst>
      <p:ext uri="{BB962C8B-B14F-4D97-AF65-F5344CB8AC3E}">
        <p14:creationId xmlns:p14="http://schemas.microsoft.com/office/powerpoint/2010/main" val="40526270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0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355727" y="1557586"/>
            <a:ext cx="7632848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Розв’яжи задачу </a:t>
            </a:r>
            <a:r>
              <a:rPr lang="uk-UA" sz="3600" b="1" dirty="0">
                <a:solidFill>
                  <a:schemeClr val="bg1"/>
                </a:solidFill>
              </a:rPr>
              <a:t>та </a:t>
            </a:r>
            <a:r>
              <a:rPr lang="uk-UA" sz="3600" b="1" dirty="0" smtClean="0">
                <a:solidFill>
                  <a:schemeClr val="bg1"/>
                </a:solidFill>
              </a:rPr>
              <a:t>вирази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2 Табличне множення і ділення\№029 - Рівняння Дії з іменованими числами\2025-10-15_1549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2421682"/>
            <a:ext cx="852504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5206" y="1314558"/>
            <a:ext cx="5919354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 smtClean="0"/>
              <a:t>Як знайти невідомий доданок? Зменшуване?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90903" y="2929156"/>
            <a:ext cx="5878247" cy="104429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Що зображено на лінійці? 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618702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цікавим?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14506" y="592638"/>
            <a:ext cx="9885879" cy="6812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Мудрість дня\photo_2025-06-03_19-53-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r="13492"/>
          <a:stretch/>
        </p:blipFill>
        <p:spPr bwMode="auto">
          <a:xfrm>
            <a:off x="2696408" y="4084112"/>
            <a:ext cx="2160000" cy="23423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04_19-50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5963" r="3252" b="-398"/>
          <a:stretch/>
        </p:blipFill>
        <p:spPr bwMode="auto">
          <a:xfrm>
            <a:off x="6540518" y="3993149"/>
            <a:ext cx="2196000" cy="230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9-39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0" y="1447006"/>
            <a:ext cx="1921648" cy="28002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6-12_17-10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42" y="1447006"/>
            <a:ext cx="2464724" cy="31260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6-03_19-35-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08" y="1444594"/>
            <a:ext cx="3024336" cy="24098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691430" y="3910102"/>
            <a:ext cx="2067697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Успіх в моїх руках!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2228235" y="5820085"/>
            <a:ext cx="309634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Відчуваю втому!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403704" y="3395767"/>
            <a:ext cx="2397040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Для мене це нецікаво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8031507" y="5718267"/>
            <a:ext cx="2067697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Було важко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8871497" y="4045293"/>
            <a:ext cx="2487439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Урок пролетів непомітно!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581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 Мудрість дня\photo_2025-07-02_10-23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48" y="4005858"/>
            <a:ext cx="2259874" cy="24067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14506" y="592638"/>
            <a:ext cx="9885879" cy="6812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Мудрість дня\photo_2025-06-03_19-53-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-1" r="13492" b="10860"/>
          <a:stretch/>
        </p:blipFill>
        <p:spPr bwMode="auto">
          <a:xfrm>
            <a:off x="6580618" y="3121241"/>
            <a:ext cx="2160000" cy="2088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04_19-50-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5963" r="3252" b="-398"/>
          <a:stretch/>
        </p:blipFill>
        <p:spPr bwMode="auto">
          <a:xfrm>
            <a:off x="1630423" y="3861842"/>
            <a:ext cx="2196000" cy="230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9-39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0" y="1447006"/>
            <a:ext cx="1921648" cy="28002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3013479" y="1413570"/>
            <a:ext cx="5727139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Пофантазуй і скажи, про що думає кожне зображене кошеня. Яке з них нагадує зараз твою емоцію?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D:\Картинки Мудрість дня\photo_2025-08-07_12-14-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1448915"/>
            <a:ext cx="2286491" cy="22864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65" y="3062412"/>
            <a:ext cx="2205657" cy="220565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163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355727" y="1557586"/>
            <a:ext cx="763284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48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293;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розв’язати буквений вираз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294</a:t>
            </a:r>
          </a:p>
        </p:txBody>
      </p:sp>
      <p:pic>
        <p:nvPicPr>
          <p:cNvPr id="11" name="Picture 2" descr="D:\3 клас\03 МАТЕМ\1 Листопад\2 Табличне множення і ділення\№033 - Числ відрізок. Задачі на знаходження суми\2025-10-11_231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80" y="2925738"/>
            <a:ext cx="8154541" cy="250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91682594"/>
              </p:ext>
            </p:extLst>
          </p:nvPr>
        </p:nvGraphicFramePr>
        <p:xfrm>
          <a:off x="649571" y="1577825"/>
          <a:ext cx="10771052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081803" y="477466"/>
            <a:ext cx="10054224" cy="7200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Закінчи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36027" y="206497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5223768" y="1324381"/>
            <a:ext cx="62850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від суми віднімаємо відомий доданок</a:t>
            </a:r>
            <a:endParaRPr lang="uk-UA" sz="2800" b="1" dirty="0"/>
          </a:p>
        </p:txBody>
      </p:sp>
      <p:sp>
        <p:nvSpPr>
          <p:cNvPr id="48" name="Прямоугольник 4"/>
          <p:cNvSpPr/>
          <p:nvPr/>
        </p:nvSpPr>
        <p:spPr>
          <a:xfrm>
            <a:off x="677829" y="1324381"/>
            <a:ext cx="44327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доданок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778779" y="3862679"/>
            <a:ext cx="4432780" cy="523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множник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 17"/>
          <p:cNvSpPr/>
          <p:nvPr/>
        </p:nvSpPr>
        <p:spPr>
          <a:xfrm>
            <a:off x="5341362" y="3862679"/>
            <a:ext cx="62850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добуток ділимо на відомий множник</a:t>
            </a:r>
            <a:endParaRPr lang="uk-UA" sz="2800" b="1" dirty="0"/>
          </a:p>
        </p:txBody>
      </p:sp>
      <p:sp>
        <p:nvSpPr>
          <p:cNvPr id="27" name="Прямоугольник 4"/>
          <p:cNvSpPr/>
          <p:nvPr/>
        </p:nvSpPr>
        <p:spPr>
          <a:xfrm>
            <a:off x="794600" y="4509914"/>
            <a:ext cx="44327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дільник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 17"/>
          <p:cNvSpPr/>
          <p:nvPr/>
        </p:nvSpPr>
        <p:spPr>
          <a:xfrm>
            <a:off x="5341362" y="4497869"/>
            <a:ext cx="55684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ділене ділимо на частку</a:t>
            </a:r>
            <a:endParaRPr lang="uk-UA" sz="2800" b="1" dirty="0"/>
          </a:p>
        </p:txBody>
      </p:sp>
      <p:sp>
        <p:nvSpPr>
          <p:cNvPr id="29" name="Прямоугольник 4"/>
          <p:cNvSpPr/>
          <p:nvPr/>
        </p:nvSpPr>
        <p:spPr>
          <a:xfrm>
            <a:off x="823928" y="5157986"/>
            <a:ext cx="44327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ділене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 17"/>
          <p:cNvSpPr/>
          <p:nvPr/>
        </p:nvSpPr>
        <p:spPr>
          <a:xfrm>
            <a:off x="5347189" y="5157986"/>
            <a:ext cx="55684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дільник і частку перемножуємо</a:t>
            </a:r>
            <a:endParaRPr lang="uk-UA" sz="2800" b="1" dirty="0"/>
          </a:p>
        </p:txBody>
      </p:sp>
      <p:sp>
        <p:nvSpPr>
          <p:cNvPr id="31" name="Прямокутник 17"/>
          <p:cNvSpPr/>
          <p:nvPr/>
        </p:nvSpPr>
        <p:spPr>
          <a:xfrm>
            <a:off x="5238816" y="1992722"/>
            <a:ext cx="62850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від зменшуваного віднімаємо різницю</a:t>
            </a:r>
            <a:endParaRPr lang="uk-UA" sz="2800" b="1" dirty="0"/>
          </a:p>
        </p:txBody>
      </p:sp>
      <p:sp>
        <p:nvSpPr>
          <p:cNvPr id="32" name="Прямоугольник 4"/>
          <p:cNvSpPr/>
          <p:nvPr/>
        </p:nvSpPr>
        <p:spPr>
          <a:xfrm>
            <a:off x="619423" y="2590456"/>
            <a:ext cx="4521492" cy="55130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зменшуване</a:t>
            </a:r>
            <a:r>
              <a:rPr lang="ru-RU" sz="2800" b="1" dirty="0" smtClean="0">
                <a:solidFill>
                  <a:schemeClr val="bg1"/>
                </a:solidFill>
              </a:rPr>
              <a:t>,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/>
          <p:cNvSpPr/>
          <p:nvPr/>
        </p:nvSpPr>
        <p:spPr>
          <a:xfrm>
            <a:off x="677829" y="1989634"/>
            <a:ext cx="4432780" cy="4834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від’ємник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кутник 17"/>
          <p:cNvSpPr/>
          <p:nvPr/>
        </p:nvSpPr>
        <p:spPr>
          <a:xfrm>
            <a:off x="5256708" y="2602183"/>
            <a:ext cx="628505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від’ємник і різницю додаємо</a:t>
            </a:r>
            <a:endParaRPr lang="uk-UA" sz="2800" b="1" dirty="0"/>
          </a:p>
        </p:txBody>
      </p:sp>
      <p:sp>
        <p:nvSpPr>
          <p:cNvPr id="3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1542758" y="3175669"/>
            <a:ext cx="2101001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 + 4 = 12</a:t>
            </a:r>
            <a:endParaRPr lang="ru-RU" sz="3200" b="1" dirty="0"/>
          </a:p>
        </p:txBody>
      </p:sp>
      <p:sp>
        <p:nvSpPr>
          <p:cNvPr id="36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238374" y="3195163"/>
            <a:ext cx="2151793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12 – х = 4</a:t>
            </a:r>
            <a:endParaRPr lang="ru-RU" sz="3200" b="1" dirty="0"/>
          </a:p>
        </p:txBody>
      </p:sp>
      <p:sp>
        <p:nvSpPr>
          <p:cNvPr id="37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6956127" y="3243080"/>
            <a:ext cx="2151793" cy="5421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 – 4 = 12</a:t>
            </a:r>
            <a:endParaRPr lang="ru-RU" sz="3200" b="1" dirty="0"/>
          </a:p>
        </p:txBody>
      </p:sp>
      <p:sp>
        <p:nvSpPr>
          <p:cNvPr id="38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1542757" y="5737862"/>
            <a:ext cx="2101001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 ∙ 4 = 12</a:t>
            </a:r>
            <a:endParaRPr lang="ru-RU" sz="3200" b="1" dirty="0"/>
          </a:p>
        </p:txBody>
      </p:sp>
      <p:sp>
        <p:nvSpPr>
          <p:cNvPr id="39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507855" y="5755558"/>
            <a:ext cx="2151793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12 : х = 4</a:t>
            </a:r>
            <a:endParaRPr lang="ru-RU" sz="3200" b="1" dirty="0"/>
          </a:p>
        </p:txBody>
      </p:sp>
      <p:sp>
        <p:nvSpPr>
          <p:cNvPr id="4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225608" y="5803475"/>
            <a:ext cx="2151793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 : 4 = 12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879157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9832" y="119754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0643" y="-66345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64571" y="-66345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9983" y="-634892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087412" y="-706975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314772" y="1208550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890832" y="4394555"/>
            <a:ext cx="2449671" cy="713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(12 + 30) : 6 </a:t>
            </a:r>
            <a:r>
              <a:rPr lang="uk-UA" sz="3200" b="1" dirty="0" smtClean="0"/>
              <a:t> </a:t>
            </a:r>
            <a:endParaRPr lang="ru-RU" sz="32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30643" y="909514"/>
            <a:ext cx="2701059" cy="1000517"/>
          </a:xfrm>
          <a:prstGeom prst="rect">
            <a:avLst/>
          </a:prstGeom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47415" y="2562771"/>
            <a:ext cx="6577184" cy="7031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/>
              <a:t>11, 22, 33, 44, 55, 66, 77, 88, 99</a:t>
            </a:r>
            <a:r>
              <a:rPr lang="uk-UA" sz="3600" b="1" dirty="0" smtClean="0"/>
              <a:t>.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05782" y="291433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47415" y="4467063"/>
            <a:ext cx="7305973" cy="6406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 smtClean="0"/>
              <a:t>Прочитайте вирази різними способами</a:t>
            </a:r>
            <a:endParaRPr lang="ru-RU" sz="3200" b="1" dirty="0"/>
          </a:p>
        </p:txBody>
      </p:sp>
      <p:sp>
        <p:nvSpPr>
          <p:cNvPr id="23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25361" y="3314866"/>
            <a:ext cx="8086950" cy="9790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 smtClean="0"/>
              <a:t>Яку </a:t>
            </a:r>
            <a:r>
              <a:rPr lang="uk-UA" sz="3200" b="1" dirty="0"/>
              <a:t>закономірність ви </a:t>
            </a:r>
            <a:r>
              <a:rPr lang="uk-UA" sz="3200" b="1" dirty="0" smtClean="0"/>
              <a:t>помітили? Знайдіть </a:t>
            </a:r>
            <a:r>
              <a:rPr lang="uk-UA" sz="3200" b="1" dirty="0"/>
              <a:t>різницю найбільшого і найменшого числа.</a:t>
            </a:r>
            <a:endParaRPr lang="ru-RU" sz="3200" b="1" dirty="0"/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890832" y="5107731"/>
            <a:ext cx="2449671" cy="639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(12 </a:t>
            </a:r>
            <a:r>
              <a:rPr lang="uk-UA" sz="3200" b="1" dirty="0" smtClean="0"/>
              <a:t>– 7) ∙ </a:t>
            </a:r>
            <a:r>
              <a:rPr lang="uk-UA" sz="3200" b="1" dirty="0" smtClean="0"/>
              <a:t>6 </a:t>
            </a:r>
            <a:r>
              <a:rPr lang="uk-UA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580" y="514338"/>
            <a:ext cx="9877007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язування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задачі 286 виразом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020851" y="122489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24" y="1203329"/>
            <a:ext cx="2744210" cy="13816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06729" y="2425218"/>
            <a:ext cx="8739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(к.)</a:t>
            </a:r>
            <a:endParaRPr lang="uk-UA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083" y="3052577"/>
            <a:ext cx="2985354" cy="117080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12187" y="4045930"/>
            <a:ext cx="500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купюр подав касирові.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№286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1991" y="1224890"/>
            <a:ext cx="576064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Тато</a:t>
            </a:r>
            <a:r>
              <a:rPr lang="ru-RU" sz="3200" b="1" dirty="0"/>
              <a:t> купив у </a:t>
            </a:r>
            <a:r>
              <a:rPr lang="ru-RU" sz="3200" b="1" dirty="0" err="1"/>
              <a:t>магазині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кефір</a:t>
            </a:r>
            <a:r>
              <a:rPr lang="ru-RU" sz="3200" b="1" dirty="0"/>
              <a:t> за </a:t>
            </a:r>
            <a:r>
              <a:rPr lang="ru-RU" sz="3200" b="1" dirty="0">
                <a:solidFill>
                  <a:srgbClr val="FFFF00"/>
                </a:solidFill>
              </a:rPr>
              <a:t>22 </a:t>
            </a:r>
            <a:r>
              <a:rPr lang="ru-RU" sz="3200" b="1" dirty="0" err="1">
                <a:solidFill>
                  <a:srgbClr val="FFFF00"/>
                </a:solidFill>
              </a:rPr>
              <a:t>грн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і </a:t>
            </a:r>
            <a:r>
              <a:rPr lang="ru-RU" sz="3200" b="1" dirty="0">
                <a:solidFill>
                  <a:srgbClr val="FFFF00"/>
                </a:solidFill>
              </a:rPr>
              <a:t>батон</a:t>
            </a:r>
            <a:r>
              <a:rPr lang="ru-RU" sz="3200" b="1" dirty="0"/>
              <a:t> за </a:t>
            </a:r>
            <a:r>
              <a:rPr lang="ru-RU" sz="3200" b="1" dirty="0">
                <a:solidFill>
                  <a:srgbClr val="FFFF00"/>
                </a:solidFill>
              </a:rPr>
              <a:t>13 грн</a:t>
            </a:r>
            <a:r>
              <a:rPr lang="ru-RU" sz="3200" b="1" dirty="0"/>
              <a:t>. Для оплати покупки він подав </a:t>
            </a:r>
            <a:r>
              <a:rPr lang="ru-RU" sz="3200" b="1" dirty="0" err="1"/>
              <a:t>касирові</a:t>
            </a:r>
            <a:r>
              <a:rPr lang="ru-RU" sz="3200" b="1" dirty="0"/>
              <a:t> тільки </a:t>
            </a:r>
            <a:r>
              <a:rPr lang="ru-RU" sz="3200" b="1" dirty="0">
                <a:solidFill>
                  <a:srgbClr val="FFFF00"/>
                </a:solidFill>
              </a:rPr>
              <a:t>5-гривневі </a:t>
            </a:r>
            <a:r>
              <a:rPr lang="ru-RU" sz="3200" b="1" dirty="0" err="1">
                <a:solidFill>
                  <a:srgbClr val="FFFF00"/>
                </a:solidFill>
              </a:rPr>
              <a:t>купюри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купюр він подав </a:t>
            </a:r>
            <a:r>
              <a:rPr lang="ru-RU" sz="3200" b="1" dirty="0" err="1"/>
              <a:t>касирові</a:t>
            </a:r>
            <a:r>
              <a:rPr lang="ru-RU" sz="32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06847" y="2425368"/>
            <a:ext cx="5998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7</a:t>
            </a:r>
            <a:endParaRPr lang="uk-UA" sz="36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44" y="4387390"/>
            <a:ext cx="2360574" cy="12620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45" y="4539825"/>
            <a:ext cx="2360574" cy="12620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46" y="4692261"/>
            <a:ext cx="2360574" cy="12620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49" y="4826422"/>
            <a:ext cx="2360574" cy="12620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7" y="4997131"/>
            <a:ext cx="2360574" cy="126205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48" y="5149566"/>
            <a:ext cx="2360574" cy="12620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4" y="5302002"/>
            <a:ext cx="2360574" cy="126205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75176" y="2422923"/>
            <a:ext cx="26452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/>
              <a:t>(22 + 13) : 5=</a:t>
            </a:r>
          </a:p>
        </p:txBody>
      </p:sp>
    </p:spTree>
    <p:extLst>
      <p:ext uri="{BB962C8B-B14F-4D97-AF65-F5344CB8AC3E}">
        <p14:creationId xmlns:p14="http://schemas.microsoft.com/office/powerpoint/2010/main" val="1747252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8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979463" y="423880"/>
            <a:ext cx="10078726" cy="78945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Розв’яжи рівняння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87" y="1213340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571" y="2472767"/>
            <a:ext cx="328999" cy="2195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42" y="2267557"/>
            <a:ext cx="456942" cy="5671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2158" y="2236687"/>
            <a:ext cx="454720" cy="5677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94" y="3138156"/>
            <a:ext cx="328999" cy="2195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291" y="3004187"/>
            <a:ext cx="456942" cy="5671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68149" y="2970862"/>
            <a:ext cx="454720" cy="5677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504" y="2876844"/>
            <a:ext cx="597071" cy="8537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3976" y="2309735"/>
            <a:ext cx="450849" cy="5671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34" y="3911756"/>
            <a:ext cx="328999" cy="2195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3043" y="4614566"/>
            <a:ext cx="328999" cy="2195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172" y="4431984"/>
            <a:ext cx="456942" cy="5671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809" y="4390666"/>
            <a:ext cx="450849" cy="56710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647" y="5128929"/>
            <a:ext cx="450849" cy="5671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0089" y="5348657"/>
            <a:ext cx="328999" cy="2195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8701" y="5112932"/>
            <a:ext cx="450849" cy="567108"/>
          </a:xfrm>
          <a:prstGeom prst="rect">
            <a:avLst/>
          </a:prstGeom>
        </p:spPr>
      </p:pic>
      <p:cxnSp>
        <p:nvCxnSpPr>
          <p:cNvPr id="46" name="Пряма сполучна лінія 45"/>
          <p:cNvCxnSpPr/>
          <p:nvPr/>
        </p:nvCxnSpPr>
        <p:spPr>
          <a:xfrm>
            <a:off x="2254048" y="4180596"/>
            <a:ext cx="22201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189179" y="2119499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3338" y="2445852"/>
            <a:ext cx="328999" cy="21952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2584" y="2284514"/>
            <a:ext cx="450849" cy="56710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9804" y="2735937"/>
            <a:ext cx="919977" cy="117690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4331" y="2277545"/>
            <a:ext cx="456942" cy="56710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0569" y="2300152"/>
            <a:ext cx="450849" cy="56710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333" y="2180226"/>
            <a:ext cx="597071" cy="8537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3576" y="3437076"/>
            <a:ext cx="919977" cy="117690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8833" y="3226974"/>
            <a:ext cx="328999" cy="21952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35469" y="2981539"/>
            <a:ext cx="454720" cy="56779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2994" y="2277545"/>
            <a:ext cx="450849" cy="56710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98836" y="2876843"/>
            <a:ext cx="590978" cy="85371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32740" y="4404013"/>
            <a:ext cx="456942" cy="56710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5079" y="2993085"/>
            <a:ext cx="450849" cy="56710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28606" y="2982223"/>
            <a:ext cx="456942" cy="567108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3498" y="5182395"/>
            <a:ext cx="450849" cy="56710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69063" y="5330173"/>
            <a:ext cx="328999" cy="21952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63274" y="3735753"/>
            <a:ext cx="456942" cy="56710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3248" y="4440773"/>
            <a:ext cx="450849" cy="56710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072448" y="2813628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36917" y="3052913"/>
            <a:ext cx="396016" cy="35977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93690" y="2444768"/>
            <a:ext cx="328999" cy="21952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89240" y="2244586"/>
            <a:ext cx="454720" cy="56779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97341" y="1992838"/>
            <a:ext cx="919977" cy="117690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85282" y="3930343"/>
            <a:ext cx="328999" cy="21952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36089" y="3458317"/>
            <a:ext cx="919977" cy="1176902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48151" y="3200987"/>
            <a:ext cx="328999" cy="21952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00284" y="3722385"/>
            <a:ext cx="383167" cy="48719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79511" y="2402958"/>
            <a:ext cx="439856" cy="28899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8408" y="3722385"/>
            <a:ext cx="454720" cy="56779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6729" y="3670996"/>
            <a:ext cx="450849" cy="567108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32926" y="3930027"/>
            <a:ext cx="328999" cy="2195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269642" y="4456966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49507" y="4603990"/>
            <a:ext cx="328999" cy="219526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503" y="4401382"/>
            <a:ext cx="450849" cy="5671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150" y="3670996"/>
            <a:ext cx="450849" cy="567108"/>
          </a:xfrm>
          <a:prstGeom prst="rect">
            <a:avLst/>
          </a:prstGeom>
        </p:spPr>
      </p:pic>
      <p:cxnSp>
        <p:nvCxnSpPr>
          <p:cNvPr id="41" name="Пряма сполучна лінія 40"/>
          <p:cNvCxnSpPr/>
          <p:nvPr/>
        </p:nvCxnSpPr>
        <p:spPr>
          <a:xfrm>
            <a:off x="5836282" y="4152521"/>
            <a:ext cx="2185675" cy="3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0756" y="3010971"/>
            <a:ext cx="450849" cy="5671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95980" y="2962690"/>
            <a:ext cx="456942" cy="567108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12896" y="4591641"/>
            <a:ext cx="439856" cy="28899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88909" y="4451462"/>
            <a:ext cx="450849" cy="567108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7945" y="4422823"/>
            <a:ext cx="450849" cy="56710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8884" y="4429678"/>
            <a:ext cx="450849" cy="567108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20357" y="4389725"/>
            <a:ext cx="454720" cy="567792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5040" y="5168016"/>
            <a:ext cx="450849" cy="567108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6068" y="5156383"/>
            <a:ext cx="450849" cy="567108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6837" y="4424339"/>
            <a:ext cx="456942" cy="567108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00331" y="4422823"/>
            <a:ext cx="450849" cy="56710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567" y="4308159"/>
            <a:ext cx="597071" cy="85371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41358" y="5156383"/>
            <a:ext cx="450849" cy="567108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9678712" y="2174456"/>
            <a:ext cx="440859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392" y="2174456"/>
            <a:ext cx="597071" cy="853712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62563" y="2309736"/>
            <a:ext cx="450849" cy="56710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91910" y="2777181"/>
            <a:ext cx="865143" cy="10671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67131" y="3010971"/>
            <a:ext cx="450849" cy="56710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19083" y="3010971"/>
            <a:ext cx="450849" cy="56710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49890" y="3500687"/>
            <a:ext cx="865143" cy="1067139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5683" y="4322846"/>
            <a:ext cx="597071" cy="853712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6578" y="4456052"/>
            <a:ext cx="450849" cy="567108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87942" y="4596613"/>
            <a:ext cx="328999" cy="219526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25207" y="4429677"/>
            <a:ext cx="450849" cy="567108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82077" y="5157052"/>
            <a:ext cx="450849" cy="567108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48151" y="5364089"/>
            <a:ext cx="328999" cy="219526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18794" y="5139529"/>
            <a:ext cx="450849" cy="567108"/>
          </a:xfrm>
          <a:prstGeom prst="rect">
            <a:avLst/>
          </a:prstGeom>
        </p:spPr>
      </p:pic>
      <p:cxnSp>
        <p:nvCxnSpPr>
          <p:cNvPr id="93" name="Пряма сполучна лінія 92"/>
          <p:cNvCxnSpPr/>
          <p:nvPr/>
        </p:nvCxnSpPr>
        <p:spPr>
          <a:xfrm>
            <a:off x="9369086" y="4199824"/>
            <a:ext cx="2185675" cy="3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№287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628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23479" y="549474"/>
            <a:ext cx="10153128" cy="13293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Михайлик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>
                <a:solidFill>
                  <a:schemeClr val="bg1"/>
                </a:solidFill>
              </a:rPr>
              <a:t>Тетянка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загадували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одне</a:t>
            </a:r>
            <a:r>
              <a:rPr lang="ru-RU" sz="3600" b="1" dirty="0">
                <a:solidFill>
                  <a:schemeClr val="bg1"/>
                </a:solidFill>
              </a:rPr>
              <a:t> одному </a:t>
            </a:r>
            <a:r>
              <a:rPr lang="ru-RU" sz="3600" b="1" dirty="0" err="1" smtClean="0">
                <a:solidFill>
                  <a:schemeClr val="bg1"/>
                </a:solidFill>
              </a:rPr>
              <a:t>математичні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загадки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970456" y="2133650"/>
            <a:ext cx="7198291" cy="1551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1) </a:t>
            </a:r>
            <a:r>
              <a:rPr lang="ru-RU" sz="3200" b="1" dirty="0" err="1" smtClean="0"/>
              <a:t>Михайлик</a:t>
            </a:r>
            <a:r>
              <a:rPr lang="ru-RU" sz="3200" b="1" dirty="0" smtClean="0"/>
              <a:t> </a:t>
            </a:r>
            <a:r>
              <a:rPr lang="ru-RU" sz="3200" b="1" dirty="0"/>
              <a:t>задумав число, додав до </a:t>
            </a:r>
            <a:r>
              <a:rPr lang="ru-RU" sz="3200" b="1" dirty="0" err="1"/>
              <a:t>нього</a:t>
            </a:r>
            <a:r>
              <a:rPr lang="ru-RU" sz="3200" b="1" dirty="0"/>
              <a:t> 10 й </a:t>
            </a:r>
            <a:r>
              <a:rPr lang="ru-RU" sz="3200" b="1" dirty="0" err="1"/>
              <a:t>отримав</a:t>
            </a:r>
            <a:r>
              <a:rPr lang="ru-RU" sz="3200" b="1" dirty="0"/>
              <a:t> число 50. Яке число </a:t>
            </a:r>
            <a:r>
              <a:rPr lang="ru-RU" sz="3200" b="1" dirty="0" smtClean="0"/>
              <a:t>задумав </a:t>
            </a:r>
            <a:r>
              <a:rPr lang="ru-RU" sz="3200" b="1" dirty="0" err="1" smtClean="0"/>
              <a:t>Михайлик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№288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2 Табличне множення і ділення\№033 - Числ відрізок. Задачі на знаходження суми\2025-10-11_222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47" y="1967013"/>
            <a:ext cx="3476614" cy="41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круглений прямокутник 10"/>
          <p:cNvSpPr/>
          <p:nvPr/>
        </p:nvSpPr>
        <p:spPr>
          <a:xfrm>
            <a:off x="1123479" y="3933850"/>
            <a:ext cx="7045268" cy="1578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Тетянка</a:t>
            </a:r>
            <a:r>
              <a:rPr lang="ru-RU" sz="3200" b="1" dirty="0"/>
              <a:t> </a:t>
            </a:r>
            <a:r>
              <a:rPr lang="ru-RU" sz="3200" b="1" dirty="0" err="1"/>
              <a:t>склала</a:t>
            </a:r>
            <a:r>
              <a:rPr lang="ru-RU" sz="3200" b="1" dirty="0"/>
              <a:t> й записала рівняння. Чи правильно </a:t>
            </a:r>
            <a:r>
              <a:rPr lang="ru-RU" sz="3200" b="1" dirty="0" err="1"/>
              <a:t>міркувала</a:t>
            </a:r>
            <a:r>
              <a:rPr lang="ru-RU" sz="3200" b="1" dirty="0"/>
              <a:t> </a:t>
            </a:r>
            <a:r>
              <a:rPr lang="ru-RU" sz="3200" b="1" dirty="0" err="1"/>
              <a:t>Тетянка</a:t>
            </a:r>
            <a:r>
              <a:rPr lang="ru-RU" sz="3200" b="1" dirty="0"/>
              <a:t>? </a:t>
            </a:r>
            <a:r>
              <a:rPr lang="ru-RU" sz="3200" b="1" dirty="0" err="1"/>
              <a:t>Розв’яжи</a:t>
            </a:r>
            <a:r>
              <a:rPr lang="ru-RU" sz="3200" b="1" dirty="0"/>
              <a:t> це рівняння.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8215" y="3328751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х = 50 - 10</a:t>
            </a:r>
            <a:endParaRPr lang="uk-UA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61426" y="3933850"/>
            <a:ext cx="12241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х = 40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2426902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</TotalTime>
  <Words>538</Words>
  <Application>Microsoft Office PowerPoint</Application>
  <PresentationFormat>Произвольный</PresentationFormat>
  <Paragraphs>98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274</cp:revision>
  <dcterms:created xsi:type="dcterms:W3CDTF">2025-08-27T14:01:18Z</dcterms:created>
  <dcterms:modified xsi:type="dcterms:W3CDTF">2025-10-15T12:59:50Z</dcterms:modified>
</cp:coreProperties>
</file>