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465" r:id="rId3"/>
    <p:sldId id="286" r:id="rId4"/>
    <p:sldId id="312" r:id="rId5"/>
    <p:sldId id="446" r:id="rId6"/>
    <p:sldId id="391" r:id="rId7"/>
    <p:sldId id="452" r:id="rId8"/>
    <p:sldId id="457" r:id="rId9"/>
    <p:sldId id="456" r:id="rId10"/>
    <p:sldId id="463" r:id="rId11"/>
    <p:sldId id="461" r:id="rId12"/>
    <p:sldId id="412" r:id="rId13"/>
    <p:sldId id="313" r:id="rId14"/>
    <p:sldId id="464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на знаходження периметру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Взаємозв’язок ділення і множення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Робота з діаграмою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Таблиця множення  і ділення на 7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21636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29082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5461" custLinFactX="19067" custLinFactNeighborX="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5175" custLinFactX="-263480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852082" y="973091"/>
          <a:ext cx="4273486" cy="232730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Таблиця множення  і ділення на 7</a:t>
          </a:r>
          <a:endParaRPr lang="ru-RU" sz="3200" b="1" kern="1200" dirty="0"/>
        </a:p>
      </dsp:txBody>
      <dsp:txXfrm rot="5400000">
        <a:off x="121009" y="854697"/>
        <a:ext cx="232730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531581" y="935044"/>
          <a:ext cx="4273486" cy="240339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Робота з діаграмою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66625" y="854697"/>
        <a:ext cx="240339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781698" y="745165"/>
          <a:ext cx="4273486" cy="278315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на знаходження периметру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64" y="854696"/>
        <a:ext cx="278315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1821214" y="652234"/>
          <a:ext cx="4273486" cy="296901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Взаємозв’язок ділення і множення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73449" y="854696"/>
        <a:ext cx="296901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270.png"/><Relationship Id="rId2" Type="http://schemas.openxmlformats.org/officeDocument/2006/relationships/image" Target="../media/image8.png"/><Relationship Id="rId16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Таблиця множення і ділення </a:t>
            </a:r>
            <a:r>
              <a:rPr lang="uk-UA" sz="4000" b="1" dirty="0" smtClean="0">
                <a:solidFill>
                  <a:srgbClr val="7030A0"/>
                </a:solidFill>
              </a:rPr>
              <a:t>на 7.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36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Обчислення периметра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00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7191" y="5736992"/>
            <a:ext cx="550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периметр ділянки  96м. 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74" y="2133650"/>
            <a:ext cx="109356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uk-UA" sz="4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579" y="5529877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22732" y="4257308"/>
            <a:ext cx="21876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290" y="1569889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948343" y="1560836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203550" y="1532466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Ст.50 №302</a:t>
            </a:r>
            <a:endParaRPr lang="ru-RU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1"/>
              <p:cNvSpPr/>
              <p:nvPr/>
            </p:nvSpPr>
            <p:spPr>
              <a:xfrm>
                <a:off x="6214682" y="1305442"/>
                <a:ext cx="5438744" cy="214739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/>
                  <a:t>Довжина </a:t>
                </a:r>
                <a:r>
                  <a:rPr lang="ru-RU" sz="2800" b="1" dirty="0" err="1"/>
                  <a:t>садової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ділянки</a:t>
                </a:r>
                <a:r>
                  <a:rPr lang="ru-RU" sz="2800" b="1" dirty="0"/>
                  <a:t> — </a:t>
                </a:r>
                <a:r>
                  <a:rPr lang="ru-RU" sz="2800" b="1" dirty="0" smtClean="0"/>
                  <a:t>42м</a:t>
                </a:r>
                <a:r>
                  <a:rPr lang="ru-RU" sz="2800" b="1" dirty="0"/>
                  <a:t>, а ширина становить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2800" b="1" dirty="0"/>
                  <a:t> </a:t>
                </a:r>
                <a:r>
                  <a:rPr lang="ru-RU" sz="2800" b="1" dirty="0" err="1"/>
                  <a:t>довжини</a:t>
                </a:r>
                <a:r>
                  <a:rPr lang="ru-RU" sz="2800" b="1" dirty="0"/>
                  <a:t>. Яка ширина </a:t>
                </a:r>
                <a:r>
                  <a:rPr lang="ru-RU" sz="2800" b="1" dirty="0" err="1"/>
                  <a:t>ділянки</a:t>
                </a:r>
                <a:r>
                  <a:rPr lang="ru-RU" sz="2800" b="1" dirty="0"/>
                  <a:t>?</a:t>
                </a:r>
              </a:p>
              <a:p>
                <a:pPr algn="ctr"/>
                <a:r>
                  <a:rPr lang="ru-RU" sz="2800" b="1" dirty="0" err="1"/>
                  <a:t>Обчисли</a:t>
                </a:r>
                <a:r>
                  <a:rPr lang="ru-RU" sz="2800" b="1" dirty="0"/>
                  <a:t> периметр </a:t>
                </a:r>
                <a:r>
                  <a:rPr lang="ru-RU" sz="2800" b="1" dirty="0" err="1"/>
                  <a:t>цієї</a:t>
                </a:r>
                <a:r>
                  <a:rPr lang="ru-RU" sz="2800" b="1" dirty="0"/>
                  <a:t> </a:t>
                </a:r>
                <a:r>
                  <a:rPr lang="ru-RU" sz="2800" b="1" dirty="0" err="1"/>
                  <a:t>ділянки</a:t>
                </a:r>
                <a:r>
                  <a:rPr lang="ru-RU" sz="2800" b="1" dirty="0"/>
                  <a:t>.</a:t>
                </a:r>
                <a:endParaRPr lang="uk-UA" sz="2800" b="1" dirty="0"/>
              </a:p>
            </p:txBody>
          </p:sp>
        </mc:Choice>
        <mc:Fallback xmlns="">
          <p:sp>
            <p:nvSpPr>
              <p:cNvPr id="56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682" y="1305442"/>
                <a:ext cx="5438744" cy="21473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003702" y="2217852"/>
            <a:ext cx="938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35789" y="2835978"/>
                <a:ext cx="2421411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см,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uk-UA" sz="3600" b="1" i="1">
                        <a:latin typeface="Cambria Math"/>
                      </a:rPr>
                      <m:t> </m:t>
                    </m:r>
                  </m:oMath>
                </a14:m>
                <a:r>
                  <a:rPr lang="uk-UA" sz="36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89" y="2835978"/>
                <a:ext cx="2421411" cy="890437"/>
              </a:xfrm>
              <a:prstGeom prst="rect">
                <a:avLst/>
              </a:prstGeom>
              <a:blipFill rotWithShape="1">
                <a:blip r:embed="rId17"/>
                <a:stretch>
                  <a:fillRect l="-7809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240991" y="4302941"/>
            <a:ext cx="2102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42 : 7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6320" y="4271578"/>
            <a:ext cx="14064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(см)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50963" y="4887716"/>
            <a:ext cx="36973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42 + 42 + 6 + 6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17865" y="4916337"/>
            <a:ext cx="13092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(м)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03702" y="3629002"/>
            <a:ext cx="13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см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38393" y="3514008"/>
            <a:ext cx="3552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 =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sp>
        <p:nvSpPr>
          <p:cNvPr id="53" name="Прямокутник 18"/>
          <p:cNvSpPr/>
          <p:nvPr/>
        </p:nvSpPr>
        <p:spPr>
          <a:xfrm>
            <a:off x="8135640" y="4112179"/>
            <a:ext cx="2338732" cy="1096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TextBox 53"/>
          <p:cNvSpPr txBox="1"/>
          <p:nvPr/>
        </p:nvSpPr>
        <p:spPr>
          <a:xfrm>
            <a:off x="8930405" y="3452834"/>
            <a:ext cx="52129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474372" y="4257308"/>
            <a:ext cx="4846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7258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8" grpId="0"/>
      <p:bldP spid="39" grpId="0"/>
      <p:bldP spid="35" grpId="0" animBg="1"/>
      <p:bldP spid="36" grpId="0" animBg="1"/>
      <p:bldP spid="40" grpId="0" animBg="1"/>
      <p:bldP spid="43" grpId="0" animBg="1"/>
      <p:bldP spid="46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/>
          <p:cNvSpPr/>
          <p:nvPr/>
        </p:nvSpPr>
        <p:spPr>
          <a:xfrm>
            <a:off x="766149" y="333450"/>
            <a:ext cx="10582466" cy="115109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Діаграма</a:t>
            </a:r>
            <a:r>
              <a:rPr lang="ru-RU" sz="3200" b="1" dirty="0">
                <a:solidFill>
                  <a:srgbClr val="FFFF00"/>
                </a:solidFill>
              </a:rPr>
              <a:t>-модель </a:t>
            </a:r>
            <a:r>
              <a:rPr lang="ru-RU" sz="3200" b="1" dirty="0">
                <a:solidFill>
                  <a:schemeClr val="bg1"/>
                </a:solidFill>
              </a:rPr>
              <a:t>показує кількість годин, яку учні затратили на перегляд телепередач у </a:t>
            </a:r>
            <a:r>
              <a:rPr lang="ru-RU" sz="3200" b="1" dirty="0" err="1">
                <a:solidFill>
                  <a:schemeClr val="bg1"/>
                </a:solidFill>
              </a:rPr>
              <a:t>вихідні</a:t>
            </a:r>
            <a:r>
              <a:rPr lang="ru-RU" sz="3200" b="1" dirty="0">
                <a:solidFill>
                  <a:schemeClr val="bg1"/>
                </a:solidFill>
              </a:rPr>
              <a:t> дні. </a:t>
            </a:r>
          </a:p>
        </p:txBody>
      </p:sp>
      <p:sp>
        <p:nvSpPr>
          <p:cNvPr id="34" name="Округлений прямокутник 33"/>
          <p:cNvSpPr/>
          <p:nvPr/>
        </p:nvSpPr>
        <p:spPr>
          <a:xfrm>
            <a:off x="5309190" y="1557585"/>
            <a:ext cx="6450154" cy="6397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Скільки</a:t>
            </a:r>
            <a:r>
              <a:rPr lang="ru-RU" sz="2800" b="1" dirty="0"/>
              <a:t> дітей </a:t>
            </a:r>
            <a:r>
              <a:rPr lang="ru-RU" sz="2800" b="1" dirty="0" err="1"/>
              <a:t>дивилося</a:t>
            </a:r>
            <a:r>
              <a:rPr lang="ru-RU" sz="2800" b="1" dirty="0"/>
              <a:t> </a:t>
            </a:r>
            <a:r>
              <a:rPr lang="ru-RU" sz="2800" b="1" dirty="0" err="1"/>
              <a:t>телевізор</a:t>
            </a:r>
            <a:r>
              <a:rPr lang="ru-RU" sz="2800" b="1" dirty="0"/>
              <a:t> </a:t>
            </a:r>
            <a:r>
              <a:rPr lang="ru-RU" sz="2800" b="1" dirty="0" smtClean="0"/>
              <a:t>4год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35" name="Округлений прямокутник 34"/>
          <p:cNvSpPr/>
          <p:nvPr/>
        </p:nvSpPr>
        <p:spPr>
          <a:xfrm>
            <a:off x="5434627" y="2402201"/>
            <a:ext cx="566609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</a:t>
            </a:r>
            <a:r>
              <a:rPr lang="ru-RU" sz="2800" b="1" dirty="0" err="1"/>
              <a:t>дивилося</a:t>
            </a:r>
            <a:r>
              <a:rPr lang="ru-RU" sz="2800" b="1" dirty="0"/>
              <a:t> </a:t>
            </a:r>
            <a:r>
              <a:rPr lang="ru-RU" sz="2800" b="1" dirty="0" err="1"/>
              <a:t>телевізор</a:t>
            </a:r>
            <a:r>
              <a:rPr lang="ru-RU" sz="2800" b="1" dirty="0"/>
              <a:t> </a:t>
            </a:r>
            <a:r>
              <a:rPr lang="ru-RU" sz="2800" b="1" dirty="0" err="1"/>
              <a:t>менше</a:t>
            </a:r>
            <a:r>
              <a:rPr lang="ru-RU" sz="2800" b="1" dirty="0"/>
              <a:t> </a:t>
            </a:r>
            <a:r>
              <a:rPr lang="ru-RU" sz="2800" b="1" dirty="0" err="1"/>
              <a:t>п’яти</a:t>
            </a:r>
            <a:r>
              <a:rPr lang="ru-RU" sz="2800" b="1" dirty="0"/>
              <a:t> годин?</a:t>
            </a:r>
            <a:endParaRPr lang="uk-UA" sz="2800" b="1" dirty="0"/>
          </a:p>
        </p:txBody>
      </p:sp>
      <p:sp>
        <p:nvSpPr>
          <p:cNvPr id="38" name="Округлений прямокутник 37"/>
          <p:cNvSpPr/>
          <p:nvPr/>
        </p:nvSpPr>
        <p:spPr>
          <a:xfrm>
            <a:off x="5423494" y="3573810"/>
            <a:ext cx="5677228" cy="1360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Яку </a:t>
            </a:r>
            <a:r>
              <a:rPr lang="ru-RU" sz="2800" b="1" dirty="0" err="1"/>
              <a:t>найбільшу</a:t>
            </a:r>
            <a:r>
              <a:rPr lang="ru-RU" sz="2800" b="1" dirty="0"/>
              <a:t> </a:t>
            </a:r>
            <a:r>
              <a:rPr lang="ru-RU" sz="2800" b="1" dirty="0" err="1"/>
              <a:t>кількість</a:t>
            </a:r>
            <a:r>
              <a:rPr lang="ru-RU" sz="2800" b="1" dirty="0"/>
              <a:t> годин </a:t>
            </a:r>
            <a:r>
              <a:rPr lang="ru-RU" sz="2800" b="1" dirty="0" err="1"/>
              <a:t>витратили</a:t>
            </a:r>
            <a:r>
              <a:rPr lang="ru-RU" sz="2800" b="1" dirty="0"/>
              <a:t> </a:t>
            </a:r>
            <a:r>
              <a:rPr lang="ru-RU" sz="2800" b="1" dirty="0" err="1"/>
              <a:t>діти</a:t>
            </a:r>
            <a:r>
              <a:rPr lang="ru-RU" sz="2800" b="1" dirty="0"/>
              <a:t> на перегляд телепередач?</a:t>
            </a:r>
            <a:endParaRPr lang="uk-UA" sz="2800" b="1" dirty="0"/>
          </a:p>
        </p:txBody>
      </p:sp>
      <p:sp>
        <p:nvSpPr>
          <p:cNvPr id="39" name="Округлений прямокутник 38"/>
          <p:cNvSpPr/>
          <p:nvPr/>
        </p:nvSpPr>
        <p:spPr>
          <a:xfrm>
            <a:off x="5429061" y="5085978"/>
            <a:ext cx="5666095" cy="9085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взяли участь у </a:t>
            </a:r>
            <a:r>
              <a:rPr lang="ru-RU" sz="2800" b="1" dirty="0" err="1"/>
              <a:t>дослідженні</a:t>
            </a:r>
            <a:r>
              <a:rPr lang="ru-RU" sz="2800" b="1" dirty="0"/>
              <a:t>?</a:t>
            </a:r>
            <a:endParaRPr lang="uk-UA" sz="2800" b="1" dirty="0"/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749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Ст.50 №303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4"/>
          <p:cNvSpPr/>
          <p:nvPr/>
        </p:nvSpPr>
        <p:spPr>
          <a:xfrm>
            <a:off x="547415" y="1557585"/>
            <a:ext cx="4732722" cy="129614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Символом </a:t>
            </a:r>
            <a:r>
              <a:rPr lang="ru-RU" sz="2800" b="1" dirty="0" err="1">
                <a:solidFill>
                  <a:srgbClr val="7030A0"/>
                </a:solidFill>
              </a:rPr>
              <a:t>позначений</a:t>
            </a:r>
            <a:r>
              <a:rPr lang="ru-RU" sz="2800" b="1" dirty="0">
                <a:solidFill>
                  <a:srgbClr val="7030A0"/>
                </a:solidFill>
              </a:rPr>
              <a:t> один </a:t>
            </a:r>
            <a:r>
              <a:rPr lang="ru-RU" sz="2800" b="1" dirty="0" err="1" smtClean="0">
                <a:solidFill>
                  <a:srgbClr val="7030A0"/>
                </a:solidFill>
              </a:rPr>
              <a:t>учень</a:t>
            </a:r>
            <a:r>
              <a:rPr lang="ru-RU" sz="2800" b="1" dirty="0" smtClean="0">
                <a:solidFill>
                  <a:srgbClr val="7030A0"/>
                </a:solidFill>
              </a:rPr>
              <a:t>. Розглянь </a:t>
            </a:r>
            <a:r>
              <a:rPr lang="ru-RU" sz="2800" b="1" dirty="0" err="1">
                <a:solidFill>
                  <a:srgbClr val="7030A0"/>
                </a:solidFill>
              </a:rPr>
              <a:t>малюнок</a:t>
            </a:r>
            <a:r>
              <a:rPr lang="ru-RU" sz="2800" b="1" dirty="0">
                <a:solidFill>
                  <a:srgbClr val="7030A0"/>
                </a:solidFill>
              </a:rPr>
              <a:t> і дай </a:t>
            </a:r>
            <a:r>
              <a:rPr lang="ru-RU" sz="2800" b="1" dirty="0" err="1">
                <a:solidFill>
                  <a:srgbClr val="7030A0"/>
                </a:solidFill>
              </a:rPr>
              <a:t>відповіді</a:t>
            </a:r>
            <a:r>
              <a:rPr lang="ru-RU" sz="2800" b="1" dirty="0">
                <a:solidFill>
                  <a:srgbClr val="7030A0"/>
                </a:solidFill>
              </a:rPr>
              <a:t> на запитання.</a:t>
            </a:r>
          </a:p>
        </p:txBody>
      </p:sp>
      <p:pic>
        <p:nvPicPr>
          <p:cNvPr id="2050" name="Picture 2" descr="D:\3 клас\03 МАТЕМ\1 Листопад\3 Табличне множення і ділення 7_9\№036 - Таблиця множення і ділення числа 7\2025-10-17_143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1" y="2878489"/>
            <a:ext cx="4483393" cy="339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59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51732" cy="340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50 задача </a:t>
            </a:r>
            <a:r>
              <a:rPr lang="uk-UA" sz="3600" b="1" dirty="0">
                <a:solidFill>
                  <a:schemeClr val="bg1"/>
                </a:solidFill>
              </a:rPr>
              <a:t>№ </a:t>
            </a:r>
            <a:r>
              <a:rPr lang="uk-UA" sz="3600" b="1" dirty="0" smtClean="0">
                <a:solidFill>
                  <a:schemeClr val="bg1"/>
                </a:solidFill>
              </a:rPr>
              <a:t>305;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нерівності № 304</a:t>
            </a:r>
          </a:p>
        </p:txBody>
      </p:sp>
      <p:pic>
        <p:nvPicPr>
          <p:cNvPr id="1026" name="Picture 2" descr="D:\3 клас\03 МАТЕМ\1 Листопад\3 Табличне множення і ділення 7_9\№036 - Таблиця множення і ділення числа 7\2025-10-17_1413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00" y="2997746"/>
            <a:ext cx="7953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 якою дією пов’язана дія множення?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864437"/>
            <a:ext cx="5421405" cy="1220718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Закінчи речення </a:t>
            </a:r>
          </a:p>
          <a:p>
            <a:pPr lvl="0" algn="ctr"/>
            <a:r>
              <a:rPr lang="uk-UA" sz="3200" b="1" dirty="0" smtClean="0"/>
              <a:t>«Периметр – це…»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123479" y="5277957"/>
            <a:ext cx="2427451" cy="919401"/>
          </a:xfrm>
          <a:prstGeom prst="round2Diag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Таблиця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множення</a:t>
            </a:r>
            <a:r>
              <a:rPr lang="ru-RU" sz="2400" b="1" dirty="0" smtClean="0">
                <a:solidFill>
                  <a:schemeClr val="bg1"/>
                </a:solidFill>
              </a:rPr>
              <a:t> на 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142276" y="5867320"/>
            <a:ext cx="3179615" cy="510778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Робота з </a:t>
            </a:r>
            <a:r>
              <a:rPr lang="ru-RU" sz="2400" b="1" dirty="0" err="1" smtClean="0">
                <a:solidFill>
                  <a:schemeClr val="bg1"/>
                </a:solidFill>
              </a:rPr>
              <a:t>діаграмою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3479" y="1154857"/>
            <a:ext cx="9793088" cy="132802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Є основа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піци</a:t>
            </a:r>
            <a:r>
              <a:rPr lang="ru-RU" sz="2400" b="1" dirty="0" smtClean="0">
                <a:solidFill>
                  <a:srgbClr val="7030A0"/>
                </a:solidFill>
              </a:rPr>
              <a:t> та зображення </a:t>
            </a:r>
            <a:r>
              <a:rPr lang="ru-RU" sz="2400" b="1" dirty="0" err="1">
                <a:solidFill>
                  <a:srgbClr val="7030A0"/>
                </a:solidFill>
              </a:rPr>
              <a:t>шматочків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грибів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помідорів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smtClean="0">
                <a:solidFill>
                  <a:srgbClr val="7030A0"/>
                </a:solidFill>
              </a:rPr>
              <a:t>курки, листя салату, </a:t>
            </a:r>
            <a:r>
              <a:rPr lang="ru-RU" sz="2400" b="1" dirty="0">
                <a:solidFill>
                  <a:srgbClr val="7030A0"/>
                </a:solidFill>
              </a:rPr>
              <a:t>оливок. </a:t>
            </a:r>
            <a:r>
              <a:rPr lang="ru-RU" sz="2400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</a:rPr>
              <a:t>Наповніть</a:t>
            </a:r>
            <a:r>
              <a:rPr lang="ru-RU" sz="2400" b="1" dirty="0" smtClean="0">
                <a:solidFill>
                  <a:srgbClr val="7030A0"/>
                </a:solidFill>
              </a:rPr>
              <a:t>» свою </a:t>
            </a:r>
            <a:r>
              <a:rPr lang="ru-RU" sz="2400" b="1" dirty="0" err="1" smtClean="0">
                <a:solidFill>
                  <a:srgbClr val="7030A0"/>
                </a:solidFill>
              </a:rPr>
              <a:t>уявну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піцу</a:t>
            </a:r>
            <a:r>
              <a:rPr lang="ru-RU" sz="2400" b="1" dirty="0" smtClean="0">
                <a:solidFill>
                  <a:srgbClr val="7030A0"/>
                </a:solidFill>
              </a:rPr>
              <a:t> та намалюйте, </a:t>
            </a:r>
            <a:r>
              <a:rPr lang="ru-RU" sz="2400" b="1" dirty="0">
                <a:solidFill>
                  <a:srgbClr val="7030A0"/>
                </a:solidFill>
              </a:rPr>
              <a:t>що </a:t>
            </a:r>
            <a:r>
              <a:rPr lang="ru-RU" sz="2400" b="1" dirty="0" err="1">
                <a:solidFill>
                  <a:srgbClr val="7030A0"/>
                </a:solidFill>
              </a:rPr>
              <a:t>найбільше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сподобалося</a:t>
            </a:r>
            <a:r>
              <a:rPr lang="ru-RU" sz="2400" b="1" dirty="0">
                <a:solidFill>
                  <a:srgbClr val="7030A0"/>
                </a:solidFill>
              </a:rPr>
              <a:t> або </a:t>
            </a:r>
            <a:r>
              <a:rPr lang="ru-RU" sz="2400" b="1" dirty="0" err="1">
                <a:solidFill>
                  <a:srgbClr val="7030A0"/>
                </a:solidFill>
              </a:rPr>
              <a:t>запам’яталося</a:t>
            </a:r>
            <a:r>
              <a:rPr lang="ru-RU" sz="2400" b="1" dirty="0">
                <a:solidFill>
                  <a:srgbClr val="7030A0"/>
                </a:solidFill>
              </a:rPr>
              <a:t> на </a:t>
            </a:r>
            <a:r>
              <a:rPr lang="ru-RU" sz="2400" b="1" dirty="0" smtClean="0">
                <a:solidFill>
                  <a:srgbClr val="7030A0"/>
                </a:solidFill>
              </a:rPr>
              <a:t>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404399" y="3306557"/>
            <a:ext cx="2002888" cy="132802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Робота з </a:t>
            </a:r>
            <a:r>
              <a:rPr lang="ru-RU" sz="2400" b="1" dirty="0" err="1" smtClean="0">
                <a:solidFill>
                  <a:schemeClr val="bg1"/>
                </a:solidFill>
              </a:rPr>
              <a:t>числовим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відрізком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123479" y="448172"/>
            <a:ext cx="9793088" cy="706685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«Піца»</a:t>
            </a:r>
            <a:endParaRPr lang="ru-RU" sz="4000" b="1" dirty="0"/>
          </a:p>
        </p:txBody>
      </p:sp>
      <p:pic>
        <p:nvPicPr>
          <p:cNvPr id="4098" name="Picture 2" descr="https://goroddetstva.by/upload/iblock/44a/44a9d668136438c817bcc760dfdb9e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81" y="2598987"/>
            <a:ext cx="2915173" cy="169841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8632928" y="5161200"/>
            <a:ext cx="2283639" cy="919401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Математичний</a:t>
            </a:r>
            <a:r>
              <a:rPr lang="ru-RU" sz="2400" b="1" dirty="0" smtClean="0">
                <a:solidFill>
                  <a:schemeClr val="bg1"/>
                </a:solidFill>
              </a:rPr>
              <a:t> диктант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Салат свежий Лист салата Свежие зеленые листья салата Стоковое Изображение  - изображение насчитывающей диетпитание, ферма: 991744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4" t="7670" r="12115" b="19035"/>
          <a:stretch/>
        </p:blipFill>
        <p:spPr bwMode="auto">
          <a:xfrm>
            <a:off x="4820062" y="4447335"/>
            <a:ext cx="2016410" cy="15123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кларация на маслины - sertfood.r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7963"/>
          <a:stretch/>
        </p:blipFill>
        <p:spPr bwMode="auto">
          <a:xfrm>
            <a:off x="1704065" y="2498631"/>
            <a:ext cx="2503948" cy="14721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57911" y="3738190"/>
            <a:ext cx="2183470" cy="91940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Знаходження</a:t>
            </a:r>
            <a:r>
              <a:rPr lang="ru-RU" sz="2400" b="1" dirty="0" smtClean="0">
                <a:solidFill>
                  <a:schemeClr val="bg1"/>
                </a:solidFill>
              </a:rPr>
              <a:t> периметра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Более 74 800 работ на тему «Chopped Tomatoes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5874" r="7425" b="11734"/>
          <a:stretch/>
        </p:blipFill>
        <p:spPr bwMode="auto">
          <a:xfrm>
            <a:off x="2641380" y="3970768"/>
            <a:ext cx="2342851" cy="1546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Шампиньоны | Пиццерия Атлантид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5" b="16432"/>
          <a:stretch/>
        </p:blipFill>
        <p:spPr bwMode="auto">
          <a:xfrm>
            <a:off x="7251917" y="2318676"/>
            <a:ext cx="2505065" cy="168326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'ясо курки ПІКАНТНЕ, ваг, 50 г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17802" r="12550" b="20759"/>
          <a:stretch/>
        </p:blipFill>
        <p:spPr bwMode="auto">
          <a:xfrm>
            <a:off x="6807326" y="3841391"/>
            <a:ext cx="1825602" cy="19105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128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1429892" y="1197546"/>
            <a:ext cx="4648171" cy="10558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173412" y="1197546"/>
            <a:ext cx="4648171" cy="105585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57" y="2277666"/>
            <a:ext cx="2162871" cy="2764011"/>
          </a:xfrm>
          <a:prstGeom prst="roundRect">
            <a:avLst/>
          </a:prstGeom>
          <a:ln w="38100">
            <a:solidFill>
              <a:srgbClr val="7030A0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39" y="2277665"/>
            <a:ext cx="1894801" cy="27640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A66FC8B-76EF-4077-8A8A-18F32CEBD126}"/>
              </a:ext>
            </a:extLst>
          </p:cNvPr>
          <p:cNvSpPr txBox="1"/>
          <p:nvPr/>
        </p:nvSpPr>
        <p:spPr>
          <a:xfrm>
            <a:off x="1623291" y="5162040"/>
            <a:ext cx="180562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9092" y="5157986"/>
            <a:ext cx="1760796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3798006" y="5170465"/>
            <a:ext cx="1734144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B1D2875-BFF4-4440-AAA9-AFE83C9180AA}"/>
              </a:ext>
            </a:extLst>
          </p:cNvPr>
          <p:cNvSpPr txBox="1"/>
          <p:nvPr/>
        </p:nvSpPr>
        <p:spPr>
          <a:xfrm>
            <a:off x="8497498" y="5170465"/>
            <a:ext cx="2097910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80990" y="405458"/>
            <a:ext cx="9394146" cy="74217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2635646" y="1440281"/>
            <a:ext cx="6786225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Скажи, які твої очікування на урок</a:t>
            </a:r>
            <a:endParaRPr lang="uk-UA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41" y="2277666"/>
            <a:ext cx="1859475" cy="27640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083" y="2277666"/>
            <a:ext cx="1881114" cy="2764011"/>
          </a:xfrm>
          <a:prstGeom prst="roundRect">
            <a:avLst/>
          </a:prstGeom>
          <a:ln w="38100">
            <a:solidFill>
              <a:srgbClr val="7030A0"/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1974853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51970081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558088" y="3989591"/>
            <a:ext cx="352839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0344" y="549474"/>
            <a:ext cx="10441160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Вибери вираз і поясни розв’язання кожної задачі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194651" cy="347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3720" y="1869425"/>
            <a:ext cx="34563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07308" y="2077673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У ?р.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929225" y="2077673"/>
            <a:ext cx="379409" cy="770335"/>
            <a:chOff x="6204741" y="3069117"/>
            <a:chExt cx="669139" cy="1047747"/>
          </a:xfrm>
        </p:grpSpPr>
        <p:sp>
          <p:nvSpPr>
            <p:cNvPr id="11" name="Полилиния 10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298562" y="1869424"/>
            <a:ext cx="39060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– 3 см 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–12см</a:t>
            </a: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298562" y="4109377"/>
            <a:ext cx="288032" cy="837646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892231" y="4296769"/>
            <a:ext cx="1134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 ?см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76407" y="2036743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на ?р.</a:t>
            </a:r>
            <a:endParaRPr lang="uk-UA" sz="3600" b="1" dirty="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8923593" y="2021378"/>
            <a:ext cx="327987" cy="758779"/>
            <a:chOff x="6204741" y="3069117"/>
            <a:chExt cx="669139" cy="1047747"/>
          </a:xfrm>
        </p:grpSpPr>
        <p:sp>
          <p:nvSpPr>
            <p:cNvPr id="19" name="Полилиния 18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3395653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+ 3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3850" y="5302002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–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83888" y="5328728"/>
            <a:ext cx="186729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12 :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8263" y="1242004"/>
            <a:ext cx="370250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Кратне порівняння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22530" y="1299091"/>
            <a:ext cx="42980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Різницеве порівняння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2287" y="3357786"/>
            <a:ext cx="361419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Знаходження суми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1527E-7 -3.7037E-6 L -0.43929 -0.318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5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3533E-6 1.48148E-6 L 0.25235 -0.30371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1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Поміркуй, які числа </a:t>
            </a:r>
            <a:r>
              <a:rPr lang="ru-RU" sz="3600" b="1" dirty="0" smtClean="0">
                <a:solidFill>
                  <a:schemeClr val="bg1"/>
                </a:solidFill>
              </a:rPr>
              <a:t>пропущено.</a:t>
            </a:r>
            <a:endParaRPr lang="uk-UA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2059583" y="296274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Ст.48 №295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2891802" y="296274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2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3683890" y="295505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6" name="Прямокутник із двома округленими протилежними кутами 6"/>
          <p:cNvSpPr/>
          <p:nvPr/>
        </p:nvSpPr>
        <p:spPr>
          <a:xfrm>
            <a:off x="5371951" y="295505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5</a:t>
            </a:r>
            <a:endParaRPr lang="uk-UA" sz="4000" b="1" dirty="0"/>
          </a:p>
        </p:txBody>
      </p:sp>
      <p:sp>
        <p:nvSpPr>
          <p:cNvPr id="17" name="Прямокутник із двома округленими протилежними кутами 6"/>
          <p:cNvSpPr/>
          <p:nvPr/>
        </p:nvSpPr>
        <p:spPr>
          <a:xfrm>
            <a:off x="6236047" y="29963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18" name="Прямокутник із двома округленими протилежними кутами 6"/>
          <p:cNvSpPr/>
          <p:nvPr/>
        </p:nvSpPr>
        <p:spPr>
          <a:xfrm>
            <a:off x="7092383" y="298127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4526810" y="294588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</a:t>
            </a:r>
            <a:endParaRPr lang="uk-UA" sz="40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7933800" y="29963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25" name="Прямоугольник 4"/>
          <p:cNvSpPr/>
          <p:nvPr/>
        </p:nvSpPr>
        <p:spPr>
          <a:xfrm>
            <a:off x="1483519" y="1288848"/>
            <a:ext cx="8975444" cy="6528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Склади </a:t>
            </a:r>
            <a:r>
              <a:rPr lang="ru-RU" sz="2800" b="1" dirty="0" smtClean="0">
                <a:solidFill>
                  <a:srgbClr val="7030A0"/>
                </a:solidFill>
              </a:rPr>
              <a:t>вирази за </a:t>
            </a:r>
            <a:r>
              <a:rPr lang="ru-RU" sz="2800" b="1" dirty="0">
                <a:solidFill>
                  <a:srgbClr val="7030A0"/>
                </a:solidFill>
              </a:rPr>
              <a:t>схемою й обчисли їх значення.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82" y="2025625"/>
            <a:ext cx="8535411" cy="955652"/>
          </a:xfrm>
          <a:prstGeom prst="rect">
            <a:avLst/>
          </a:prstGeom>
        </p:spPr>
      </p:pic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3734722" y="220617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18</a:t>
            </a:r>
            <a:endParaRPr lang="uk-UA" sz="40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5371951" y="220617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30</a:t>
            </a:r>
            <a:endParaRPr lang="uk-UA" sz="40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7933800" y="221946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48</a:t>
            </a:r>
            <a:endParaRPr lang="uk-UA" sz="4000" b="1" dirty="0"/>
          </a:p>
        </p:txBody>
      </p:sp>
      <p:sp>
        <p:nvSpPr>
          <p:cNvPr id="30" name="Прямокутник із двома округленими протилежними кутами 6"/>
          <p:cNvSpPr/>
          <p:nvPr/>
        </p:nvSpPr>
        <p:spPr>
          <a:xfrm>
            <a:off x="8725888" y="2996373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9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7169886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7192" y="-675077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31255" y="1197546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83840" y="2780255"/>
            <a:ext cx="2189158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6 </a:t>
            </a:r>
            <a:r>
              <a:rPr lang="uk-UA" sz="3200" b="1" dirty="0" smtClean="0"/>
              <a:t>∙ 8 – </a:t>
            </a:r>
            <a:r>
              <a:rPr lang="uk-UA" sz="3200" b="1" dirty="0" smtClean="0"/>
              <a:t>40 </a:t>
            </a:r>
            <a:r>
              <a:rPr lang="uk-UA" sz="3200" b="1" dirty="0" smtClean="0"/>
              <a:t>=</a:t>
            </a:r>
            <a:endParaRPr lang="ru-RU" sz="32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630643" y="909514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31791" y="1197546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2571" y="4437906"/>
            <a:ext cx="9047852" cy="2062103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dirty="0" err="1" smtClean="0"/>
              <a:t>Різниця</a:t>
            </a:r>
            <a:r>
              <a:rPr lang="ru-RU" sz="3200" b="1" dirty="0" smtClean="0"/>
              <a:t>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</a:t>
            </a:r>
            <a:r>
              <a:rPr lang="ru-RU" sz="3200" b="1" dirty="0" smtClean="0"/>
              <a:t>6 </a:t>
            </a:r>
            <a:r>
              <a:rPr lang="ru-RU" sz="3200" b="1" dirty="0"/>
              <a:t>і 8 і числа </a:t>
            </a:r>
            <a:r>
              <a:rPr lang="ru-RU" sz="3200" b="1" dirty="0" smtClean="0"/>
              <a:t>40</a:t>
            </a:r>
            <a:r>
              <a:rPr lang="ru-RU" sz="3200" b="1" dirty="0"/>
              <a:t>. </a:t>
            </a:r>
            <a:endParaRPr lang="uk-UA" sz="3200" b="1" dirty="0" smtClean="0"/>
          </a:p>
          <a:p>
            <a:pPr marL="514350" indent="-514350">
              <a:buAutoNum type="arabicParenR"/>
            </a:pPr>
            <a:r>
              <a:rPr lang="ru-RU" sz="3200" b="1" dirty="0" smtClean="0"/>
              <a:t>Суму </a:t>
            </a:r>
            <a:r>
              <a:rPr lang="ru-RU" sz="3200" b="1" dirty="0"/>
              <a:t>чисел </a:t>
            </a:r>
            <a:r>
              <a:rPr lang="ru-RU" sz="3200" b="1" dirty="0" smtClean="0"/>
              <a:t>26 </a:t>
            </a:r>
            <a:r>
              <a:rPr lang="ru-RU" sz="3200" b="1" dirty="0"/>
              <a:t>і 10 </a:t>
            </a:r>
            <a:r>
              <a:rPr lang="ru-RU" sz="3200" b="1" dirty="0" err="1"/>
              <a:t>зменшити</a:t>
            </a:r>
            <a:r>
              <a:rPr lang="ru-RU" sz="3200" b="1" dirty="0"/>
              <a:t> в 6 </a:t>
            </a:r>
            <a:r>
              <a:rPr lang="ru-RU" sz="3200" b="1" dirty="0" err="1"/>
              <a:t>разів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marL="514350" indent="-514350">
              <a:buAutoNum type="arabicParenR"/>
            </a:pPr>
            <a:r>
              <a:rPr lang="ru-RU" sz="3200" b="1" dirty="0" smtClean="0"/>
              <a:t>Сума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7 і 3 та </a:t>
            </a:r>
            <a:r>
              <a:rPr lang="ru-RU" sz="3200" b="1" dirty="0" err="1"/>
              <a:t>частки</a:t>
            </a:r>
            <a:r>
              <a:rPr lang="ru-RU" sz="3200" b="1" dirty="0"/>
              <a:t> чисел 12 і 4</a:t>
            </a:r>
            <a:r>
              <a:rPr lang="ru-RU" sz="3200" b="1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3200" b="1" dirty="0" err="1" smtClean="0"/>
              <a:t>Різниця</a:t>
            </a:r>
            <a:r>
              <a:rPr lang="ru-RU" sz="3200" b="1" dirty="0" smtClean="0"/>
              <a:t> </a:t>
            </a:r>
            <a:r>
              <a:rPr lang="ru-RU" sz="3200" b="1" dirty="0"/>
              <a:t>числа </a:t>
            </a:r>
            <a:r>
              <a:rPr lang="ru-RU" sz="3200" b="1" dirty="0" smtClean="0"/>
              <a:t>50 </a:t>
            </a:r>
            <a:r>
              <a:rPr lang="ru-RU" sz="3200" b="1" dirty="0"/>
              <a:t>і </a:t>
            </a:r>
            <a:r>
              <a:rPr lang="ru-RU" sz="3200" b="1" dirty="0" err="1"/>
              <a:t>добутку</a:t>
            </a:r>
            <a:r>
              <a:rPr lang="ru-RU" sz="3200" b="1" dirty="0"/>
              <a:t> чисел 9 і </a:t>
            </a:r>
            <a:r>
              <a:rPr lang="ru-RU" sz="3200" b="1" dirty="0" smtClean="0"/>
              <a:t>5.</a:t>
            </a:r>
            <a:endParaRPr lang="ru-RU" sz="3200" b="1" dirty="0"/>
          </a:p>
        </p:txBody>
      </p:sp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72571" y="3663307"/>
            <a:ext cx="2621206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(26 </a:t>
            </a:r>
            <a:r>
              <a:rPr lang="uk-UA" sz="3200" b="1" dirty="0" smtClean="0"/>
              <a:t>+ 10) : 6 =</a:t>
            </a:r>
            <a:endParaRPr lang="ru-RU" sz="3200" b="1" dirty="0"/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09509" y="2782884"/>
            <a:ext cx="2786377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7 ∙ 3 + 12 : 4  =</a:t>
            </a:r>
            <a:endParaRPr lang="ru-RU" sz="3200" b="1" dirty="0"/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477360" y="3663307"/>
            <a:ext cx="225067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50 </a:t>
            </a:r>
            <a:r>
              <a:rPr lang="uk-UA" sz="3200" b="1" dirty="0" smtClean="0"/>
              <a:t>– 9 ∙ </a:t>
            </a:r>
            <a:r>
              <a:rPr lang="uk-UA" sz="3200" b="1" dirty="0" smtClean="0"/>
              <a:t>5 </a:t>
            </a:r>
            <a:r>
              <a:rPr lang="uk-UA" sz="3200" b="1" dirty="0" smtClean="0"/>
              <a:t>=</a:t>
            </a:r>
            <a:endParaRPr lang="ru-RU" sz="3200" b="1" dirty="0"/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2837212" y="2780255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8</a:t>
            </a:r>
            <a:endParaRPr lang="ru-RU" sz="3200" b="1" dirty="0"/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204481" y="3663307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ru-RU" sz="32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995886" y="2782884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24</a:t>
            </a:r>
            <a:endParaRPr lang="ru-RU" sz="3200" b="1" dirty="0"/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728033" y="3663307"/>
            <a:ext cx="73453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5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4"/>
            <a:ext cx="10225136" cy="106627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Склади </a:t>
            </a:r>
            <a:r>
              <a:rPr lang="ru-RU" sz="3200" b="1" dirty="0" err="1"/>
              <a:t>добутки</a:t>
            </a:r>
            <a:r>
              <a:rPr lang="ru-RU" sz="3200" b="1" dirty="0"/>
              <a:t> із </a:t>
            </a:r>
            <a:r>
              <a:rPr lang="ru-RU" sz="3200" b="1" dirty="0" err="1"/>
              <a:t>множником</a:t>
            </a:r>
            <a:r>
              <a:rPr lang="ru-RU" sz="3200" b="1" dirty="0"/>
              <a:t> </a:t>
            </a:r>
            <a:r>
              <a:rPr lang="ru-RU" sz="3200" b="1" dirty="0" smtClean="0"/>
              <a:t>7 </a:t>
            </a:r>
            <a:r>
              <a:rPr lang="ru-RU" sz="3200" b="1" dirty="0"/>
              <a:t>і </a:t>
            </a:r>
            <a:r>
              <a:rPr lang="ru-RU" sz="3200" b="1" dirty="0" err="1"/>
              <a:t>частки</a:t>
            </a:r>
            <a:r>
              <a:rPr lang="ru-RU" sz="3200" b="1" dirty="0"/>
              <a:t> з </a:t>
            </a:r>
            <a:r>
              <a:rPr lang="ru-RU" sz="3200" b="1" dirty="0" err="1" smtClean="0"/>
              <a:t>дільником</a:t>
            </a:r>
            <a:r>
              <a:rPr lang="ru-RU" sz="3200" b="1" dirty="0" smtClean="0"/>
              <a:t> 7, </a:t>
            </a:r>
            <a:r>
              <a:rPr lang="ru-RU" sz="3200" b="1" dirty="0" err="1"/>
              <a:t>скориставшись</a:t>
            </a:r>
            <a:r>
              <a:rPr lang="ru-RU" sz="3200" b="1" dirty="0"/>
              <a:t> схемою. 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77155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№296-297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5407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9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01484" y="4247485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63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63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35647" y="4247485"/>
            <a:ext cx="1311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7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6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7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47225" y="4258087"/>
            <a:ext cx="6527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42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42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95887" y="4224840"/>
            <a:ext cx="22172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/>
              <a:t>40 – 7 ∙ 5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· </a:t>
            </a:r>
            <a:r>
              <a:rPr lang="uk-UA" sz="3600" b="1" dirty="0" smtClean="0">
                <a:solidFill>
                  <a:schemeClr val="bg1"/>
                </a:solidFill>
              </a:rPr>
              <a:t>7 + 62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3161" y="4230085"/>
            <a:ext cx="576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5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92231" y="4250049"/>
            <a:ext cx="315655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/>
              <a:t>6 ∙ 6 + 7 ∙ 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ru-RU" sz="3600" b="1" dirty="0"/>
              <a:t>63 : 7 + 28 : </a:t>
            </a:r>
            <a:r>
              <a:rPr lang="ru-RU" sz="3600" b="1" dirty="0" smtClean="0"/>
              <a:t>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8786" y="4250048"/>
            <a:ext cx="64685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85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13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8951" y="4825005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90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3 Табличне множення і ділення Продовження\№036 - Таблиця множення і ділення числа 7\2025-10-17_103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60" y="1545407"/>
            <a:ext cx="7389853" cy="22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36247" y="376867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0383" y="376867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9903" y="5429662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19188" y="5425169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0423" y="5423818"/>
            <a:ext cx="7200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60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Взаємозв’язок множення і ділення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№299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1005020" y="1288848"/>
            <a:ext cx="10225136" cy="9168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числовому </a:t>
            </a:r>
            <a:r>
              <a:rPr lang="ru-RU" sz="2800" b="1" dirty="0" err="1">
                <a:solidFill>
                  <a:srgbClr val="7030A0"/>
                </a:solidFill>
              </a:rPr>
              <a:t>відрізку</a:t>
            </a:r>
            <a:r>
              <a:rPr lang="ru-RU" sz="2800" b="1" dirty="0">
                <a:solidFill>
                  <a:srgbClr val="7030A0"/>
                </a:solidFill>
              </a:rPr>
              <a:t> записано </a:t>
            </a:r>
            <a:r>
              <a:rPr lang="ru-RU" sz="2800" b="1" dirty="0" smtClean="0">
                <a:solidFill>
                  <a:srgbClr val="7030A0"/>
                </a:solidFill>
              </a:rPr>
              <a:t>числа. Вибери </a:t>
            </a:r>
            <a:r>
              <a:rPr lang="ru-RU" sz="2800" b="1" dirty="0">
                <a:solidFill>
                  <a:srgbClr val="7030A0"/>
                </a:solidFill>
              </a:rPr>
              <a:t>серед них </a:t>
            </a:r>
            <a:r>
              <a:rPr lang="ru-RU" sz="2800" b="1" dirty="0" err="1">
                <a:solidFill>
                  <a:srgbClr val="7030A0"/>
                </a:solidFill>
              </a:rPr>
              <a:t>ті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>
                <a:solidFill>
                  <a:srgbClr val="7030A0"/>
                </a:solidFill>
              </a:rPr>
              <a:t>діляться</a:t>
            </a:r>
            <a:r>
              <a:rPr lang="ru-RU" sz="2800" b="1" dirty="0">
                <a:solidFill>
                  <a:srgbClr val="7030A0"/>
                </a:solidFill>
              </a:rPr>
              <a:t> на 7. Доведи </a:t>
            </a:r>
            <a:r>
              <a:rPr lang="ru-RU" sz="2800" b="1" dirty="0" err="1">
                <a:solidFill>
                  <a:srgbClr val="7030A0"/>
                </a:solidFill>
              </a:rPr>
              <a:t>свій</a:t>
            </a:r>
            <a:r>
              <a:rPr lang="ru-RU" sz="2800" b="1" dirty="0">
                <a:solidFill>
                  <a:srgbClr val="7030A0"/>
                </a:solidFill>
              </a:rPr>
              <a:t> вибір за допомогою дії </a:t>
            </a:r>
            <a:r>
              <a:rPr lang="ru-RU" sz="2800" b="1" dirty="0" err="1">
                <a:solidFill>
                  <a:srgbClr val="7030A0"/>
                </a:solidFill>
              </a:rPr>
              <a:t>множення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557597" y="3940098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21 = 7 ∙ </a:t>
            </a:r>
            <a:endParaRPr lang="uk-UA" sz="3600" b="1" dirty="0"/>
          </a:p>
        </p:txBody>
      </p:sp>
      <p:sp>
        <p:nvSpPr>
          <p:cNvPr id="28" name="Прямокутник із двома округленими протилежними кутами 6"/>
          <p:cNvSpPr/>
          <p:nvPr/>
        </p:nvSpPr>
        <p:spPr>
          <a:xfrm>
            <a:off x="3499743" y="394009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</a:t>
            </a:r>
            <a:endParaRPr lang="uk-UA" sz="3600" b="1" dirty="0"/>
          </a:p>
        </p:txBody>
      </p:sp>
      <p:sp>
        <p:nvSpPr>
          <p:cNvPr id="29" name="Прямокутник із двома округленими протилежними кутами 6"/>
          <p:cNvSpPr/>
          <p:nvPr/>
        </p:nvSpPr>
        <p:spPr>
          <a:xfrm>
            <a:off x="3499743" y="4712629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</a:t>
            </a:r>
            <a:endParaRPr lang="uk-UA" sz="3600" b="1" dirty="0"/>
          </a:p>
        </p:txBody>
      </p:sp>
      <p:sp>
        <p:nvSpPr>
          <p:cNvPr id="20" name="Прямокутник 17"/>
          <p:cNvSpPr/>
          <p:nvPr/>
        </p:nvSpPr>
        <p:spPr>
          <a:xfrm>
            <a:off x="1515396" y="3249846"/>
            <a:ext cx="325602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600" b="1" dirty="0"/>
              <a:t>Зразок. 7 = 7 · 1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19" y="2349674"/>
            <a:ext cx="8764223" cy="800212"/>
          </a:xfrm>
          <a:prstGeom prst="rect">
            <a:avLst/>
          </a:prstGeom>
        </p:spPr>
      </p:pic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506627" y="4684376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35 = 7 ∙ </a:t>
            </a:r>
            <a:endParaRPr lang="uk-UA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4653941" y="3942078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42 = 7 ∙ </a:t>
            </a:r>
            <a:endParaRPr lang="uk-UA" sz="3600" b="1" dirty="0"/>
          </a:p>
        </p:txBody>
      </p:sp>
      <p:sp>
        <p:nvSpPr>
          <p:cNvPr id="31" name="Прямокутник із двома округленими протилежними кутами 6"/>
          <p:cNvSpPr/>
          <p:nvPr/>
        </p:nvSpPr>
        <p:spPr>
          <a:xfrm>
            <a:off x="6596087" y="3942078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</a:t>
            </a:r>
            <a:endParaRPr lang="uk-UA" sz="3600" b="1" dirty="0"/>
          </a:p>
        </p:txBody>
      </p:sp>
      <p:sp>
        <p:nvSpPr>
          <p:cNvPr id="32" name="Прямокутник із двома округленими протилежними кутами 6"/>
          <p:cNvSpPr/>
          <p:nvPr/>
        </p:nvSpPr>
        <p:spPr>
          <a:xfrm>
            <a:off x="6596087" y="465393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33" name="Прямокутник із двома округленими протилежними кутами 6"/>
          <p:cNvSpPr/>
          <p:nvPr/>
        </p:nvSpPr>
        <p:spPr>
          <a:xfrm>
            <a:off x="4602971" y="4686356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56 = 7 ∙ </a:t>
            </a:r>
            <a:endParaRPr lang="uk-UA" sz="3600" b="1" dirty="0"/>
          </a:p>
        </p:txBody>
      </p:sp>
      <p:sp>
        <p:nvSpPr>
          <p:cNvPr id="34" name="Прямокутник із двома округленими протилежними кутами 6"/>
          <p:cNvSpPr/>
          <p:nvPr/>
        </p:nvSpPr>
        <p:spPr>
          <a:xfrm>
            <a:off x="3514201" y="5458986"/>
            <a:ext cx="1942146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63 = 7 ∙ </a:t>
            </a:r>
            <a:endParaRPr lang="uk-UA" sz="3600" b="1" dirty="0"/>
          </a:p>
        </p:txBody>
      </p:sp>
      <p:sp>
        <p:nvSpPr>
          <p:cNvPr id="35" name="Прямокутник із двома округленими протилежними кутами 6"/>
          <p:cNvSpPr/>
          <p:nvPr/>
        </p:nvSpPr>
        <p:spPr>
          <a:xfrm>
            <a:off x="5451371" y="5420212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</a:t>
            </a:r>
            <a:endParaRPr lang="uk-UA" sz="36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4056" y="3149886"/>
            <a:ext cx="3278537" cy="33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03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2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4765" y="477466"/>
            <a:ext cx="9979834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err="1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задачу 301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625" y="5121824"/>
            <a:ext cx="6912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рази довжина більше ширини. </a:t>
            </a:r>
            <a:endParaRPr lang="uk-UA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1674" y="2226174"/>
            <a:ext cx="108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Ш– </a:t>
            </a:r>
          </a:p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–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92" y="4797946"/>
            <a:ext cx="2985354" cy="11708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65200" y="3637848"/>
            <a:ext cx="21876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41151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Ст.49 №301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7098156" y="1305442"/>
            <a:ext cx="4403877" cy="2634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Ширина </a:t>
            </a:r>
            <a:r>
              <a:rPr lang="ru-RU" sz="2800" b="1" dirty="0" err="1"/>
              <a:t>прямокутника</a:t>
            </a:r>
            <a:r>
              <a:rPr lang="ru-RU" sz="2800" b="1" dirty="0"/>
              <a:t> </a:t>
            </a:r>
            <a:r>
              <a:rPr lang="ru-RU" sz="2800" b="1" dirty="0" err="1"/>
              <a:t>дорівнює</a:t>
            </a:r>
            <a:r>
              <a:rPr lang="ru-RU" sz="2800" b="1" dirty="0"/>
              <a:t> 7 см, а </a:t>
            </a:r>
            <a:r>
              <a:rPr lang="ru-RU" sz="2800" b="1" dirty="0" err="1"/>
              <a:t>довжина</a:t>
            </a:r>
            <a:r>
              <a:rPr lang="ru-RU" sz="2800" b="1" dirty="0"/>
              <a:t> — на 14 см </a:t>
            </a:r>
            <a:r>
              <a:rPr lang="ru-RU" sz="2800" b="1" dirty="0" err="1"/>
              <a:t>більша</a:t>
            </a:r>
            <a:r>
              <a:rPr lang="ru-RU" sz="2800" b="1" dirty="0"/>
              <a:t>. 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</a:t>
            </a:r>
            <a:r>
              <a:rPr lang="ru-RU" sz="2800" b="1" dirty="0" err="1" smtClean="0"/>
              <a:t>довжина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прямокутника</a:t>
            </a:r>
            <a:r>
              <a:rPr lang="ru-RU" sz="2800" b="1" dirty="0" smtClean="0"/>
              <a:t> </a:t>
            </a:r>
            <a:r>
              <a:rPr lang="ru-RU" sz="2800" b="1" dirty="0" err="1"/>
              <a:t>більша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ширина?</a:t>
            </a:r>
            <a:endParaRPr lang="uk-UA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289536" y="2217852"/>
            <a:ext cx="99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7см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02468" y="2894363"/>
            <a:ext cx="350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 на14 см 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uk-UA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970924" y="2581025"/>
            <a:ext cx="112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 ?р.</a:t>
            </a:r>
            <a:endParaRPr lang="uk-UA" sz="3600" b="1" dirty="0">
              <a:solidFill>
                <a:srgbClr val="00206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5544611" y="2476437"/>
            <a:ext cx="379409" cy="882637"/>
            <a:chOff x="6204741" y="3069117"/>
            <a:chExt cx="669139" cy="1047747"/>
          </a:xfrm>
        </p:grpSpPr>
        <p:sp>
          <p:nvSpPr>
            <p:cNvPr id="50" name="Полилиния 49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1250982" y="3647438"/>
            <a:ext cx="2102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7 + 14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28362" y="3647437"/>
            <a:ext cx="14851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(см)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55977" y="4303480"/>
            <a:ext cx="241462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 + 14) : 7 =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47105" y="4303480"/>
            <a:ext cx="21025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21 : 7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4485" y="4303479"/>
            <a:ext cx="1237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(р.)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70600" y="4303480"/>
            <a:ext cx="123779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(р.)</a:t>
            </a:r>
          </a:p>
        </p:txBody>
      </p:sp>
      <p:sp>
        <p:nvSpPr>
          <p:cNvPr id="49" name="Прямокутник 18"/>
          <p:cNvSpPr/>
          <p:nvPr/>
        </p:nvSpPr>
        <p:spPr>
          <a:xfrm>
            <a:off x="9163301" y="4025279"/>
            <a:ext cx="2338732" cy="1096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19" grpId="0" animBg="1"/>
      <p:bldP spid="38" grpId="0"/>
      <p:bldP spid="39" grpId="0"/>
      <p:bldP spid="45" grpId="0"/>
      <p:bldP spid="35" grpId="0" animBg="1"/>
      <p:bldP spid="36" grpId="0" animBg="1"/>
      <p:bldP spid="37" grpId="0" animBg="1"/>
      <p:bldP spid="40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724</Words>
  <Application>Microsoft Office PowerPoint</Application>
  <PresentationFormat>Произвольный</PresentationFormat>
  <Paragraphs>167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257</cp:revision>
  <dcterms:created xsi:type="dcterms:W3CDTF">2025-08-27T14:01:18Z</dcterms:created>
  <dcterms:modified xsi:type="dcterms:W3CDTF">2025-10-20T08:19:03Z</dcterms:modified>
</cp:coreProperties>
</file>