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472" r:id="rId3"/>
    <p:sldId id="464" r:id="rId4"/>
    <p:sldId id="286" r:id="rId5"/>
    <p:sldId id="473" r:id="rId6"/>
    <p:sldId id="462" r:id="rId7"/>
    <p:sldId id="452" r:id="rId8"/>
    <p:sldId id="465" r:id="rId9"/>
    <p:sldId id="466" r:id="rId10"/>
    <p:sldId id="391" r:id="rId11"/>
    <p:sldId id="457" r:id="rId12"/>
    <p:sldId id="456" r:id="rId13"/>
    <p:sldId id="471" r:id="rId14"/>
    <p:sldId id="412" r:id="rId15"/>
    <p:sldId id="313" r:id="rId16"/>
    <p:sldId id="474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розв’язування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Дії з </a:t>
          </a:r>
          <a:r>
            <a:rPr lang="uk-UA" sz="3200" b="1" dirty="0" err="1" smtClean="0"/>
            <a:t>іменова</a:t>
          </a:r>
          <a:r>
            <a:rPr lang="uk-UA" sz="3200" b="1" dirty="0" smtClean="0"/>
            <a:t>-ними числами.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Розв’зування</a:t>
          </a:r>
          <a:r>
            <a:rPr lang="uk-UA" sz="3200" b="1" dirty="0" smtClean="0"/>
            <a:t> задач на знаходження суми двох добутків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Закріплення таблиць множення  і ділення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543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78385" custLinFactX="29082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758" custLinFactX="-34124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7134" custLinFactX="-309959" custLinFactNeighborX="-4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738036" y="850533"/>
          <a:ext cx="4273486" cy="257241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Закріплення таблиць множення  і ділення</a:t>
          </a:r>
          <a:endParaRPr lang="ru-RU" sz="3200" b="1" kern="1200" dirty="0"/>
        </a:p>
      </dsp:txBody>
      <dsp:txXfrm rot="5400000">
        <a:off x="112498" y="854696"/>
        <a:ext cx="257241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264295" y="622713"/>
          <a:ext cx="4273486" cy="302805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Розв’зування</a:t>
          </a:r>
          <a:r>
            <a:rPr lang="uk-UA" sz="3200" b="1" kern="1200" dirty="0" smtClean="0"/>
            <a:t> задач на знаходження суми двох добутків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87009" y="854696"/>
        <a:ext cx="302805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14210" y="840220"/>
          <a:ext cx="4273486" cy="259304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розв’язування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1" y="854696"/>
        <a:ext cx="259304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837766" y="972828"/>
          <a:ext cx="4273486" cy="232782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Дії з </a:t>
          </a:r>
          <a:r>
            <a:rPr lang="uk-UA" sz="3200" b="1" kern="1200" dirty="0" err="1" smtClean="0"/>
            <a:t>іменова</a:t>
          </a:r>
          <a:r>
            <a:rPr lang="uk-UA" sz="3200" b="1" kern="1200" dirty="0" smtClean="0"/>
            <a:t>-ними числами.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810595" y="854696"/>
        <a:ext cx="232782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4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053530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4000" b="1" dirty="0">
                <a:solidFill>
                  <a:srgbClr val="7030A0"/>
                </a:solidFill>
              </a:rPr>
              <a:t>Закріплення </a:t>
            </a:r>
            <a:r>
              <a:rPr lang="uk-UA" sz="4000" b="1" dirty="0" smtClean="0">
                <a:solidFill>
                  <a:srgbClr val="7030A0"/>
                </a:solidFill>
              </a:rPr>
              <a:t>таблиці множення</a:t>
            </a:r>
            <a:r>
              <a:rPr lang="uk-UA" sz="4000" b="1" dirty="0" smtClean="0">
                <a:solidFill>
                  <a:srgbClr val="7030A0"/>
                </a:solidFill>
              </a:rPr>
              <a:t>.</a:t>
            </a:r>
            <a:r>
              <a:rPr lang="uk-UA" sz="4000" b="1" dirty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Задачі </a:t>
            </a:r>
            <a:r>
              <a:rPr lang="uk-UA" sz="4000" b="1" dirty="0">
                <a:solidFill>
                  <a:srgbClr val="7030A0"/>
                </a:solidFill>
              </a:rPr>
              <a:t>на знаходження суми двох </a:t>
            </a:r>
            <a:r>
              <a:rPr lang="uk-UA" sz="4000" b="1" dirty="0" smtClean="0">
                <a:solidFill>
                  <a:srgbClr val="7030A0"/>
                </a:solidFill>
              </a:rPr>
              <a:t>добутків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90" y="3933850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13576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03283" y="11975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6535" y="-663451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18497" y="4005858"/>
            <a:ext cx="747739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Прочитайте ряд чисел. </a:t>
            </a:r>
            <a:r>
              <a:rPr lang="ru-RU" sz="2800" b="1" dirty="0" err="1" smtClean="0"/>
              <a:t>Визначте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закономірність</a:t>
            </a:r>
            <a:r>
              <a:rPr lang="ru-RU" sz="2800" b="1" dirty="0" smtClean="0"/>
              <a:t> і  </a:t>
            </a:r>
            <a:r>
              <a:rPr lang="ru-RU" sz="2800" b="1" dirty="0" err="1" smtClean="0"/>
              <a:t>запишіть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18497" y="2749628"/>
            <a:ext cx="7477390" cy="824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7  14  21  28  35  42  49  56  63  70</a:t>
            </a:r>
            <a:endParaRPr lang="ru-RU" sz="40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31791" y="1197546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/>
              <a:t>математичні</a:t>
            </a:r>
            <a:r>
              <a:rPr lang="ru-RU" sz="4000" b="1" dirty="0"/>
              <a:t> </a:t>
            </a:r>
            <a:r>
              <a:rPr lang="ru-RU" sz="4000" b="1" dirty="0" smtClean="0"/>
              <a:t>загадки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№309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1483519" y="1288848"/>
            <a:ext cx="8975444" cy="4944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Склади </a:t>
            </a:r>
            <a:r>
              <a:rPr lang="ru-RU" sz="2800" b="1" dirty="0">
                <a:solidFill>
                  <a:srgbClr val="7030A0"/>
                </a:solidFill>
              </a:rPr>
              <a:t>рівняння і </a:t>
            </a:r>
            <a:r>
              <a:rPr lang="ru-RU" sz="2800" b="1" dirty="0" err="1">
                <a:solidFill>
                  <a:srgbClr val="7030A0"/>
                </a:solidFill>
              </a:rPr>
              <a:t>розв’яжи</a:t>
            </a:r>
            <a:r>
              <a:rPr lang="ru-RU" sz="2800" b="1" dirty="0">
                <a:solidFill>
                  <a:srgbClr val="7030A0"/>
                </a:solidFill>
              </a:rPr>
              <a:t> їх</a:t>
            </a: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7293208" y="1968879"/>
            <a:ext cx="2168219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х ∙ 7 = 42 </a:t>
            </a:r>
            <a:endParaRPr lang="uk-UA" sz="36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9629939" y="1965936"/>
            <a:ext cx="160021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х = 6</a:t>
            </a:r>
            <a:endParaRPr lang="uk-UA" sz="3600" b="1" dirty="0"/>
          </a:p>
        </p:txBody>
      </p:sp>
      <p:sp>
        <p:nvSpPr>
          <p:cNvPr id="20" name="Прямокутник 17"/>
          <p:cNvSpPr/>
          <p:nvPr/>
        </p:nvSpPr>
        <p:spPr>
          <a:xfrm>
            <a:off x="802075" y="1845618"/>
            <a:ext cx="64416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1) </a:t>
            </a:r>
            <a:r>
              <a:rPr lang="ru-RU" sz="2800" b="1" dirty="0" err="1" smtClean="0"/>
              <a:t>Невідоме</a:t>
            </a:r>
            <a:r>
              <a:rPr lang="ru-RU" sz="2800" b="1" dirty="0" smtClean="0"/>
              <a:t> </a:t>
            </a:r>
            <a:r>
              <a:rPr lang="ru-RU" sz="2800" b="1" dirty="0"/>
              <a:t>число </a:t>
            </a:r>
            <a:r>
              <a:rPr lang="ru-RU" sz="2800" b="1" dirty="0" err="1"/>
              <a:t>збільшили</a:t>
            </a:r>
            <a:r>
              <a:rPr lang="ru-RU" sz="2800" b="1" dirty="0"/>
              <a:t> в 7 </a:t>
            </a:r>
            <a:r>
              <a:rPr lang="ru-RU" sz="2800" b="1" dirty="0" err="1"/>
              <a:t>разів</a:t>
            </a:r>
            <a:r>
              <a:rPr lang="ru-RU" sz="2800" b="1" dirty="0"/>
              <a:t> й </a:t>
            </a:r>
            <a:r>
              <a:rPr lang="ru-RU" sz="2800" b="1" dirty="0" err="1" smtClean="0"/>
              <a:t>отримали</a:t>
            </a:r>
            <a:r>
              <a:rPr lang="ru-RU" sz="2800" b="1" dirty="0" smtClean="0"/>
              <a:t> </a:t>
            </a:r>
            <a:r>
              <a:rPr lang="ru-RU" sz="2800" b="1" dirty="0"/>
              <a:t>42. Знайди </a:t>
            </a:r>
            <a:r>
              <a:rPr lang="ru-RU" sz="2800" b="1" dirty="0" err="1"/>
              <a:t>невідоме</a:t>
            </a:r>
            <a:r>
              <a:rPr lang="ru-RU" sz="2800" b="1" dirty="0"/>
              <a:t> число. </a:t>
            </a:r>
            <a:endParaRPr lang="ru-RU" sz="2800" b="1" dirty="0" smtClean="0"/>
          </a:p>
        </p:txBody>
      </p:sp>
      <p:sp>
        <p:nvSpPr>
          <p:cNvPr id="19" name="Прямокутник 17"/>
          <p:cNvSpPr/>
          <p:nvPr/>
        </p:nvSpPr>
        <p:spPr>
          <a:xfrm>
            <a:off x="802075" y="3123759"/>
            <a:ext cx="64416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2) 30 </a:t>
            </a:r>
            <a:r>
              <a:rPr lang="ru-RU" sz="2800" b="1" dirty="0" err="1"/>
              <a:t>поділили</a:t>
            </a:r>
            <a:r>
              <a:rPr lang="ru-RU" sz="2800" b="1" dirty="0"/>
              <a:t> на </a:t>
            </a:r>
            <a:r>
              <a:rPr lang="ru-RU" sz="2800" b="1" dirty="0" err="1"/>
              <a:t>невідоме</a:t>
            </a:r>
            <a:r>
              <a:rPr lang="ru-RU" sz="2800" b="1" dirty="0"/>
              <a:t> число й </a:t>
            </a:r>
            <a:r>
              <a:rPr lang="ru-RU" sz="2800" b="1" dirty="0" err="1"/>
              <a:t>отримали</a:t>
            </a:r>
            <a:r>
              <a:rPr lang="ru-RU" sz="2800" b="1" dirty="0"/>
              <a:t> 5. Знайди </a:t>
            </a:r>
            <a:r>
              <a:rPr lang="ru-RU" sz="2800" b="1" dirty="0" err="1"/>
              <a:t>невідоме</a:t>
            </a:r>
            <a:r>
              <a:rPr lang="ru-RU" sz="2800" b="1" dirty="0"/>
              <a:t> число. </a:t>
            </a:r>
            <a:endParaRPr lang="ru-RU" sz="2800" b="1" dirty="0" smtClean="0"/>
          </a:p>
        </p:txBody>
      </p:sp>
      <p:sp>
        <p:nvSpPr>
          <p:cNvPr id="24" name="Прямокутник 17"/>
          <p:cNvSpPr/>
          <p:nvPr/>
        </p:nvSpPr>
        <p:spPr>
          <a:xfrm>
            <a:off x="823340" y="4419903"/>
            <a:ext cx="64208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3) 67 </a:t>
            </a:r>
            <a:r>
              <a:rPr lang="ru-RU" sz="2800" b="1" dirty="0" err="1"/>
              <a:t>збільшили</a:t>
            </a:r>
            <a:r>
              <a:rPr lang="ru-RU" sz="2800" b="1" dirty="0"/>
              <a:t> на </a:t>
            </a:r>
            <a:r>
              <a:rPr lang="ru-RU" sz="2800" b="1" dirty="0" err="1"/>
              <a:t>невідоме</a:t>
            </a:r>
            <a:r>
              <a:rPr lang="ru-RU" sz="2800" b="1" dirty="0"/>
              <a:t> число й </a:t>
            </a:r>
            <a:r>
              <a:rPr lang="ru-RU" sz="2800" b="1" dirty="0" err="1"/>
              <a:t>отримали</a:t>
            </a:r>
            <a:r>
              <a:rPr lang="ru-RU" sz="2800" b="1" dirty="0"/>
              <a:t> 100. Знайди </a:t>
            </a:r>
            <a:r>
              <a:rPr lang="ru-RU" sz="2800" b="1" dirty="0" err="1"/>
              <a:t>невідоме</a:t>
            </a:r>
            <a:r>
              <a:rPr lang="ru-RU" sz="2800" b="1" dirty="0"/>
              <a:t> число</a:t>
            </a:r>
            <a:endParaRPr lang="uk-UA" sz="2800" b="1" dirty="0"/>
          </a:p>
        </p:txBody>
      </p:sp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7445607" y="3247020"/>
            <a:ext cx="2168219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30 : с = 5 </a:t>
            </a:r>
            <a:endParaRPr lang="uk-UA" sz="3600" b="1" dirty="0"/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9782338" y="3244077"/>
            <a:ext cx="160021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 = 6</a:t>
            </a:r>
            <a:endParaRPr lang="uk-UA" sz="3600" b="1" dirty="0"/>
          </a:p>
        </p:txBody>
      </p:sp>
      <p:sp>
        <p:nvSpPr>
          <p:cNvPr id="36" name="Прямокутник із двома округленими протилежними кутами 6"/>
          <p:cNvSpPr/>
          <p:nvPr/>
        </p:nvSpPr>
        <p:spPr>
          <a:xfrm>
            <a:off x="7293208" y="4543164"/>
            <a:ext cx="261524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67 + </a:t>
            </a:r>
            <a:r>
              <a:rPr lang="uk-UA" sz="3600" b="1" i="1" dirty="0" smtClean="0"/>
              <a:t>а</a:t>
            </a:r>
            <a:r>
              <a:rPr lang="uk-UA" sz="3600" b="1" dirty="0" smtClean="0"/>
              <a:t> = 100</a:t>
            </a:r>
            <a:endParaRPr lang="uk-UA" sz="3600" b="1" dirty="0"/>
          </a:p>
        </p:txBody>
      </p:sp>
      <p:sp>
        <p:nvSpPr>
          <p:cNvPr id="37" name="Прямокутник із двома округленими протилежними кутами 6"/>
          <p:cNvSpPr/>
          <p:nvPr/>
        </p:nvSpPr>
        <p:spPr>
          <a:xfrm>
            <a:off x="9942013" y="4537741"/>
            <a:ext cx="160021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а</a:t>
            </a:r>
            <a:r>
              <a:rPr lang="uk-UA" sz="3600" b="1" dirty="0" smtClean="0"/>
              <a:t> = 33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7425403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  <p:bldP spid="30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задачу 310 виразом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92" y="5041506"/>
            <a:ext cx="523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покупки 41 грн. 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674" y="2226174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– </a:t>
            </a:r>
          </a:p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18" y="4779270"/>
            <a:ext cx="2985354" cy="117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77864" y="3925139"/>
            <a:ext cx="17530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(грн)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Ст.52 №310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7098156" y="1305442"/>
            <a:ext cx="4403878" cy="2000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Купили 3 </a:t>
            </a:r>
            <a:r>
              <a:rPr lang="ru-RU" sz="2800" b="1" dirty="0" err="1"/>
              <a:t>банани</a:t>
            </a:r>
            <a:r>
              <a:rPr lang="ru-RU" sz="2800" b="1" dirty="0"/>
              <a:t>, по </a:t>
            </a:r>
            <a:r>
              <a:rPr lang="ru-RU" sz="2800" b="1" dirty="0" smtClean="0"/>
              <a:t>7грн </a:t>
            </a:r>
            <a:r>
              <a:rPr lang="ru-RU" sz="2800" b="1" dirty="0" err="1"/>
              <a:t>кожний</a:t>
            </a:r>
            <a:r>
              <a:rPr lang="ru-RU" sz="2800" b="1" dirty="0"/>
              <a:t>, і 4 </a:t>
            </a:r>
            <a:r>
              <a:rPr lang="ru-RU" sz="2800" b="1" dirty="0" err="1"/>
              <a:t>яблука</a:t>
            </a:r>
            <a:r>
              <a:rPr lang="ru-RU" sz="2800" b="1" dirty="0"/>
              <a:t>, по </a:t>
            </a:r>
            <a:r>
              <a:rPr lang="ru-RU" sz="2800" b="1" dirty="0" smtClean="0"/>
              <a:t>5грн </a:t>
            </a:r>
            <a:r>
              <a:rPr lang="ru-RU" sz="2800" b="1" dirty="0" err="1"/>
              <a:t>кожне</a:t>
            </a:r>
            <a:r>
              <a:rPr lang="ru-RU" sz="2800" b="1" dirty="0"/>
              <a:t>. Яка </a:t>
            </a:r>
            <a:r>
              <a:rPr lang="ru-RU" sz="2800" b="1" dirty="0" err="1"/>
              <a:t>вартість</a:t>
            </a:r>
            <a:r>
              <a:rPr lang="ru-RU" sz="2800" b="1" dirty="0"/>
              <a:t> покупки?</a:t>
            </a:r>
            <a:endParaRPr lang="uk-UA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030891" y="2217851"/>
            <a:ext cx="283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б. по 7 грн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03702" y="2881444"/>
            <a:ext cx="312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4ябл. по 5грн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514522" y="2557220"/>
            <a:ext cx="128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?грн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4765" y="3915549"/>
            <a:ext cx="24146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∙ 3 + 5 ∙ 4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/>
          <a:srcRect t="41215" b="1561"/>
          <a:stretch/>
        </p:blipFill>
        <p:spPr>
          <a:xfrm>
            <a:off x="8900343" y="3939826"/>
            <a:ext cx="2518787" cy="96087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2559" y="3406602"/>
            <a:ext cx="2472090" cy="1647030"/>
          </a:xfrm>
          <a:prstGeom prst="rect">
            <a:avLst/>
          </a:prstGeom>
        </p:spPr>
      </p:pic>
      <p:sp>
        <p:nvSpPr>
          <p:cNvPr id="47" name="Права фігурна дужка 20">
            <a:extLst>
              <a:ext uri="{FF2B5EF4-FFF2-40B4-BE49-F238E27FC236}">
                <a16:creationId xmlns:a16="http://schemas.microsoft.com/office/drawing/2014/main" xmlns="" id="{6229067A-3260-430B-BDCD-2B9B68089EDF}"/>
              </a:ext>
            </a:extLst>
          </p:cNvPr>
          <p:cNvSpPr/>
          <p:nvPr/>
        </p:nvSpPr>
        <p:spPr>
          <a:xfrm>
            <a:off x="5013124" y="2374116"/>
            <a:ext cx="465469" cy="1140908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>
            <a:off x="2038090" y="5728654"/>
            <a:ext cx="95866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задача на знаходження суми двох добутків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9" grpId="0" animBg="1"/>
      <p:bldP spid="38" grpId="0"/>
      <p:bldP spid="39" grpId="0"/>
      <p:bldP spid="45" grpId="0"/>
      <p:bldP spid="37" grpId="0" animBg="1"/>
      <p:bldP spid="47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7916" y="5749338"/>
            <a:ext cx="523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покупки 58 грн. 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674" y="2226174"/>
            <a:ext cx="1324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– </a:t>
            </a:r>
          </a:p>
          <a:p>
            <a:r>
              <a:rPr lang="uk-UA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18" y="4779270"/>
            <a:ext cx="2985354" cy="117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77864" y="3925139"/>
            <a:ext cx="17530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 (грн)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Ст.52 №311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6777628" y="4169666"/>
            <a:ext cx="4846709" cy="1902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Олеся </a:t>
            </a:r>
            <a:r>
              <a:rPr lang="uk-UA" sz="3200" b="1" dirty="0"/>
              <a:t>купила </a:t>
            </a:r>
            <a:r>
              <a:rPr lang="uk-UA" sz="3200" b="1" dirty="0" smtClean="0"/>
              <a:t>4 </a:t>
            </a:r>
            <a:r>
              <a:rPr lang="uk-UA" sz="3200" b="1" dirty="0"/>
              <a:t>зошита по 7 грн і </a:t>
            </a:r>
            <a:r>
              <a:rPr lang="uk-UA" sz="3200" b="1" dirty="0" smtClean="0"/>
              <a:t>6 </a:t>
            </a:r>
            <a:r>
              <a:rPr lang="uk-UA" sz="3200" b="1" dirty="0"/>
              <a:t>олівців по 5 грн. Яка вартість покупки?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0891" y="2217851"/>
            <a:ext cx="283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з. по 7 грн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02237" y="2925738"/>
            <a:ext cx="312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6ол. по 5грн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514522" y="2557220"/>
            <a:ext cx="128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?грн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4765" y="3915549"/>
            <a:ext cx="24146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∙ 4 + 5 ∙ 6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ава фігурна дужка 20">
            <a:extLst>
              <a:ext uri="{FF2B5EF4-FFF2-40B4-BE49-F238E27FC236}">
                <a16:creationId xmlns:a16="http://schemas.microsoft.com/office/drawing/2014/main" xmlns="" id="{6229067A-3260-430B-BDCD-2B9B68089EDF}"/>
              </a:ext>
            </a:extLst>
          </p:cNvPr>
          <p:cNvSpPr/>
          <p:nvPr/>
        </p:nvSpPr>
        <p:spPr>
          <a:xfrm>
            <a:off x="5013124" y="2374116"/>
            <a:ext cx="465469" cy="1140908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:\3 клас\03 МАТЕМ\1 Листопад\3 Табличне множення і ділення 7_9\№037 - Робота з іменов числами. Задачі та дослідж\2025-10-17_20572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99" y="2014824"/>
            <a:ext cx="3356369" cy="21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96787" y="1527925"/>
            <a:ext cx="450527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задачу </a:t>
            </a:r>
            <a:r>
              <a:rPr lang="ru-RU" sz="2800" b="1" dirty="0" err="1" smtClean="0">
                <a:solidFill>
                  <a:srgbClr val="7030A0"/>
                </a:solidFill>
              </a:rPr>
              <a:t>виразом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354" y="477465"/>
            <a:ext cx="10407245" cy="100231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Складіть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задачу</a:t>
            </a:r>
            <a:r>
              <a:rPr lang="ru-RU" sz="3200" b="1" dirty="0"/>
              <a:t> про </a:t>
            </a:r>
            <a:r>
              <a:rPr lang="ru-RU" sz="3200" b="1" dirty="0" err="1"/>
              <a:t>купівлю</a:t>
            </a:r>
            <a:r>
              <a:rPr lang="ru-RU" sz="3200" b="1" dirty="0"/>
              <a:t> </a:t>
            </a:r>
            <a:r>
              <a:rPr lang="ru-RU" sz="3200" b="1" dirty="0" err="1" smtClean="0"/>
              <a:t>товарів</a:t>
            </a:r>
            <a:r>
              <a:rPr lang="ru-RU" sz="3200" b="1" dirty="0"/>
              <a:t> </a:t>
            </a:r>
            <a:r>
              <a:rPr lang="ru-RU" sz="3200" b="1" dirty="0" err="1"/>
              <a:t>зображених</a:t>
            </a:r>
            <a:r>
              <a:rPr lang="ru-RU" sz="3200" b="1" dirty="0"/>
              <a:t> на </a:t>
            </a:r>
            <a:r>
              <a:rPr lang="ru-RU" sz="3200" b="1" dirty="0" err="1"/>
              <a:t>малюнку</a:t>
            </a:r>
            <a:r>
              <a:rPr lang="ru-RU" sz="3200" b="1" dirty="0"/>
              <a:t>, у </a:t>
            </a:r>
            <a:r>
              <a:rPr lang="ru-RU" sz="3200" b="1" dirty="0" err="1"/>
              <a:t>якій</a:t>
            </a:r>
            <a:r>
              <a:rPr lang="ru-RU" sz="3200" b="1" dirty="0"/>
              <a:t> треба </a:t>
            </a:r>
            <a:r>
              <a:rPr lang="ru-RU" sz="3200" b="1" dirty="0" err="1" smtClean="0"/>
              <a:t>знайти</a:t>
            </a:r>
            <a:r>
              <a:rPr lang="ru-RU" sz="3200" b="1" dirty="0" smtClean="0"/>
              <a:t> </a:t>
            </a:r>
            <a:r>
              <a:rPr lang="ru-RU" sz="3200" b="1" dirty="0"/>
              <a:t>суму </a:t>
            </a:r>
            <a:r>
              <a:rPr lang="ru-RU" sz="3200" b="1" dirty="0" err="1"/>
              <a:t>двох</a:t>
            </a:r>
            <a:r>
              <a:rPr lang="ru-RU" sz="3200" b="1" dirty="0"/>
              <a:t> </a:t>
            </a:r>
            <a:r>
              <a:rPr lang="ru-RU" sz="3200" b="1" dirty="0" err="1" smtClean="0"/>
              <a:t>добутків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08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9" grpId="0" animBg="1"/>
      <p:bldP spid="38" grpId="0"/>
      <p:bldP spid="39" grpId="0"/>
      <p:bldP spid="45" grpId="0"/>
      <p:bldP spid="37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52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314;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рівняння № 313</a:t>
            </a:r>
          </a:p>
        </p:txBody>
      </p:sp>
      <p:pic>
        <p:nvPicPr>
          <p:cNvPr id="2" name="Picture 2" descr="D:\3 клас\03 МАТЕМ\1 Листопад\3 Табличне множення і ділення 7_9\№037 - Робота з іменов числами. Задачі та дослідж\2025-10-17_161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2925738"/>
            <a:ext cx="78676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Що позначає дія множення?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59" y="2700570"/>
            <a:ext cx="5421405" cy="150146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Яка остання дія в задачі на знаходження суми двох добутків? 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9000747" y="5121594"/>
            <a:ext cx="2039015" cy="919401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Спрощення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виразів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560052" y="5919488"/>
            <a:ext cx="4799967" cy="51077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Робота з таблицею </a:t>
            </a:r>
            <a:r>
              <a:rPr lang="ru-RU" sz="2400" b="1" dirty="0" err="1" smtClean="0">
                <a:solidFill>
                  <a:schemeClr val="bg1"/>
                </a:solidFill>
              </a:rPr>
              <a:t>множення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3479" y="1053530"/>
            <a:ext cx="9793088" cy="132802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Є основа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піци</a:t>
            </a:r>
            <a:r>
              <a:rPr lang="ru-RU" sz="2400" b="1" dirty="0" smtClean="0">
                <a:solidFill>
                  <a:srgbClr val="7030A0"/>
                </a:solidFill>
              </a:rPr>
              <a:t> та зображення </a:t>
            </a:r>
            <a:r>
              <a:rPr lang="ru-RU" sz="2400" b="1" dirty="0" err="1">
                <a:solidFill>
                  <a:srgbClr val="7030A0"/>
                </a:solidFill>
              </a:rPr>
              <a:t>шматочків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курки, листя салату, </a:t>
            </a:r>
            <a:r>
              <a:rPr lang="ru-RU" sz="2400" b="1" dirty="0">
                <a:solidFill>
                  <a:srgbClr val="7030A0"/>
                </a:solidFill>
              </a:rPr>
              <a:t>оливок. </a:t>
            </a: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Наповніть</a:t>
            </a:r>
            <a:r>
              <a:rPr lang="ru-RU" sz="2400" b="1" dirty="0" smtClean="0">
                <a:solidFill>
                  <a:srgbClr val="7030A0"/>
                </a:solidFill>
              </a:rPr>
              <a:t>» свою </a:t>
            </a:r>
            <a:r>
              <a:rPr lang="ru-RU" sz="2400" b="1" dirty="0" err="1" smtClean="0">
                <a:solidFill>
                  <a:srgbClr val="7030A0"/>
                </a:solidFill>
              </a:rPr>
              <a:t>уявну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піцу</a:t>
            </a:r>
            <a:r>
              <a:rPr lang="ru-RU" sz="2400" b="1" dirty="0" smtClean="0">
                <a:solidFill>
                  <a:srgbClr val="7030A0"/>
                </a:solidFill>
              </a:rPr>
              <a:t> та намалюйте, </a:t>
            </a:r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найбільше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сподобалося</a:t>
            </a:r>
            <a:r>
              <a:rPr lang="ru-RU" sz="2400" b="1" dirty="0">
                <a:solidFill>
                  <a:srgbClr val="7030A0"/>
                </a:solidFill>
              </a:rPr>
              <a:t> або </a:t>
            </a:r>
            <a:r>
              <a:rPr lang="ru-RU" sz="2400" b="1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000747" y="3771786"/>
            <a:ext cx="2851924" cy="91940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2400" b="1" dirty="0" smtClean="0">
                <a:solidFill>
                  <a:schemeClr val="bg1"/>
                </a:solidFill>
              </a:rPr>
              <a:t> складених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123479" y="428511"/>
            <a:ext cx="9793088" cy="70668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9" t="-4651" r="6679" b="4651"/>
          <a:stretch/>
        </p:blipFill>
        <p:spPr bwMode="auto">
          <a:xfrm>
            <a:off x="4036243" y="2318676"/>
            <a:ext cx="3308097" cy="1927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05021" y="5040466"/>
            <a:ext cx="2283639" cy="1328023"/>
          </a:xfrm>
          <a:prstGeom prst="round2Diag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Дії з іменованими числами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4951831" y="4343537"/>
            <a:ext cx="2016410" cy="15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1366400" y="2318676"/>
            <a:ext cx="2503948" cy="147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57911" y="3738190"/>
            <a:ext cx="2183470" cy="91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Складання </a:t>
            </a:r>
            <a:r>
              <a:rPr lang="ru-RU" sz="2400" b="1" dirty="0" err="1" smtClean="0">
                <a:solidFill>
                  <a:schemeClr val="bg1"/>
                </a:solidFill>
              </a:rPr>
              <a:t>рівнянь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2477211" y="4035014"/>
            <a:ext cx="2342851" cy="154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Шампиньоны | Пиццерия Атлантид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432"/>
          <a:stretch/>
        </p:blipFill>
        <p:spPr bwMode="auto">
          <a:xfrm>
            <a:off x="7748215" y="2287307"/>
            <a:ext cx="2505065" cy="1683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'ясо курки ПІКАНТНЕ, ваг, 50 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7802" r="12550" b="20759"/>
          <a:stretch/>
        </p:blipFill>
        <p:spPr bwMode="auto">
          <a:xfrm>
            <a:off x="7175145" y="3945331"/>
            <a:ext cx="1825602" cy="191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386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29892" y="1197546"/>
            <a:ext cx="4648171" cy="10558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73412" y="1197546"/>
            <a:ext cx="4648171" cy="10558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57" y="2277666"/>
            <a:ext cx="2162871" cy="2764011"/>
          </a:xfrm>
          <a:prstGeom prst="roundRect">
            <a:avLst/>
          </a:prstGeom>
          <a:ln w="38100">
            <a:solidFill>
              <a:srgbClr val="7030A0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39" y="2277665"/>
            <a:ext cx="1894801" cy="27640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623291" y="5162040"/>
            <a:ext cx="180562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9092" y="5157986"/>
            <a:ext cx="1760796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98006" y="5170465"/>
            <a:ext cx="1734144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97498" y="5170465"/>
            <a:ext cx="209791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80990" y="405458"/>
            <a:ext cx="9394146" cy="74217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2635646" y="1440281"/>
            <a:ext cx="6786225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Скажи, які твої очікування на урок</a:t>
            </a:r>
            <a:endParaRPr lang="uk-UA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41" y="2277666"/>
            <a:ext cx="1859475" cy="27640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83" y="2277666"/>
            <a:ext cx="1881114" cy="2764011"/>
          </a:xfrm>
          <a:prstGeom prst="roundRect">
            <a:avLst/>
          </a:prstGeom>
          <a:ln w="38100">
            <a:solidFill>
              <a:srgbClr val="7030A0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427786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50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305;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нерівності № 304</a:t>
            </a:r>
          </a:p>
        </p:txBody>
      </p:sp>
      <p:pic>
        <p:nvPicPr>
          <p:cNvPr id="1026" name="Picture 2" descr="D:\3 клас\03 МАТЕМ\1 Листопад\3 Табличне множення і ділення 7_9\№036 - Таблиця множення і ділення числа 7\2025-10-17_141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2925738"/>
            <a:ext cx="8096527" cy="242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547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03943357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58088" y="3989591"/>
            <a:ext cx="35283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344" y="549474"/>
            <a:ext cx="10441160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вираз і поясни розв’язання кожної задачі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3720" y="1869425"/>
            <a:ext cx="34563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7308" y="2077673"/>
            <a:ext cx="112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 ?р.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29225" y="2077673"/>
            <a:ext cx="379409" cy="770335"/>
            <a:chOff x="6204741" y="3069117"/>
            <a:chExt cx="669139" cy="1047747"/>
          </a:xfrm>
        </p:grpSpPr>
        <p:sp>
          <p:nvSpPr>
            <p:cNvPr id="11" name="Полилиния 10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298562" y="1869424"/>
            <a:ext cx="39060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298562" y="4109377"/>
            <a:ext cx="288032" cy="83764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92231" y="4296769"/>
            <a:ext cx="113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?см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76407" y="203674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 ?р.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923593" y="2021378"/>
            <a:ext cx="327987" cy="758779"/>
            <a:chOff x="6204741" y="3069117"/>
            <a:chExt cx="669139" cy="1047747"/>
          </a:xfrm>
        </p:grpSpPr>
        <p:sp>
          <p:nvSpPr>
            <p:cNvPr id="19" name="Полилиния 18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95653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+ 3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50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–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3888" y="5328728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: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8263" y="1242004"/>
            <a:ext cx="370250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Кратне порівняння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2530" y="1299091"/>
            <a:ext cx="42980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Різницеве порівняння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287" y="3357786"/>
            <a:ext cx="362444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Знаходження суми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109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1527E-7 -3.7037E-6 L -0.43929 -0.31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5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533E-6 1.48148E-6 L 0.25235 -0.303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/>
          <p:nvPr/>
        </p:nvSpPr>
        <p:spPr>
          <a:xfrm>
            <a:off x="636207" y="375450"/>
            <a:ext cx="10712408" cy="69600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Назви числами</a:t>
            </a:r>
            <a:r>
              <a:rPr lang="uk-UA" sz="3600" b="1" dirty="0">
                <a:solidFill>
                  <a:schemeClr val="bg1"/>
                </a:solidFill>
              </a:rPr>
              <a:t>, що не є результатом множення на 7.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" y="1361679"/>
            <a:ext cx="2201460" cy="1663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17" y="1316045"/>
            <a:ext cx="2198009" cy="16700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000" y="1276101"/>
            <a:ext cx="2303156" cy="17499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403" y="1276101"/>
            <a:ext cx="2224218" cy="16899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32" y="3131706"/>
            <a:ext cx="2198009" cy="16700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108" y="3199918"/>
            <a:ext cx="2198009" cy="16700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41" y="3131705"/>
            <a:ext cx="2198009" cy="16700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35591" y="2047773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3679" y="3884488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63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1988" y="199095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56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9531" y="388448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5910" y="1951583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45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98555" y="3884488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35844" y="199095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17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97" y="5509607"/>
            <a:ext cx="6342354" cy="5366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39" y="1207223"/>
            <a:ext cx="2276222" cy="2258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719" y="1102444"/>
            <a:ext cx="2270206" cy="2256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323" y="5442874"/>
            <a:ext cx="539914" cy="6700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2348" y="5442874"/>
            <a:ext cx="532715" cy="670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22262" y="5281769"/>
            <a:ext cx="373577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/>
              <a:t>-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089" y="5429679"/>
            <a:ext cx="574218" cy="7126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0975" y="5433047"/>
            <a:ext cx="536145" cy="6768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6993" y="5638186"/>
            <a:ext cx="364268" cy="24305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807" y="5422368"/>
            <a:ext cx="588851" cy="7308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1658" y="5394914"/>
            <a:ext cx="587870" cy="729602"/>
          </a:xfrm>
          <a:prstGeom prst="rect">
            <a:avLst/>
          </a:prstGeom>
        </p:spPr>
      </p:pic>
      <p:sp>
        <p:nvSpPr>
          <p:cNvPr id="33" name="Прямоугольник 4"/>
          <p:cNvSpPr/>
          <p:nvPr/>
        </p:nvSpPr>
        <p:spPr>
          <a:xfrm>
            <a:off x="636207" y="4869954"/>
            <a:ext cx="4938525" cy="5326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Знайди </a:t>
            </a:r>
            <a:r>
              <a:rPr lang="uk-UA" sz="2800" b="1" dirty="0">
                <a:solidFill>
                  <a:srgbClr val="7030A0"/>
                </a:solidFill>
              </a:rPr>
              <a:t>різницю цих </a:t>
            </a:r>
            <a:r>
              <a:rPr lang="uk-UA" sz="2800" b="1" dirty="0" smtClean="0">
                <a:solidFill>
                  <a:srgbClr val="7030A0"/>
                </a:solidFill>
              </a:rPr>
              <a:t>чисел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07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4"/>
            <a:ext cx="10225136" cy="85852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Спрости</a:t>
            </a:r>
            <a:r>
              <a:rPr lang="ru-RU" sz="4000" b="1" dirty="0"/>
              <a:t> вирази й обчисли їх значення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590034"/>
            <a:ext cx="1339504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№306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5766" y="1773610"/>
            <a:ext cx="381212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7 + 7 + 7 + 7 + 47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/>
              <a:t>66 + 6 + 6 + 6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7895" y="1773806"/>
            <a:ext cx="202261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28 + 47 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66 + 18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90510" y="1784273"/>
            <a:ext cx="6903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516" y="3168514"/>
            <a:ext cx="571658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1 + 1 + 1 + 1 + 1 + 1 – 1 + 11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/>
              <a:t>3 + 3 + 3 + 3 + 3 + 3 – 3 + </a:t>
            </a:r>
            <a:r>
              <a:rPr lang="ru-RU" sz="3600" b="1" dirty="0" smtClean="0"/>
              <a:t>73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63965" y="3168514"/>
            <a:ext cx="6468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2524" y="2421892"/>
            <a:ext cx="7663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102" y="3164860"/>
            <a:ext cx="20162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 + 11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4022" y="3764180"/>
            <a:ext cx="6468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0100" y="3741776"/>
            <a:ext cx="20162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15 + 73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6312" y="3848600"/>
            <a:ext cx="2582879" cy="26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08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8" y="621482"/>
            <a:ext cx="979308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Виконай </a:t>
            </a:r>
            <a:r>
              <a:rPr lang="ru-RU" sz="4000" b="1" dirty="0" err="1">
                <a:solidFill>
                  <a:schemeClr val="bg1"/>
                </a:solidFill>
              </a:rPr>
              <a:t>дії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іменованими</a:t>
            </a:r>
            <a:r>
              <a:rPr lang="ru-RU" sz="4000" b="1" dirty="0">
                <a:solidFill>
                  <a:schemeClr val="bg1"/>
                </a:solidFill>
              </a:rPr>
              <a:t> числами.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519" y="1666678"/>
            <a:ext cx="3058851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28 мм : 7 =</a:t>
            </a:r>
          </a:p>
          <a:p>
            <a:r>
              <a:rPr lang="uk-UA" sz="4000" dirty="0"/>
              <a:t>35 ц : 7 = </a:t>
            </a:r>
          </a:p>
          <a:p>
            <a:r>
              <a:rPr lang="uk-UA" sz="4000" dirty="0"/>
              <a:t>45 грн : 5 =</a:t>
            </a:r>
          </a:p>
          <a:p>
            <a:r>
              <a:rPr lang="uk-UA" sz="4000" dirty="0"/>
              <a:t>24 год : 3 =</a:t>
            </a:r>
          </a:p>
          <a:p>
            <a:r>
              <a:rPr lang="uk-UA" sz="4000" dirty="0"/>
              <a:t>30 см : 5 см =</a:t>
            </a:r>
          </a:p>
          <a:p>
            <a:r>
              <a:rPr lang="uk-UA" sz="4000" dirty="0"/>
              <a:t>14 л : 7 л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992" y="1655703"/>
            <a:ext cx="12522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4 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5333" y="2277666"/>
            <a:ext cx="83708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5 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5369" y="2925738"/>
            <a:ext cx="128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9 грн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1012" y="3513996"/>
            <a:ext cx="12754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8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8021" y="4221882"/>
            <a:ext cx="5658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8021" y="4882148"/>
            <a:ext cx="5658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2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01" y="1636657"/>
            <a:ext cx="3524174" cy="4545142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590034"/>
            <a:ext cx="1339504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№307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051471" y="333450"/>
            <a:ext cx="10369152" cy="10801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Досліди </a:t>
            </a:r>
            <a:r>
              <a:rPr lang="ru-RU" sz="3600" b="1" dirty="0" err="1">
                <a:solidFill>
                  <a:schemeClr val="bg1"/>
                </a:solidFill>
              </a:rPr>
              <a:t>таблицю</a:t>
            </a:r>
            <a:r>
              <a:rPr lang="ru-RU" sz="3600" b="1" dirty="0">
                <a:solidFill>
                  <a:schemeClr val="bg1"/>
                </a:solidFill>
              </a:rPr>
              <a:t>. Дай </a:t>
            </a:r>
            <a:r>
              <a:rPr lang="ru-RU" sz="3600" b="1" dirty="0" err="1">
                <a:solidFill>
                  <a:schemeClr val="bg1"/>
                </a:solidFill>
              </a:rPr>
              <a:t>відповіді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</a:rPr>
              <a:t>запитання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Виконай </a:t>
            </a:r>
            <a:r>
              <a:rPr lang="ru-RU" sz="3600" b="1" dirty="0" err="1">
                <a:solidFill>
                  <a:schemeClr val="bg1"/>
                </a:solidFill>
              </a:rPr>
              <a:t>завдання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" y="1473797"/>
            <a:ext cx="8568952" cy="3269076"/>
          </a:xfrm>
          <a:prstGeom prst="rect">
            <a:avLst/>
          </a:prstGeom>
        </p:spPr>
      </p:pic>
      <p:sp>
        <p:nvSpPr>
          <p:cNvPr id="20" name="Округлений прямокутник 19"/>
          <p:cNvSpPr/>
          <p:nvPr/>
        </p:nvSpPr>
        <p:spPr>
          <a:xfrm>
            <a:off x="9332391" y="1557586"/>
            <a:ext cx="2088232" cy="2952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значення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дорівнює</a:t>
            </a:r>
            <a:r>
              <a:rPr lang="ru-RU" sz="2800" b="1" dirty="0">
                <a:solidFill>
                  <a:schemeClr val="bg1"/>
                </a:solidFill>
              </a:rPr>
              <a:t> 24?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866688" y="4762008"/>
            <a:ext cx="92816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значення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дорівнює</a:t>
            </a:r>
            <a:r>
              <a:rPr lang="ru-RU" sz="2800" b="1" dirty="0">
                <a:solidFill>
                  <a:schemeClr val="bg1"/>
                </a:solidFill>
              </a:rPr>
              <a:t> 36?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590034"/>
            <a:ext cx="1339504" cy="126955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Ст.51 №308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9543" y="5367403"/>
            <a:ext cx="82518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Склади за таблицею всі </a:t>
            </a:r>
            <a:r>
              <a:rPr lang="ru-RU" sz="2800" b="1" dirty="0" err="1"/>
              <a:t>добутки</a:t>
            </a:r>
            <a:r>
              <a:rPr lang="ru-RU" sz="2800" b="1" dirty="0"/>
              <a:t>, у яких </a:t>
            </a:r>
            <a:r>
              <a:rPr lang="ru-RU" sz="2800" b="1" dirty="0" smtClean="0"/>
              <a:t>перший </a:t>
            </a:r>
            <a:r>
              <a:rPr lang="ru-RU" sz="2800" b="1" dirty="0" err="1"/>
              <a:t>множник</a:t>
            </a:r>
            <a:r>
              <a:rPr lang="ru-RU" sz="2800" b="1" dirty="0"/>
              <a:t> </a:t>
            </a:r>
            <a:r>
              <a:rPr lang="ru-RU" sz="2800" b="1" dirty="0" err="1"/>
              <a:t>дорівнює</a:t>
            </a:r>
            <a:r>
              <a:rPr lang="ru-RU" sz="2800" b="1" dirty="0"/>
              <a:t> 7.</a:t>
            </a:r>
          </a:p>
        </p:txBody>
      </p:sp>
    </p:spTree>
    <p:extLst>
      <p:ext uri="{BB962C8B-B14F-4D97-AF65-F5344CB8AC3E}">
        <p14:creationId xmlns:p14="http://schemas.microsoft.com/office/powerpoint/2010/main" val="19671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706</Words>
  <Application>Microsoft Office PowerPoint</Application>
  <PresentationFormat>Произвольный</PresentationFormat>
  <Paragraphs>145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258</cp:revision>
  <dcterms:created xsi:type="dcterms:W3CDTF">2025-08-27T14:01:18Z</dcterms:created>
  <dcterms:modified xsi:type="dcterms:W3CDTF">2025-10-20T09:38:25Z</dcterms:modified>
</cp:coreProperties>
</file>