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64" r:id="rId3"/>
    <p:sldId id="286" r:id="rId4"/>
    <p:sldId id="472" r:id="rId5"/>
    <p:sldId id="473" r:id="rId6"/>
    <p:sldId id="474" r:id="rId7"/>
    <p:sldId id="391" r:id="rId8"/>
    <p:sldId id="475" r:id="rId9"/>
    <p:sldId id="477" r:id="rId10"/>
    <p:sldId id="479" r:id="rId11"/>
    <p:sldId id="480" r:id="rId12"/>
    <p:sldId id="482" r:id="rId13"/>
    <p:sldId id="412" r:id="rId14"/>
    <p:sldId id="313" r:id="rId15"/>
    <p:sldId id="483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Ознайомлен</a:t>
          </a:r>
          <a:r>
            <a:rPr lang="uk-UA" sz="3200" b="1" dirty="0" smtClean="0"/>
            <a:t>-ня із задачами на зведення до одиниці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Геометрич</a:t>
          </a:r>
          <a:r>
            <a:rPr lang="ru-RU" sz="3200" b="1" dirty="0" smtClean="0">
              <a:solidFill>
                <a:schemeClr val="bg1"/>
              </a:solidFill>
            </a:rPr>
            <a:t>-на </a:t>
          </a:r>
          <a:r>
            <a:rPr lang="ru-RU" sz="3200" b="1" dirty="0" err="1" smtClean="0">
              <a:solidFill>
                <a:schemeClr val="bg1"/>
              </a:solidFill>
            </a:rPr>
            <a:t>фігура</a:t>
          </a:r>
          <a:r>
            <a:rPr lang="ru-RU" sz="3200" b="1" dirty="0" smtClean="0">
              <a:solidFill>
                <a:schemeClr val="bg1"/>
              </a:solidFill>
            </a:rPr>
            <a:t>. Точка.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9541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2539" custLinFactX="31175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9768" custLinFactX="23315" custLinFactNeighborX="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73746" custLinFactX="-292735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901165" y="1011383"/>
          <a:ext cx="4273486" cy="225071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виразів</a:t>
          </a:r>
          <a:endParaRPr lang="ru-RU" sz="3200" b="1" kern="1200" dirty="0"/>
        </a:p>
      </dsp:txBody>
      <dsp:txXfrm rot="5400000">
        <a:off x="110218" y="854697"/>
        <a:ext cx="225071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21493" y="898466"/>
          <a:ext cx="4273486" cy="247655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Геометрич</a:t>
          </a:r>
          <a:r>
            <a:rPr lang="ru-RU" sz="3200" b="1" kern="1200" dirty="0" smtClean="0">
              <a:solidFill>
                <a:schemeClr val="bg1"/>
              </a:solidFill>
            </a:rPr>
            <a:t>-на </a:t>
          </a:r>
          <a:r>
            <a:rPr lang="ru-RU" sz="3200" b="1" kern="1200" dirty="0" err="1" smtClean="0">
              <a:solidFill>
                <a:schemeClr val="bg1"/>
              </a:solidFill>
            </a:rPr>
            <a:t>фігура</a:t>
          </a:r>
          <a:r>
            <a:rPr lang="ru-RU" sz="3200" b="1" kern="1200" dirty="0" smtClean="0">
              <a:solidFill>
                <a:schemeClr val="bg1"/>
              </a:solidFill>
            </a:rPr>
            <a:t>. Точка.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19959" y="854697"/>
        <a:ext cx="247655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775598" y="748792"/>
          <a:ext cx="4273486" cy="277590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4391" y="854696"/>
        <a:ext cx="277590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790768" y="627361"/>
          <a:ext cx="4273486" cy="301876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Ознайомлен</a:t>
          </a:r>
          <a:r>
            <a:rPr lang="uk-UA" sz="3200" b="1" kern="1200" dirty="0" smtClean="0"/>
            <a:t>-ня із задачами на зведення до одиниці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18130" y="854696"/>
        <a:ext cx="301876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053530"/>
            <a:ext cx="8856984" cy="76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Задачі на </a:t>
            </a:r>
            <a:r>
              <a:rPr lang="ru-RU" sz="4400" b="1" dirty="0" err="1">
                <a:solidFill>
                  <a:srgbClr val="7030A0"/>
                </a:solidFill>
              </a:rPr>
              <a:t>зведення</a:t>
            </a:r>
            <a:r>
              <a:rPr lang="ru-RU" sz="4400" b="1" dirty="0">
                <a:solidFill>
                  <a:srgbClr val="7030A0"/>
                </a:solidFill>
              </a:rPr>
              <a:t> до </a:t>
            </a:r>
            <a:r>
              <a:rPr lang="ru-RU" sz="4400" b="1" dirty="0" err="1" smtClean="0">
                <a:solidFill>
                  <a:srgbClr val="7030A0"/>
                </a:solidFill>
              </a:rPr>
              <a:t>одиниці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90" y="3933850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13576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95487" y="4149874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54 : 6 =</a:t>
            </a:r>
            <a:endParaRPr lang="uk-UA" sz="3200" b="1" dirty="0"/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Ст.53 №317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/>
          <p:cNvSpPr/>
          <p:nvPr/>
        </p:nvSpPr>
        <p:spPr>
          <a:xfrm>
            <a:off x="907455" y="494643"/>
            <a:ext cx="10369152" cy="702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Розв’яжи</a:t>
            </a:r>
            <a:r>
              <a:rPr lang="ru-RU" sz="4000" b="1" dirty="0">
                <a:solidFill>
                  <a:schemeClr val="bg1"/>
                </a:solidFill>
              </a:rPr>
              <a:t> її за </a:t>
            </a:r>
            <a:r>
              <a:rPr lang="ru-RU" sz="4000" b="1" dirty="0" err="1">
                <a:solidFill>
                  <a:schemeClr val="bg1"/>
                </a:solidFill>
              </a:rPr>
              <a:t>поданим</a:t>
            </a:r>
            <a:r>
              <a:rPr lang="ru-RU" sz="4000" b="1" dirty="0">
                <a:solidFill>
                  <a:schemeClr val="bg1"/>
                </a:solidFill>
              </a:rPr>
              <a:t> планом </a:t>
            </a:r>
          </a:p>
        </p:txBody>
      </p:sp>
      <p:pic>
        <p:nvPicPr>
          <p:cNvPr id="1027" name="Picture 3" descr="D:\3 клас\03 МАТЕМ\1 Листопад\3 Табличне множення і ділення 7_9\№038 Задачі на вміщення\2025-10-18_005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2729" r="2284" b="4106"/>
          <a:stretch/>
        </p:blipFill>
        <p:spPr bwMode="auto">
          <a:xfrm>
            <a:off x="1116504" y="1287586"/>
            <a:ext cx="2420230" cy="11428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06296" y="2484449"/>
            <a:ext cx="9041321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План розв’язування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1) Скільки кілограмів картоплі в одній сітці?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2) Скільки кілограмів картоплі в чотирьох сітках?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9703" y="4158193"/>
            <a:ext cx="12182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9 (кг)</a:t>
            </a:r>
            <a:endParaRPr lang="uk-U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12795" y="4173152"/>
            <a:ext cx="17072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 1 сітці.</a:t>
            </a:r>
            <a:endParaRPr lang="uk-UA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05845" y="4742968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9 ∙ 4 =</a:t>
            </a:r>
            <a:endParaRPr lang="uk-UA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50061" y="4751287"/>
            <a:ext cx="14029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36 (кг)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06565" y="4757927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54 </a:t>
            </a:r>
            <a:r>
              <a:rPr lang="uk-UA" sz="3200" b="1" dirty="0"/>
              <a:t>: 6 ∙ 4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50781" y="4757927"/>
            <a:ext cx="14029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36 (кг) 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84305" y="5359069"/>
            <a:ext cx="20994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22341" y="5359460"/>
            <a:ext cx="51509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36 кг картоплі в 4 сітках.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15767" y="1566641"/>
            <a:ext cx="64215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Це задача на зведення до одиниці</a:t>
            </a:r>
            <a:endParaRPr lang="uk-UA" sz="3200" b="1" dirty="0"/>
          </a:p>
        </p:txBody>
      </p:sp>
      <p:pic>
        <p:nvPicPr>
          <p:cNvPr id="23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9692431" y="4895303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23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33105" y="539510"/>
            <a:ext cx="10443502" cy="7161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Розв’яжи задачу, </a:t>
            </a:r>
            <a:r>
              <a:rPr lang="ru-RU" sz="3200" b="1" dirty="0" err="1" smtClean="0">
                <a:solidFill>
                  <a:schemeClr val="bg1"/>
                </a:solidFill>
              </a:rPr>
              <a:t>скориставшись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коротким </a:t>
            </a:r>
            <a:r>
              <a:rPr lang="ru-RU" sz="3200" b="1" dirty="0" err="1">
                <a:solidFill>
                  <a:schemeClr val="bg1"/>
                </a:solidFill>
              </a:rPr>
              <a:t>записом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859783" y="1391381"/>
            <a:ext cx="7560840" cy="17025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 7 год </a:t>
            </a:r>
            <a:r>
              <a:rPr lang="ru-RU" sz="3200" b="1" dirty="0" err="1"/>
              <a:t>роботи</a:t>
            </a:r>
            <a:r>
              <a:rPr lang="ru-RU" sz="3200" b="1" dirty="0"/>
              <a:t> трактор </a:t>
            </a:r>
            <a:r>
              <a:rPr lang="ru-RU" sz="3200" b="1" dirty="0" err="1"/>
              <a:t>витрачає</a:t>
            </a:r>
            <a:r>
              <a:rPr lang="ru-RU" sz="3200" b="1" dirty="0"/>
              <a:t> 56 л</a:t>
            </a:r>
          </a:p>
          <a:p>
            <a:pPr algn="ctr"/>
            <a:r>
              <a:rPr lang="ru-RU" sz="3200" b="1" dirty="0" err="1"/>
              <a:t>пального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літрів</a:t>
            </a:r>
            <a:r>
              <a:rPr lang="ru-RU" sz="3200" b="1" dirty="0"/>
              <a:t> </a:t>
            </a:r>
            <a:r>
              <a:rPr lang="ru-RU" sz="3200" b="1" dirty="0" err="1"/>
              <a:t>пального</a:t>
            </a:r>
            <a:r>
              <a:rPr lang="ru-RU" sz="3200" b="1" dirty="0"/>
              <a:t> </a:t>
            </a:r>
            <a:r>
              <a:rPr lang="ru-RU" sz="3200" b="1" dirty="0" err="1"/>
              <a:t>витратить</a:t>
            </a:r>
            <a:r>
              <a:rPr lang="ru-RU" sz="3200" b="1" dirty="0"/>
              <a:t> </a:t>
            </a:r>
            <a:r>
              <a:rPr lang="ru-RU" sz="3200" b="1" dirty="0" err="1"/>
              <a:t>цей</a:t>
            </a:r>
            <a:r>
              <a:rPr lang="ru-RU" sz="3200" b="1" dirty="0"/>
              <a:t> трактор за 5 год </a:t>
            </a:r>
            <a:r>
              <a:rPr lang="ru-RU" sz="3200" b="1" dirty="0" err="1"/>
              <a:t>роботи</a:t>
            </a:r>
            <a:r>
              <a:rPr lang="ru-RU" sz="3200" b="1" dirty="0"/>
              <a:t>?</a:t>
            </a:r>
            <a:endParaRPr lang="uk-UA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9" y="1439190"/>
            <a:ext cx="2952327" cy="16547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Округлений прямокутник 14"/>
          <p:cNvSpPr/>
          <p:nvPr/>
        </p:nvSpPr>
        <p:spPr>
          <a:xfrm>
            <a:off x="1037017" y="3216576"/>
            <a:ext cx="2405169" cy="10199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7030A0"/>
                </a:solidFill>
              </a:rPr>
              <a:t>7 год – 56 л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5 </a:t>
            </a:r>
            <a:r>
              <a:rPr lang="uk-UA" sz="3200" b="1" dirty="0" smtClean="0">
                <a:solidFill>
                  <a:srgbClr val="7030A0"/>
                </a:solidFill>
              </a:rPr>
              <a:t>год – ?  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№318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8469" y="3141762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56 : 7 =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12685" y="3150081"/>
            <a:ext cx="12182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(л)</a:t>
            </a:r>
            <a:endParaRPr lang="uk-UA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0967" y="3150081"/>
            <a:ext cx="23133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за 1 годину.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78827" y="3734856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8 ∙ 5 =</a:t>
            </a:r>
            <a:endParaRPr lang="uk-UA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23043" y="3743175"/>
            <a:ext cx="14029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 (л)</a:t>
            </a:r>
            <a:endParaRPr lang="uk-UA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82211" y="3695820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56 </a:t>
            </a:r>
            <a:r>
              <a:rPr lang="uk-UA" sz="3200" b="1" dirty="0"/>
              <a:t>: </a:t>
            </a:r>
            <a:r>
              <a:rPr lang="uk-UA" sz="3200" b="1" dirty="0" smtClean="0"/>
              <a:t>7 </a:t>
            </a:r>
            <a:r>
              <a:rPr lang="uk-UA" sz="3200" b="1" dirty="0"/>
              <a:t>∙ </a:t>
            </a:r>
            <a:r>
              <a:rPr lang="uk-UA" sz="3200" b="1" dirty="0" smtClean="0"/>
              <a:t>5 =</a:t>
            </a:r>
            <a:endParaRPr lang="uk-UA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484519" y="3695819"/>
            <a:ext cx="10382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 л) </a:t>
            </a:r>
            <a:endParaRPr lang="uk-UA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47615" y="4423691"/>
            <a:ext cx="92091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 40 </a:t>
            </a:r>
            <a:r>
              <a:rPr lang="uk-UA" sz="3200" b="1" dirty="0"/>
              <a:t>л пального трактору на 5 год роботи.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2701" y="5842937"/>
            <a:ext cx="80599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Поміркуй і скажи, чому задачі мають </a:t>
            </a:r>
            <a:r>
              <a:rPr lang="ru-RU" sz="2800" b="1" dirty="0" err="1">
                <a:solidFill>
                  <a:srgbClr val="7030A0"/>
                </a:solidFill>
              </a:rPr>
              <a:t>таку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назву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491631" y="5085978"/>
            <a:ext cx="6790687" cy="637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Це </a:t>
            </a:r>
            <a:r>
              <a:rPr lang="ru-RU" sz="3200" b="1" dirty="0" smtClean="0"/>
              <a:t>задача </a:t>
            </a:r>
            <a:r>
              <a:rPr lang="ru-RU" sz="3200" b="1" dirty="0"/>
              <a:t>на </a:t>
            </a:r>
            <a:r>
              <a:rPr lang="ru-RU" sz="3200" b="1" dirty="0" err="1"/>
              <a:t>зведення</a:t>
            </a:r>
            <a:r>
              <a:rPr lang="ru-RU" sz="3200" b="1" dirty="0"/>
              <a:t> до </a:t>
            </a:r>
            <a:r>
              <a:rPr lang="ru-RU" sz="3200" b="1" dirty="0" err="1"/>
              <a:t>одиниці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pic>
        <p:nvPicPr>
          <p:cNvPr id="25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9692431" y="5035300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83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66232"/>
          <a:stretch/>
        </p:blipFill>
        <p:spPr>
          <a:xfrm>
            <a:off x="4139741" y="4404819"/>
            <a:ext cx="3960000" cy="1968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597744" y="405459"/>
            <a:ext cx="10561740" cy="12961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Спочатку</a:t>
            </a:r>
            <a:r>
              <a:rPr lang="ru-RU" sz="3600" b="1" dirty="0" smtClean="0">
                <a:solidFill>
                  <a:schemeClr val="bg1"/>
                </a:solidFill>
              </a:rPr>
              <a:t> назви точки</a:t>
            </a:r>
            <a:r>
              <a:rPr lang="ru-RU" sz="3600" b="1" dirty="0">
                <a:solidFill>
                  <a:schemeClr val="bg1"/>
                </a:solidFill>
              </a:rPr>
              <a:t>, що належать </a:t>
            </a:r>
            <a:r>
              <a:rPr lang="ru-RU" sz="3600" b="1" dirty="0" err="1">
                <a:solidFill>
                  <a:schemeClr val="bg1"/>
                </a:solidFill>
              </a:rPr>
              <a:t>прямокутнику</a:t>
            </a:r>
            <a:r>
              <a:rPr lang="ru-RU" sz="3600" b="1" dirty="0">
                <a:solidFill>
                  <a:schemeClr val="bg1"/>
                </a:solidFill>
              </a:rPr>
              <a:t>, а </a:t>
            </a:r>
            <a:r>
              <a:rPr lang="ru-RU" sz="3600" b="1" dirty="0" smtClean="0">
                <a:solidFill>
                  <a:schemeClr val="bg1"/>
                </a:solidFill>
              </a:rPr>
              <a:t>потім </a:t>
            </a:r>
            <a:r>
              <a:rPr lang="ru-RU" sz="3600" b="1" dirty="0" err="1">
                <a:solidFill>
                  <a:schemeClr val="bg1"/>
                </a:solidFill>
              </a:rPr>
              <a:t>ті</a:t>
            </a:r>
            <a:r>
              <a:rPr lang="ru-RU" sz="3600" b="1" dirty="0">
                <a:solidFill>
                  <a:schemeClr val="bg1"/>
                </a:solidFill>
              </a:rPr>
              <a:t>, що лежать поза </a:t>
            </a:r>
            <a:r>
              <a:rPr lang="ru-RU" sz="3600" b="1" dirty="0" err="1">
                <a:solidFill>
                  <a:schemeClr val="bg1"/>
                </a:solidFill>
              </a:rPr>
              <a:t>прямокутником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42279" y="4587905"/>
            <a:ext cx="2092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42279" y="5309578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2" y="1523684"/>
            <a:ext cx="3271374" cy="3274262"/>
          </a:xfrm>
          <a:prstGeom prst="rect">
            <a:avLst/>
          </a:prstGeom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№319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3 Табличне множення і ділення 7_9\№038 Задачі на вміщення\2025-10-18_0125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60" y="1859397"/>
            <a:ext cx="6650363" cy="24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9333882" y="4246279"/>
            <a:ext cx="1825602" cy="191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317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447" y="405458"/>
            <a:ext cx="105851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269554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032589" y="1184143"/>
            <a:ext cx="8424936" cy="741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54-55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321; вирази № 322</a:t>
            </a:r>
          </a:p>
        </p:txBody>
      </p:sp>
      <p:pic>
        <p:nvPicPr>
          <p:cNvPr id="3074" name="Picture 2" descr="D:\3 клас\03 МАТЕМ\1 Листопад\3 Табличне множення і ділення 7_9\№038 Задачі на вміщення\2025-10-18_013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86" y="1925338"/>
            <a:ext cx="8677552" cy="16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3 Табличне множення і ділення 7_9\№038 Задачі на вміщення\2025-10-18_013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79" y="3564779"/>
            <a:ext cx="8687992" cy="28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називаються задачі, над якими ми працювали?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973910"/>
            <a:ext cx="5421405" cy="997405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Чому вони так називаються?</a:t>
            </a:r>
            <a:endParaRPr lang="ru-RU" sz="3200" b="1" dirty="0">
              <a:effectLst/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найлегшим?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071344" y="5123296"/>
            <a:ext cx="2039015" cy="919401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Геометричне</a:t>
            </a:r>
            <a:r>
              <a:rPr lang="ru-RU" sz="2400" b="1" dirty="0" smtClean="0">
                <a:solidFill>
                  <a:schemeClr val="bg1"/>
                </a:solidFill>
              </a:rPr>
              <a:t>  завдання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11711" y="5785606"/>
            <a:ext cx="4799967" cy="5107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Задача на </a:t>
            </a:r>
            <a:r>
              <a:rPr lang="ru-RU" sz="2400" b="1" dirty="0" err="1" smtClean="0">
                <a:solidFill>
                  <a:schemeClr val="bg1"/>
                </a:solidFill>
              </a:rPr>
              <a:t>зведення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одиниці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3479" y="1053530"/>
            <a:ext cx="9793088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Є основа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піци</a:t>
            </a:r>
            <a:r>
              <a:rPr lang="ru-RU" sz="2400" b="1" dirty="0" smtClean="0">
                <a:solidFill>
                  <a:srgbClr val="7030A0"/>
                </a:solidFill>
              </a:rPr>
              <a:t> та зображення </a:t>
            </a:r>
            <a:r>
              <a:rPr lang="ru-RU" sz="2400" b="1" dirty="0" err="1">
                <a:solidFill>
                  <a:srgbClr val="7030A0"/>
                </a:solidFill>
              </a:rPr>
              <a:t>шматочків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курки, листя салату, </a:t>
            </a:r>
            <a:r>
              <a:rPr lang="ru-RU" sz="2400" b="1" dirty="0">
                <a:solidFill>
                  <a:srgbClr val="7030A0"/>
                </a:solidFill>
              </a:rPr>
              <a:t>оливок. </a:t>
            </a: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Наповніть</a:t>
            </a:r>
            <a:r>
              <a:rPr lang="ru-RU" sz="2400" b="1" dirty="0" smtClean="0">
                <a:solidFill>
                  <a:srgbClr val="7030A0"/>
                </a:solidFill>
              </a:rPr>
              <a:t>» свою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уявну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піцу</a:t>
            </a:r>
            <a:r>
              <a:rPr lang="ru-RU" sz="2400" b="1" dirty="0" smtClean="0">
                <a:solidFill>
                  <a:srgbClr val="7030A0"/>
                </a:solidFill>
              </a:rPr>
              <a:t> та намалюйте, </a:t>
            </a:r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найбільше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сподобалося</a:t>
            </a:r>
            <a:r>
              <a:rPr lang="ru-RU" sz="2400" b="1" dirty="0">
                <a:solidFill>
                  <a:srgbClr val="7030A0"/>
                </a:solidFill>
              </a:rPr>
              <a:t> або </a:t>
            </a:r>
            <a:r>
              <a:rPr lang="ru-RU" sz="2400" b="1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332391" y="3883836"/>
            <a:ext cx="2304256" cy="91940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задач </a:t>
            </a:r>
            <a:r>
              <a:rPr lang="ru-RU" sz="2400" b="1" dirty="0" err="1" smtClean="0">
                <a:solidFill>
                  <a:schemeClr val="bg1"/>
                </a:solidFill>
              </a:rPr>
              <a:t>усно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123479" y="428511"/>
            <a:ext cx="9793088" cy="70668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9" t="-4651" r="6679" b="4651"/>
          <a:stretch/>
        </p:blipFill>
        <p:spPr bwMode="auto">
          <a:xfrm>
            <a:off x="4036243" y="2318676"/>
            <a:ext cx="3308097" cy="192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05022" y="5229213"/>
            <a:ext cx="2013352" cy="919401"/>
          </a:xfrm>
          <a:prstGeom prst="round2Diag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Обчислення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виразів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4951831" y="4343537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1366400" y="2318676"/>
            <a:ext cx="2503948" cy="14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9560" y="3790813"/>
            <a:ext cx="1673680" cy="91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Повітряні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змії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2477211" y="4035014"/>
            <a:ext cx="2342851" cy="154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7812752" y="2350587"/>
            <a:ext cx="2375989" cy="159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7175145" y="3945331"/>
            <a:ext cx="1825602" cy="191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332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52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314;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рівняння № 313</a:t>
            </a:r>
          </a:p>
        </p:txBody>
      </p:sp>
      <p:pic>
        <p:nvPicPr>
          <p:cNvPr id="10" name="Picture 2" descr="D:\3 клас\03 МАТЕМ\1 Листопад\3 Табличне множення і ділення 7_9\№037 - Робота з іменов числами. Задачі та дослідж\2025-10-17_161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925738"/>
            <a:ext cx="78676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54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4425779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2131591" y="2521566"/>
            <a:ext cx="1368152" cy="977435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∙</a:t>
            </a:r>
            <a:r>
              <a:rPr lang="en-US" sz="3200" b="1" dirty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7051" y="583794"/>
            <a:ext cx="9947547" cy="7577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9876" y="2284307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8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8841000">
            <a:off x="401168" y="1199522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2354637">
            <a:off x="9355425" y="1465950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009147" y="3515845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uk-UA" sz="3600" dirty="0" smtClean="0">
                <a:solidFill>
                  <a:schemeClr val="bg1"/>
                </a:solidFill>
              </a:rPr>
              <a:t>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56552" y="3285777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24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23559" y="1761369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8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43837" y="3515845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40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24386" y="4825026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373680" y="3592010"/>
            <a:ext cx="759526" cy="814552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1919379" y="4276042"/>
            <a:ext cx="1305007" cy="1097968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: 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3855544" y="4276042"/>
            <a:ext cx="1580418" cy="1097968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∙10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4012786" y="2311838"/>
            <a:ext cx="1265933" cy="1043544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: 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5656526" y="2237410"/>
            <a:ext cx="1331148" cy="93659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∙ 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6056552" y="4125102"/>
            <a:ext cx="1316675" cy="902764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: 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7725479" y="2771178"/>
            <a:ext cx="1448295" cy="1029198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∙ </a:t>
            </a:r>
            <a:r>
              <a:rPr lang="uk-UA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900343" y="3665876"/>
            <a:ext cx="759526" cy="76019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28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9106563" y="4851795"/>
            <a:ext cx="2503948" cy="14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81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1511" y="712581"/>
            <a:ext cx="9217024" cy="700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7165" y="2407740"/>
            <a:ext cx="759526" cy="760197"/>
          </a:xfrm>
          <a:prstGeom prst="rect">
            <a:avLst/>
          </a:prstGeom>
          <a:solidFill>
            <a:srgbClr val="FF99FF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63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8841000">
            <a:off x="454333" y="1290776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2354637">
            <a:off x="9229446" y="1574259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503706" y="2690909"/>
            <a:ext cx="759526" cy="760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44359" y="3814033"/>
            <a:ext cx="759526" cy="760197"/>
          </a:xfrm>
          <a:prstGeom prst="rect">
            <a:avLst/>
          </a:prstGeom>
          <a:solidFill>
            <a:srgbClr val="FF99FF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1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16167" y="3619894"/>
            <a:ext cx="759526" cy="760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60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85519" y="2407740"/>
            <a:ext cx="759526" cy="7601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6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41148" y="4024021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r>
              <a:rPr lang="uk-UA" sz="3600" dirty="0" smtClean="0">
                <a:solidFill>
                  <a:schemeClr val="tx1"/>
                </a:solidFill>
              </a:rPr>
              <a:t>6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Ромб 25"/>
          <p:cNvSpPr/>
          <p:nvPr/>
        </p:nvSpPr>
        <p:spPr>
          <a:xfrm>
            <a:off x="2052968" y="2879487"/>
            <a:ext cx="1491144" cy="110784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:7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5041148" y="2844999"/>
            <a:ext cx="1491144" cy="110784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:6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3574414" y="3446070"/>
            <a:ext cx="1491144" cy="110784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∙4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7045045" y="2574059"/>
            <a:ext cx="1639274" cy="99389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∙10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7532191" y="4194131"/>
            <a:ext cx="1775978" cy="110784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</a:t>
            </a:r>
            <a:r>
              <a:rPr lang="uk-UA" sz="3600" b="1" dirty="0" smtClean="0">
                <a:solidFill>
                  <a:srgbClr val="7030A0"/>
                </a:solidFill>
              </a:rPr>
              <a:t>60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8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9106563" y="4851795"/>
            <a:ext cx="2503948" cy="14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298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66272" y="477466"/>
            <a:ext cx="10164011" cy="79460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82" y="1365663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20" y="3183935"/>
            <a:ext cx="450849" cy="5671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56965" y="3905980"/>
            <a:ext cx="405099" cy="515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35" y="2267639"/>
            <a:ext cx="590978" cy="853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590" y="3772137"/>
            <a:ext cx="590978" cy="853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960" y="3011587"/>
            <a:ext cx="622373" cy="8990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319" y="2327216"/>
            <a:ext cx="590978" cy="8537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15" y="3801276"/>
            <a:ext cx="590978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561" y="4792968"/>
            <a:ext cx="590978" cy="853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581" y="2988918"/>
            <a:ext cx="590978" cy="8537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798" y="3146674"/>
            <a:ext cx="456942" cy="5671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186" y="2460863"/>
            <a:ext cx="456942" cy="5671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19201" y="3873696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9304" y="3170248"/>
            <a:ext cx="454720" cy="56779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6682" y="3278711"/>
            <a:ext cx="328999" cy="21952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2983" y="2676588"/>
            <a:ext cx="328999" cy="21952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4493" y="2624484"/>
            <a:ext cx="328999" cy="21952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7663" y="6536486"/>
            <a:ext cx="328999" cy="2195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2489" y="3999060"/>
            <a:ext cx="328999" cy="21952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88" y="5099896"/>
            <a:ext cx="328999" cy="21952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057" y="4028108"/>
            <a:ext cx="328999" cy="21952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9765" y="3344126"/>
            <a:ext cx="328999" cy="2195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474" y="2447898"/>
            <a:ext cx="450849" cy="56710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95683" y="3869017"/>
            <a:ext cx="454720" cy="567792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1815" y="3901829"/>
            <a:ext cx="456942" cy="567108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466" y="2458046"/>
            <a:ext cx="456942" cy="567108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6932" y="6380324"/>
            <a:ext cx="456942" cy="56710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6384" y="3164835"/>
            <a:ext cx="456942" cy="56710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4365" y="6327651"/>
            <a:ext cx="456942" cy="56710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97" y="3879968"/>
            <a:ext cx="450849" cy="56710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31129" y="3172154"/>
            <a:ext cx="405099" cy="51508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63154" y="3895163"/>
            <a:ext cx="405099" cy="51508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75949" y="2472443"/>
            <a:ext cx="405099" cy="51508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48044" y="3198461"/>
            <a:ext cx="405099" cy="51508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71786" y="2484059"/>
            <a:ext cx="405099" cy="5150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720" y="2491105"/>
            <a:ext cx="408201" cy="512227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7280" y="2472444"/>
            <a:ext cx="456942" cy="567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6229" y="2436230"/>
            <a:ext cx="456942" cy="56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67247" y="2445400"/>
            <a:ext cx="450849" cy="567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6825" y="3879967"/>
            <a:ext cx="500670" cy="6213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39497" y="3882059"/>
            <a:ext cx="451143" cy="554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5034" y="3183933"/>
            <a:ext cx="456942" cy="567108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5095" y="3887906"/>
            <a:ext cx="408201" cy="518325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1672" y="4974839"/>
            <a:ext cx="408201" cy="518325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68720" y="5693684"/>
            <a:ext cx="408201" cy="51832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83403" y="5693684"/>
            <a:ext cx="408201" cy="51832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4299" y="6401817"/>
            <a:ext cx="408201" cy="518325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0237" y="3194542"/>
            <a:ext cx="456942" cy="567108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37725" y="3875250"/>
            <a:ext cx="450849" cy="55491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7540" y="3156958"/>
            <a:ext cx="450849" cy="567108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8521" y="2435128"/>
            <a:ext cx="456942" cy="567108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79098" y="2272336"/>
            <a:ext cx="773755" cy="963474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2874" y="2427777"/>
            <a:ext cx="456942" cy="5671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25019" y="3032223"/>
            <a:ext cx="773755" cy="96347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22253" y="3133754"/>
            <a:ext cx="456942" cy="5671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4019" y="3158405"/>
            <a:ext cx="450849" cy="5671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32305" y="3750007"/>
            <a:ext cx="773755" cy="9634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23214" y="3882837"/>
            <a:ext cx="456942" cy="5671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56493" y="3871239"/>
            <a:ext cx="450849" cy="5671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99705" y="3708089"/>
            <a:ext cx="688460" cy="96347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86915" y="3007803"/>
            <a:ext cx="688460" cy="96347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72561" y="2275549"/>
            <a:ext cx="688460" cy="9634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09334" y="3106309"/>
            <a:ext cx="450849" cy="56710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34342" y="4814895"/>
            <a:ext cx="773755" cy="9634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65896" y="2432981"/>
            <a:ext cx="456942" cy="5671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27188" y="4912449"/>
            <a:ext cx="450849" cy="56710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23214" y="4936877"/>
            <a:ext cx="456942" cy="56710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31095" y="4899538"/>
            <a:ext cx="450849" cy="5671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11524" y="4936877"/>
            <a:ext cx="456942" cy="567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00668" y="5633622"/>
            <a:ext cx="456942" cy="56710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19182" y="6322421"/>
            <a:ext cx="450849" cy="567108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19687" y="4912449"/>
            <a:ext cx="450849" cy="567108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792" y="5543382"/>
            <a:ext cx="590978" cy="85371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08585" y="5658266"/>
            <a:ext cx="456942" cy="56710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08779" y="5527839"/>
            <a:ext cx="773755" cy="96347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22253" y="5660047"/>
            <a:ext cx="456942" cy="56710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04540" y="5620011"/>
            <a:ext cx="450849" cy="56710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72983" y="5860476"/>
            <a:ext cx="328999" cy="21952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599" y="6252628"/>
            <a:ext cx="590978" cy="85371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7270" y="6125302"/>
            <a:ext cx="773755" cy="963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98864" y="6358548"/>
            <a:ext cx="456942" cy="567108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6287" y="6397095"/>
            <a:ext cx="456942" cy="567108"/>
          </a:xfrm>
          <a:prstGeom prst="rect">
            <a:avLst/>
          </a:prstGeom>
        </p:spPr>
      </p:pic>
      <p:sp>
        <p:nvSpPr>
          <p:cNvPr id="10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Ст.53 №315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347" y="1204762"/>
            <a:ext cx="2582879" cy="2661820"/>
          </a:xfrm>
          <a:prstGeom prst="rect">
            <a:avLst/>
          </a:prstGeom>
        </p:spPr>
      </p:pic>
      <p:sp>
        <p:nvSpPr>
          <p:cNvPr id="103" name="Прямоугольник 4"/>
          <p:cNvSpPr/>
          <p:nvPr/>
        </p:nvSpPr>
        <p:spPr>
          <a:xfrm>
            <a:off x="1066272" y="1365662"/>
            <a:ext cx="8496877" cy="9019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③Що </a:t>
            </a:r>
            <a:r>
              <a:rPr lang="ru-RU" sz="2800" b="1" dirty="0">
                <a:solidFill>
                  <a:srgbClr val="7030A0"/>
                </a:solidFill>
              </a:rPr>
              <a:t>спільного і що </a:t>
            </a:r>
            <a:r>
              <a:rPr lang="ru-RU" sz="2800" b="1" dirty="0" err="1">
                <a:solidFill>
                  <a:srgbClr val="7030A0"/>
                </a:solidFill>
              </a:rPr>
              <a:t>відмінного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виразах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кожного?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змінюється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значення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виразів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5238" y="222721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5238" y="4625849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②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9983" y="216616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③</a:t>
            </a:r>
            <a:endParaRPr lang="ru-RU" sz="2400" dirty="0"/>
          </a:p>
        </p:txBody>
      </p:sp>
      <p:pic>
        <p:nvPicPr>
          <p:cNvPr id="97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9198779" y="5117597"/>
            <a:ext cx="2342851" cy="154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656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192" y="-675077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00084" y="-663451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16109" y="4005858"/>
            <a:ext cx="747739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Прочитайте числа. </a:t>
            </a:r>
            <a:r>
              <a:rPr lang="ru-RU" sz="2800" b="1" dirty="0" err="1" smtClean="0"/>
              <a:t>Визначте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закономірність</a:t>
            </a:r>
            <a:r>
              <a:rPr lang="ru-RU" sz="2800" b="1" dirty="0" smtClean="0"/>
              <a:t> і  </a:t>
            </a:r>
            <a:r>
              <a:rPr lang="ru-RU" sz="2800" b="1" dirty="0" err="1" smtClean="0"/>
              <a:t>закінчіть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числовий</a:t>
            </a:r>
            <a:r>
              <a:rPr lang="ru-RU" sz="2800" b="1" dirty="0" smtClean="0"/>
              <a:t> ряд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18497" y="2749628"/>
            <a:ext cx="7477390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70  63  56</a:t>
            </a:r>
            <a:endParaRPr lang="ru-RU" sz="40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71192" y="909514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31791" y="1197546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69496" y="1219144"/>
            <a:ext cx="454720" cy="567792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2815061" y="2767215"/>
            <a:ext cx="5365202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49  42  35  28  21  14  7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6" y="494643"/>
            <a:ext cx="6281592" cy="702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Розв’яжи задачі </a:t>
            </a:r>
            <a:r>
              <a:rPr lang="ru-RU" sz="4000" b="1" dirty="0" err="1" smtClean="0">
                <a:solidFill>
                  <a:schemeClr val="bg1"/>
                </a:solidFill>
              </a:rPr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907455" y="1917626"/>
            <a:ext cx="6266483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У семи </a:t>
            </a:r>
            <a:r>
              <a:rPr lang="ru-RU" sz="3200" b="1" dirty="0" err="1">
                <a:solidFill>
                  <a:srgbClr val="FFFF00"/>
                </a:solidFill>
              </a:rPr>
              <a:t>однакових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коробках </a:t>
            </a:r>
            <a:r>
              <a:rPr lang="ru-RU" sz="3200" b="1" dirty="0" err="1"/>
              <a:t>лежить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42 </a:t>
            </a:r>
            <a:r>
              <a:rPr lang="ru-RU" sz="3200" b="1" dirty="0" err="1">
                <a:solidFill>
                  <a:srgbClr val="FFFF00"/>
                </a:solidFill>
              </a:rPr>
              <a:t>паковання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/>
              <a:t>цеглинок</a:t>
            </a:r>
            <a:r>
              <a:rPr lang="ru-RU" sz="3200" b="1" dirty="0"/>
              <a:t> </a:t>
            </a:r>
            <a:r>
              <a:rPr lang="en-US" sz="3200" b="1" dirty="0" smtClean="0"/>
              <a:t>Lego</a:t>
            </a:r>
            <a:r>
              <a:rPr lang="ru-RU" sz="3200" b="1" dirty="0"/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Скільки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паковань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в </a:t>
            </a:r>
            <a:r>
              <a:rPr lang="ru-RU" sz="3200" b="1" dirty="0" err="1" smtClean="0">
                <a:solidFill>
                  <a:srgbClr val="FFFF00"/>
                </a:solidFill>
              </a:rPr>
              <a:t>одній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/>
              <a:t>такій</a:t>
            </a:r>
            <a:r>
              <a:rPr lang="ru-RU" sz="3200" b="1" dirty="0" smtClean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коробці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6167" y="2637706"/>
            <a:ext cx="24801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42 : 7 = 6 ( п.)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7871" y="3268278"/>
            <a:ext cx="40852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 </a:t>
            </a:r>
            <a:r>
              <a:rPr lang="uk-UA" sz="3200" b="1" dirty="0">
                <a:solidFill>
                  <a:srgbClr val="FFFF00"/>
                </a:solidFill>
              </a:rPr>
              <a:t>одній </a:t>
            </a:r>
            <a:r>
              <a:rPr lang="uk-UA" sz="3200" b="1" dirty="0"/>
              <a:t>такій </a:t>
            </a:r>
            <a:r>
              <a:rPr lang="uk-UA" sz="3200" b="1" dirty="0">
                <a:solidFill>
                  <a:srgbClr val="FFFF00"/>
                </a:solidFill>
              </a:rPr>
              <a:t>коробці</a:t>
            </a:r>
            <a:r>
              <a:rPr lang="uk-UA" sz="3200" b="1" dirty="0"/>
              <a:t>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Ст.53 №316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913967" y="1321503"/>
            <a:ext cx="6275080" cy="5241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Поясни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>
                <a:solidFill>
                  <a:srgbClr val="7030A0"/>
                </a:solidFill>
              </a:rPr>
              <a:t>кожній задачі.</a:t>
            </a:r>
          </a:p>
        </p:txBody>
      </p:sp>
      <p:sp>
        <p:nvSpPr>
          <p:cNvPr id="15" name="Округлений прямокутник 1"/>
          <p:cNvSpPr/>
          <p:nvPr/>
        </p:nvSpPr>
        <p:spPr>
          <a:xfrm>
            <a:off x="918266" y="4203994"/>
            <a:ext cx="5677821" cy="11609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Лінійка</a:t>
            </a:r>
            <a:r>
              <a:rPr lang="ru-RU" sz="3200" b="1" dirty="0"/>
              <a:t> </a:t>
            </a:r>
            <a:r>
              <a:rPr lang="ru-RU" sz="3200" b="1" dirty="0" err="1"/>
              <a:t>коштує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7 грн</a:t>
            </a:r>
            <a:r>
              <a:rPr lang="ru-RU" sz="3200" b="1" dirty="0"/>
              <a:t>. </a:t>
            </a:r>
            <a:r>
              <a:rPr lang="ru-RU" sz="3200" b="1" dirty="0">
                <a:solidFill>
                  <a:srgbClr val="FFFF00"/>
                </a:solidFill>
              </a:rPr>
              <a:t>Яка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вартість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п’яти</a:t>
            </a:r>
            <a:r>
              <a:rPr lang="ru-RU" sz="3200" b="1" dirty="0"/>
              <a:t> </a:t>
            </a:r>
            <a:r>
              <a:rPr lang="ru-RU" sz="3200" b="1" dirty="0" smtClean="0"/>
              <a:t>таких </a:t>
            </a:r>
            <a:r>
              <a:rPr lang="ru-RU" sz="3200" b="1" dirty="0" err="1" smtClean="0">
                <a:solidFill>
                  <a:srgbClr val="FFFF00"/>
                </a:solidFill>
              </a:rPr>
              <a:t>лінійок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9273" y="4230455"/>
            <a:ext cx="2847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7 ∙ 5 = 35 </a:t>
            </a:r>
            <a:r>
              <a:rPr lang="uk-UA" sz="3200" b="1" dirty="0"/>
              <a:t>( </a:t>
            </a:r>
            <a:r>
              <a:rPr lang="uk-UA" sz="3200" b="1" dirty="0" smtClean="0"/>
              <a:t>грн)</a:t>
            </a:r>
            <a:endParaRPr lang="uk-UA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41445" y="4881922"/>
            <a:ext cx="34339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вартість 5 лінійок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96" y="4077866"/>
            <a:ext cx="1430630" cy="19363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07022" y="201110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4306" y="452284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②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Ящики для лего - купить по низкой цене на Яндекс Марке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57" y="3556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9882850" y="388219"/>
            <a:ext cx="1954606" cy="1313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791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62064" y="1450302"/>
            <a:ext cx="3194621" cy="177428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Розглянь </a:t>
            </a:r>
            <a:r>
              <a:rPr lang="ru-RU" sz="2800" b="1" dirty="0" err="1">
                <a:solidFill>
                  <a:srgbClr val="7030A0"/>
                </a:solidFill>
              </a:rPr>
              <a:t>малюнок</a:t>
            </a:r>
            <a:r>
              <a:rPr lang="ru-RU" sz="2800" b="1" dirty="0">
                <a:solidFill>
                  <a:srgbClr val="7030A0"/>
                </a:solidFill>
              </a:rPr>
              <a:t>. Що </a:t>
            </a:r>
            <a:r>
              <a:rPr lang="ru-RU" sz="2800" b="1" dirty="0" err="1">
                <a:solidFill>
                  <a:srgbClr val="7030A0"/>
                </a:solidFill>
              </a:rPr>
              <a:t>відомо</a:t>
            </a:r>
            <a:r>
              <a:rPr lang="ru-RU" sz="2800" b="1" dirty="0">
                <a:solidFill>
                  <a:srgbClr val="7030A0"/>
                </a:solidFill>
              </a:rPr>
              <a:t> і що </a:t>
            </a:r>
            <a:r>
              <a:rPr lang="ru-RU" sz="2800" b="1" dirty="0" smtClean="0">
                <a:solidFill>
                  <a:srgbClr val="7030A0"/>
                </a:solidFill>
              </a:rPr>
              <a:t>не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відомо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 цій задачі?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270807" y="1301383"/>
            <a:ext cx="6990630" cy="21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У шести </a:t>
            </a:r>
            <a:r>
              <a:rPr lang="ru-RU" sz="3200" b="1" dirty="0" err="1"/>
              <a:t>однакових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сітках</a:t>
            </a:r>
            <a:r>
              <a:rPr lang="ru-RU" sz="3200" b="1" dirty="0"/>
              <a:t> </a:t>
            </a:r>
            <a:r>
              <a:rPr lang="ru-RU" sz="3200" b="1" dirty="0" err="1"/>
              <a:t>міститься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54 кг </a:t>
            </a:r>
            <a:r>
              <a:rPr lang="ru-RU" sz="3200" b="1" dirty="0" err="1">
                <a:solidFill>
                  <a:schemeClr val="bg1"/>
                </a:solidFill>
              </a:rPr>
              <a:t>картоплі</a:t>
            </a:r>
            <a:r>
              <a:rPr lang="ru-RU" sz="3200" b="1" dirty="0"/>
              <a:t>, </a:t>
            </a:r>
            <a:r>
              <a:rPr lang="ru-RU" sz="3200" b="1" dirty="0" err="1"/>
              <a:t>порівну</a:t>
            </a:r>
            <a:r>
              <a:rPr lang="ru-RU" sz="3200" b="1" dirty="0"/>
              <a:t> в кожній. </a:t>
            </a:r>
            <a:r>
              <a:rPr lang="ru-RU" sz="3200" b="1" dirty="0" err="1">
                <a:solidFill>
                  <a:srgbClr val="FFFF00"/>
                </a:solidFill>
              </a:rPr>
              <a:t>Скільки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кілограмів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картоплі</a:t>
            </a:r>
            <a:r>
              <a:rPr lang="ru-RU" sz="3200" b="1" dirty="0"/>
              <a:t> </a:t>
            </a:r>
            <a:r>
              <a:rPr lang="ru-RU" sz="3200" b="1" dirty="0" err="1"/>
              <a:t>міститься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в </a:t>
            </a:r>
            <a:r>
              <a:rPr lang="ru-RU" sz="3200" b="1" dirty="0" err="1">
                <a:solidFill>
                  <a:srgbClr val="FFFF00"/>
                </a:solidFill>
              </a:rPr>
              <a:t>чотирьох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таких </a:t>
            </a:r>
            <a:r>
              <a:rPr lang="ru-RU" sz="3200" b="1" dirty="0" err="1">
                <a:solidFill>
                  <a:srgbClr val="FFFF00"/>
                </a:solidFill>
              </a:rPr>
              <a:t>сітках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Ст.53 №317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/>
          <p:cNvSpPr/>
          <p:nvPr/>
        </p:nvSpPr>
        <p:spPr>
          <a:xfrm>
            <a:off x="907455" y="494643"/>
            <a:ext cx="10369152" cy="702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3 Табличне множення і ділення 7_9\№038 Задачі на вміщення\2025-10-18_004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48" y="3605155"/>
            <a:ext cx="6735087" cy="20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3 Табличне множення і ділення 7_9\№038 Задачі на вміщення\2025-10-18_005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2729" r="2284" b="4106"/>
          <a:stretch/>
        </p:blipFill>
        <p:spPr bwMode="auto">
          <a:xfrm>
            <a:off x="1627535" y="4614060"/>
            <a:ext cx="2420230" cy="11428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/>
          <p:cNvSpPr/>
          <p:nvPr/>
        </p:nvSpPr>
        <p:spPr>
          <a:xfrm>
            <a:off x="1091356" y="3622805"/>
            <a:ext cx="3194621" cy="82134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Розглянь </a:t>
            </a:r>
            <a:r>
              <a:rPr lang="ru-RU" sz="2800" b="1" dirty="0">
                <a:solidFill>
                  <a:srgbClr val="7030A0"/>
                </a:solidFill>
              </a:rPr>
              <a:t>короткий запис </a:t>
            </a:r>
            <a:r>
              <a:rPr lang="ru-RU" sz="2800" b="1" dirty="0" smtClean="0">
                <a:solidFill>
                  <a:srgbClr val="7030A0"/>
                </a:solidFill>
              </a:rPr>
              <a:t>задачі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3748" y="5756947"/>
            <a:ext cx="67350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Це задача на зведення до одиниці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1091683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548</Words>
  <Application>Microsoft Office PowerPoint</Application>
  <PresentationFormat>Произвольный</PresentationFormat>
  <Paragraphs>121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265</cp:revision>
  <dcterms:created xsi:type="dcterms:W3CDTF">2025-08-27T14:01:18Z</dcterms:created>
  <dcterms:modified xsi:type="dcterms:W3CDTF">2025-10-21T13:19:40Z</dcterms:modified>
</cp:coreProperties>
</file>