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82" r:id="rId2"/>
    <p:sldId id="464" r:id="rId3"/>
    <p:sldId id="286" r:id="rId4"/>
    <p:sldId id="484" r:id="rId5"/>
    <p:sldId id="486" r:id="rId6"/>
    <p:sldId id="391" r:id="rId7"/>
    <p:sldId id="475" r:id="rId8"/>
    <p:sldId id="487" r:id="rId9"/>
    <p:sldId id="488" r:id="rId10"/>
    <p:sldId id="480" r:id="rId11"/>
    <p:sldId id="489" r:id="rId12"/>
    <p:sldId id="490" r:id="rId13"/>
    <p:sldId id="412" r:id="rId14"/>
    <p:sldId id="313" r:id="rId15"/>
    <p:sldId id="483" r:id="rId1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Розв’язува-ння</a:t>
          </a:r>
          <a:r>
            <a:rPr lang="uk-UA" sz="3200" b="1" dirty="0" smtClean="0">
              <a:solidFill>
                <a:schemeClr val="bg1"/>
              </a:solidFill>
            </a:rPr>
            <a:t> задач </a:t>
          </a:r>
          <a:r>
            <a:rPr lang="uk-UA" sz="3200" b="1" dirty="0" smtClean="0"/>
            <a:t>на зведення до одиниці 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Заміна додавання множення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Геометрич</a:t>
          </a:r>
          <a:r>
            <a:rPr lang="ru-RU" sz="3200" b="1" dirty="0" smtClean="0">
              <a:solidFill>
                <a:schemeClr val="bg1"/>
              </a:solidFill>
            </a:rPr>
            <a:t>-на </a:t>
          </a:r>
          <a:r>
            <a:rPr lang="ru-RU" sz="3200" b="1" dirty="0" err="1" smtClean="0">
              <a:solidFill>
                <a:schemeClr val="bg1"/>
              </a:solidFill>
            </a:rPr>
            <a:t>фігура</a:t>
          </a:r>
          <a:r>
            <a:rPr lang="ru-RU" sz="3200" b="1" dirty="0" smtClean="0">
              <a:solidFill>
                <a:schemeClr val="bg1"/>
              </a:solidFill>
            </a:rPr>
            <a:t>. Точка.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Обчисле-ння</a:t>
          </a:r>
          <a:r>
            <a:rPr lang="uk-UA" sz="3200" b="1" dirty="0" smtClean="0"/>
            <a:t> виразів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29541" custLinFactNeighborX="83736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42539" custLinFactX="311754" custLinFactNeighborX="4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59768" custLinFactNeighborX="32618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42110" custLinFactX="-292735" custLinFactNeighborX="-3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-832166" y="952698"/>
          <a:ext cx="4273486" cy="2368088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Обчисле-ння</a:t>
          </a:r>
          <a:r>
            <a:rPr lang="uk-UA" sz="3200" b="1" kern="1200" dirty="0" smtClean="0"/>
            <a:t> виразів</a:t>
          </a:r>
          <a:endParaRPr lang="ru-RU" sz="3200" b="1" kern="1200" dirty="0"/>
        </a:p>
      </dsp:txBody>
      <dsp:txXfrm rot="5400000">
        <a:off x="120533" y="854696"/>
        <a:ext cx="2368088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7475475" y="833893"/>
          <a:ext cx="4273486" cy="2605699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Геометрич</a:t>
          </a:r>
          <a:r>
            <a:rPr lang="ru-RU" sz="3200" b="1" kern="1200" dirty="0" smtClean="0">
              <a:solidFill>
                <a:schemeClr val="bg1"/>
              </a:solidFill>
            </a:rPr>
            <a:t>-на </a:t>
          </a:r>
          <a:r>
            <a:rPr lang="ru-RU" sz="3200" b="1" kern="1200" dirty="0" err="1" smtClean="0">
              <a:solidFill>
                <a:schemeClr val="bg1"/>
              </a:solidFill>
            </a:rPr>
            <a:t>фігура</a:t>
          </a:r>
          <a:r>
            <a:rPr lang="ru-RU" sz="3200" b="1" kern="1200" dirty="0" smtClean="0">
              <a:solidFill>
                <a:schemeClr val="bg1"/>
              </a:solidFill>
            </a:rPr>
            <a:t>. Точка.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309369" y="854696"/>
        <a:ext cx="2605699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622029" y="676414"/>
          <a:ext cx="4273486" cy="2920656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Розв’язува-ння</a:t>
          </a:r>
          <a:r>
            <a:rPr lang="uk-UA" sz="3200" b="1" kern="1200" dirty="0" smtClean="0">
              <a:solidFill>
                <a:schemeClr val="bg1"/>
              </a:solidFill>
            </a:rPr>
            <a:t> задач </a:t>
          </a:r>
          <a:r>
            <a:rPr lang="uk-UA" sz="3200" b="1" kern="1200" dirty="0" smtClean="0"/>
            <a:t>на зведення до одиниці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298444" y="854696"/>
        <a:ext cx="2920656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1710982" y="837814"/>
          <a:ext cx="4273486" cy="2597857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Заміна додавання множення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2548797" y="854696"/>
        <a:ext cx="2597857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microsoft.com/office/2007/relationships/hdphoto" Target="../media/hdphoto2.wdp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4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1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7535" y="1053530"/>
            <a:ext cx="8856984" cy="132343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Задачі на зведення до одиниці.</a:t>
            </a:r>
            <a:r>
              <a:rPr lang="uk-UA" sz="4000" dirty="0">
                <a:solidFill>
                  <a:srgbClr val="7030A0"/>
                </a:solidFill>
              </a:rPr>
              <a:t> </a:t>
            </a:r>
            <a:r>
              <a:rPr lang="uk-UA" sz="4000" b="1" dirty="0" smtClean="0">
                <a:solidFill>
                  <a:srgbClr val="7030A0"/>
                </a:solidFill>
              </a:rPr>
              <a:t>Робота </a:t>
            </a:r>
            <a:r>
              <a:rPr lang="uk-UA" sz="4000" b="1" dirty="0">
                <a:solidFill>
                  <a:srgbClr val="7030A0"/>
                </a:solidFill>
              </a:rPr>
              <a:t>з геометричним матеріалом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9990" y="3933850"/>
            <a:ext cx="3444529" cy="193944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3. </a:t>
            </a:r>
            <a:r>
              <a:rPr lang="uk-UA" sz="2400" b="1" i="1" dirty="0">
                <a:solidFill>
                  <a:srgbClr val="7030A0"/>
                </a:solidFill>
              </a:rPr>
              <a:t>Табличне множення і ділення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39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5" y="3135762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Салат свежий Лист салата Свежие зеленые листья салата Стоковое Изображение  - изображение насчитывающей диетпитание, ферма: 9917445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4" t="7670" r="12115" b="19035"/>
          <a:stretch/>
        </p:blipFill>
        <p:spPr bwMode="auto">
          <a:xfrm>
            <a:off x="9548415" y="5063630"/>
            <a:ext cx="2016410" cy="1512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4"/>
          <p:cNvSpPr/>
          <p:nvPr/>
        </p:nvSpPr>
        <p:spPr>
          <a:xfrm>
            <a:off x="833105" y="539510"/>
            <a:ext cx="10443502" cy="71614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Розв’яжи задачу, </a:t>
            </a:r>
            <a:r>
              <a:rPr lang="ru-RU" sz="3200" b="1" dirty="0" err="1" smtClean="0">
                <a:solidFill>
                  <a:schemeClr val="bg1"/>
                </a:solidFill>
              </a:rPr>
              <a:t>скориставшись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коротким </a:t>
            </a:r>
            <a:r>
              <a:rPr lang="ru-RU" sz="3200" b="1" dirty="0" err="1">
                <a:solidFill>
                  <a:schemeClr val="bg1"/>
                </a:solidFill>
              </a:rPr>
              <a:t>записом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3931791" y="1391381"/>
            <a:ext cx="7344816" cy="20427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У </a:t>
            </a:r>
            <a:r>
              <a:rPr lang="ru-RU" sz="3200" b="1" dirty="0" err="1"/>
              <a:t>кав’ярні</a:t>
            </a:r>
            <a:r>
              <a:rPr lang="ru-RU" sz="3200" b="1" dirty="0"/>
              <a:t> за </a:t>
            </a:r>
            <a:r>
              <a:rPr lang="ru-RU" sz="3200" b="1" dirty="0" err="1"/>
              <a:t>чотирма</a:t>
            </a:r>
            <a:r>
              <a:rPr lang="ru-RU" sz="3200" b="1" dirty="0"/>
              <a:t> столами можна </a:t>
            </a:r>
            <a:r>
              <a:rPr lang="ru-RU" sz="3200" b="1" dirty="0" err="1" smtClean="0"/>
              <a:t>розмістити</a:t>
            </a:r>
            <a:r>
              <a:rPr lang="ru-RU" sz="3200" b="1" dirty="0" smtClean="0"/>
              <a:t> </a:t>
            </a:r>
            <a:r>
              <a:rPr lang="ru-RU" sz="3200" b="1" dirty="0"/>
              <a:t>16 </a:t>
            </a:r>
            <a:r>
              <a:rPr lang="ru-RU" sz="3200" b="1" dirty="0" err="1"/>
              <a:t>відвідувачів</a:t>
            </a:r>
            <a:r>
              <a:rPr lang="ru-RU" sz="3200" b="1" dirty="0"/>
              <a:t>.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відвідувачів</a:t>
            </a:r>
            <a:r>
              <a:rPr lang="ru-RU" sz="3200" b="1" dirty="0"/>
              <a:t> можна </a:t>
            </a:r>
            <a:r>
              <a:rPr lang="ru-RU" sz="3200" b="1" dirty="0" err="1"/>
              <a:t>розмістити</a:t>
            </a:r>
            <a:r>
              <a:rPr lang="ru-RU" sz="3200" b="1" dirty="0"/>
              <a:t> за </a:t>
            </a:r>
            <a:r>
              <a:rPr lang="ru-RU" sz="3200" b="1" dirty="0" err="1"/>
              <a:t>дев’ятьма</a:t>
            </a:r>
            <a:r>
              <a:rPr lang="ru-RU" sz="3200" b="1" dirty="0"/>
              <a:t> такими столами?</a:t>
            </a:r>
            <a:endParaRPr lang="uk-UA" sz="3200" b="1" dirty="0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979463" y="1485578"/>
            <a:ext cx="2405169" cy="101992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4 ст. </a:t>
            </a:r>
            <a:r>
              <a:rPr lang="uk-UA" sz="3200" b="1" dirty="0">
                <a:solidFill>
                  <a:srgbClr val="7030A0"/>
                </a:solidFill>
              </a:rPr>
              <a:t>– </a:t>
            </a:r>
            <a:r>
              <a:rPr lang="uk-UA" sz="3200" b="1" dirty="0" smtClean="0">
                <a:solidFill>
                  <a:srgbClr val="7030A0"/>
                </a:solidFill>
              </a:rPr>
              <a:t>16 в.</a:t>
            </a:r>
            <a:endParaRPr lang="uk-UA" sz="3200" b="1" dirty="0">
              <a:solidFill>
                <a:srgbClr val="7030A0"/>
              </a:solidFill>
            </a:endParaRPr>
          </a:p>
          <a:p>
            <a:r>
              <a:rPr lang="uk-UA" sz="3200" b="1" dirty="0" smtClean="0">
                <a:solidFill>
                  <a:srgbClr val="7030A0"/>
                </a:solidFill>
              </a:rPr>
              <a:t>9 ст. – ?в    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590034"/>
            <a:ext cx="1195487" cy="126955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Ст.56 №328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815" y="4095772"/>
            <a:ext cx="194421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1) 16 : 4 =</a:t>
            </a:r>
            <a:endParaRPr lang="uk-UA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198408" y="4078198"/>
            <a:ext cx="121828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4 (в.)</a:t>
            </a:r>
            <a:endParaRPr lang="uk-UA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441701" y="4073510"/>
            <a:ext cx="237041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за 1 столом.</a:t>
            </a:r>
            <a:endParaRPr lang="uk-UA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45815" y="4789235"/>
            <a:ext cx="174987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2) 4 ∙ 9 =</a:t>
            </a:r>
            <a:endParaRPr lang="uk-UA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995687" y="4781763"/>
            <a:ext cx="14029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36 (в.)</a:t>
            </a:r>
            <a:endParaRPr lang="uk-UA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774874" y="4703394"/>
            <a:ext cx="194421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16 </a:t>
            </a:r>
            <a:r>
              <a:rPr lang="uk-UA" sz="3200" b="1" dirty="0"/>
              <a:t>: </a:t>
            </a:r>
            <a:r>
              <a:rPr lang="uk-UA" sz="3200" b="1" dirty="0" smtClean="0"/>
              <a:t>4 </a:t>
            </a:r>
            <a:r>
              <a:rPr lang="uk-UA" sz="3200" b="1" dirty="0"/>
              <a:t>∙ </a:t>
            </a:r>
            <a:r>
              <a:rPr lang="uk-UA" sz="3200" b="1" dirty="0" smtClean="0"/>
              <a:t>9 =</a:t>
            </a:r>
            <a:endParaRPr lang="uk-UA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719090" y="4680547"/>
            <a:ext cx="14401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36 (в.) </a:t>
            </a:r>
            <a:endParaRPr lang="uk-UA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245815" y="5437307"/>
            <a:ext cx="743850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Відповідь</a:t>
            </a:r>
            <a:r>
              <a:rPr lang="uk-UA" sz="3200" b="1" dirty="0" smtClean="0"/>
              <a:t>: 36</a:t>
            </a:r>
            <a:r>
              <a:rPr lang="ru-RU" sz="3200" b="1" dirty="0"/>
              <a:t> </a:t>
            </a:r>
            <a:r>
              <a:rPr lang="ru-RU" sz="3200" b="1" dirty="0" err="1"/>
              <a:t>відвідувачів</a:t>
            </a:r>
            <a:r>
              <a:rPr lang="uk-UA" sz="3200" b="1" dirty="0" smtClean="0"/>
              <a:t> за 9 столами.</a:t>
            </a:r>
            <a:endParaRPr lang="uk-UA" sz="3200" b="1" dirty="0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780752" y="2565698"/>
            <a:ext cx="2916427" cy="14358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Це </a:t>
            </a:r>
            <a:r>
              <a:rPr lang="ru-RU" sz="3200" b="1" dirty="0" smtClean="0"/>
              <a:t>задача </a:t>
            </a:r>
            <a:r>
              <a:rPr lang="ru-RU" sz="3200" b="1" dirty="0"/>
              <a:t>на </a:t>
            </a:r>
            <a:r>
              <a:rPr lang="ru-RU" sz="3200" b="1" dirty="0" err="1"/>
              <a:t>зведення</a:t>
            </a:r>
            <a:r>
              <a:rPr lang="ru-RU" sz="3200" b="1" dirty="0"/>
              <a:t> до </a:t>
            </a:r>
            <a:r>
              <a:rPr lang="ru-RU" sz="3200" b="1" dirty="0" err="1"/>
              <a:t>одиниці</a:t>
            </a:r>
            <a:r>
              <a:rPr lang="ru-RU" sz="3200" b="1" dirty="0"/>
              <a:t>.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227478328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8107"/>
            <a:ext cx="12184063" cy="19687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4" name="Прямоугольник 4"/>
          <p:cNvSpPr/>
          <p:nvPr/>
        </p:nvSpPr>
        <p:spPr>
          <a:xfrm>
            <a:off x="892707" y="494643"/>
            <a:ext cx="10167876" cy="70290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Прочитай вирази за </a:t>
            </a:r>
            <a:r>
              <a:rPr lang="ru-RU" sz="4000" b="1" dirty="0" smtClean="0">
                <a:solidFill>
                  <a:schemeClr val="bg1"/>
                </a:solidFill>
              </a:rPr>
              <a:t>блок-схемами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55" y="1903536"/>
            <a:ext cx="6102402" cy="28490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1579" y="5642585"/>
            <a:ext cx="415759" cy="535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8530" y="5477647"/>
            <a:ext cx="590978" cy="8537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5586" y="5611398"/>
            <a:ext cx="450849" cy="5671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6436" y="5611397"/>
            <a:ext cx="450849" cy="5671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2093" y="5611396"/>
            <a:ext cx="420386" cy="5305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2480" y="5785187"/>
            <a:ext cx="328999" cy="2195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91783" y="5334387"/>
            <a:ext cx="846865" cy="117690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6444" y="5611396"/>
            <a:ext cx="426479" cy="53661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5604" y="5626991"/>
            <a:ext cx="450849" cy="56710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452" y="5468093"/>
            <a:ext cx="590978" cy="8537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91208" y="5611395"/>
            <a:ext cx="456942" cy="56710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04447" y="5446751"/>
            <a:ext cx="694552" cy="8598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25028" y="5611394"/>
            <a:ext cx="456942" cy="56710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53741" y="5605299"/>
            <a:ext cx="426479" cy="53661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80220" y="5813076"/>
            <a:ext cx="328999" cy="21952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6112" y="5611393"/>
            <a:ext cx="450849" cy="56710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04712" y="5569118"/>
            <a:ext cx="445871" cy="55891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778955" y="2996424"/>
            <a:ext cx="60105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63</a:t>
            </a:r>
            <a:endParaRPr lang="uk-UA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3325846" y="4038768"/>
            <a:ext cx="392800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</a:t>
            </a:r>
            <a:endParaRPr lang="uk-UA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6584847" y="3028860"/>
            <a:ext cx="60105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18</a:t>
            </a:r>
            <a:endParaRPr lang="uk-UA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7160840" y="4038767"/>
            <a:ext cx="60105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60</a:t>
            </a:r>
            <a:endParaRPr lang="uk-UA" sz="3200" dirty="0"/>
          </a:p>
        </p:txBody>
      </p:sp>
      <p:sp>
        <p:nvSpPr>
          <p:cNvPr id="37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590034"/>
            <a:ext cx="1195487" cy="126955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Ст.56 №329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4"/>
          <p:cNvSpPr/>
          <p:nvPr/>
        </p:nvSpPr>
        <p:spPr>
          <a:xfrm>
            <a:off x="1195487" y="1224691"/>
            <a:ext cx="8726381" cy="48588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Запиши ці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вирази </a:t>
            </a:r>
            <a:r>
              <a:rPr lang="ru-RU" sz="2800" b="1" dirty="0">
                <a:solidFill>
                  <a:srgbClr val="7030A0"/>
                </a:solidFill>
              </a:rPr>
              <a:t>й обчисли їх значення.</a:t>
            </a:r>
          </a:p>
        </p:txBody>
      </p:sp>
      <p:pic>
        <p:nvPicPr>
          <p:cNvPr id="39" name="Picture 6" descr="Более 74 800 работ на тему «Chopped Tomatoes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5874" r="7425" b="11734"/>
          <a:stretch/>
        </p:blipFill>
        <p:spPr bwMode="auto">
          <a:xfrm>
            <a:off x="9104712" y="2840629"/>
            <a:ext cx="2342851" cy="1546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07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1210067" y="549474"/>
            <a:ext cx="9937103" cy="74757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Пригадуємо, що таке коло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541" y="2781722"/>
            <a:ext cx="6192688" cy="3359538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590034"/>
            <a:ext cx="1195487" cy="126955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Ст.56 №330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4"/>
          <p:cNvSpPr/>
          <p:nvPr/>
        </p:nvSpPr>
        <p:spPr>
          <a:xfrm>
            <a:off x="6668095" y="1413570"/>
            <a:ext cx="4608512" cy="180433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7030A0"/>
                </a:solidFill>
              </a:rPr>
              <a:t>Назви точки</a:t>
            </a:r>
            <a:r>
              <a:rPr lang="ru-RU" sz="2800" b="1" dirty="0" smtClean="0">
                <a:solidFill>
                  <a:srgbClr val="7030A0"/>
                </a:solidFill>
              </a:rPr>
              <a:t>: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а</a:t>
            </a:r>
            <a:r>
              <a:rPr lang="ru-RU" sz="2800" b="1" dirty="0">
                <a:solidFill>
                  <a:srgbClr val="7030A0"/>
                </a:solidFill>
              </a:rPr>
              <a:t>) які належать колу;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б</a:t>
            </a:r>
            <a:r>
              <a:rPr lang="ru-RU" sz="2800" b="1" dirty="0">
                <a:solidFill>
                  <a:srgbClr val="7030A0"/>
                </a:solidFill>
              </a:rPr>
              <a:t>) які розміщені в </a:t>
            </a:r>
            <a:r>
              <a:rPr lang="ru-RU" sz="2800" b="1" dirty="0" err="1">
                <a:solidFill>
                  <a:srgbClr val="7030A0"/>
                </a:solidFill>
              </a:rPr>
              <a:t>колі</a:t>
            </a:r>
            <a:r>
              <a:rPr lang="ru-RU" sz="2800" b="1" dirty="0">
                <a:solidFill>
                  <a:srgbClr val="7030A0"/>
                </a:solidFill>
              </a:rPr>
              <a:t>;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в</a:t>
            </a:r>
            <a:r>
              <a:rPr lang="ru-RU" sz="2800" b="1" dirty="0">
                <a:solidFill>
                  <a:srgbClr val="7030A0"/>
                </a:solidFill>
              </a:rPr>
              <a:t>) які розміщені поза колом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65603" y="1424595"/>
            <a:ext cx="525653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/>
              <a:t>Це </a:t>
            </a:r>
            <a:r>
              <a:rPr lang="uk-UA" sz="3600" b="1" dirty="0"/>
              <a:t>замкнена крива </a:t>
            </a:r>
            <a:r>
              <a:rPr lang="uk-UA" sz="3600" b="1" dirty="0" smtClean="0"/>
              <a:t>лінія </a:t>
            </a:r>
            <a:endParaRPr lang="ru-RU" sz="3600" b="1" dirty="0"/>
          </a:p>
        </p:txBody>
      </p:sp>
      <p:pic>
        <p:nvPicPr>
          <p:cNvPr id="12" name="Picture 10" descr="М'ясо курки ПІКАНТНЕ, ваг, 50 г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1" t="17802" r="12550" b="20759"/>
          <a:stretch/>
        </p:blipFill>
        <p:spPr bwMode="auto">
          <a:xfrm>
            <a:off x="9692431" y="4634777"/>
            <a:ext cx="1825602" cy="1910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1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5447" y="405458"/>
            <a:ext cx="1058517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431" y="1269554"/>
            <a:ext cx="2151732" cy="340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2995687" y="1323562"/>
            <a:ext cx="8424936" cy="7411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</a:t>
            </a:r>
            <a:r>
              <a:rPr lang="uk-UA" sz="3200" b="1" dirty="0" smtClean="0">
                <a:solidFill>
                  <a:schemeClr val="bg1"/>
                </a:solidFill>
              </a:rPr>
              <a:t>56 задача </a:t>
            </a:r>
            <a:r>
              <a:rPr lang="uk-UA" sz="3200" b="1" dirty="0">
                <a:solidFill>
                  <a:schemeClr val="bg1"/>
                </a:solidFill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</a:rPr>
              <a:t>331; вирази № 332</a:t>
            </a:r>
          </a:p>
        </p:txBody>
      </p:sp>
      <p:pic>
        <p:nvPicPr>
          <p:cNvPr id="1026" name="Picture 2" descr="D:\3 клас\03 МАТЕМ\1 Листопад\3 Табличне множення і ділення 7_9\№039 Задачі на вміщення\2025-10-21_1821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127" y="2781722"/>
            <a:ext cx="8639859" cy="170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236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5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35" y="131455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4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90903" y="1315633"/>
            <a:ext cx="5632319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/>
              <a:t>Як називаються задачі, над якими ми працювали?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43" y="292915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996360" y="2973910"/>
            <a:ext cx="5526862" cy="9974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/>
              <a:t>Що таке коло?</a:t>
            </a:r>
            <a:endParaRPr lang="ru-RU" sz="3200" b="1" dirty="0">
              <a:effectLst/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14" y="4650446"/>
            <a:ext cx="1352289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081841" y="4685806"/>
            <a:ext cx="5421405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Яке завдання на уроці було найлегшим?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8877552" y="5376185"/>
            <a:ext cx="2039015" cy="919401"/>
          </a:xfrm>
          <a:prstGeom prst="round2Diag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Геометричне</a:t>
            </a:r>
            <a:r>
              <a:rPr lang="ru-RU" sz="2400" b="1" dirty="0" smtClean="0">
                <a:solidFill>
                  <a:schemeClr val="bg1"/>
                </a:solidFill>
              </a:rPr>
              <a:t>  завдання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3211711" y="5785606"/>
            <a:ext cx="4799967" cy="510778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Задача на </a:t>
            </a:r>
            <a:r>
              <a:rPr lang="ru-RU" sz="2400" b="1" dirty="0" err="1" smtClean="0">
                <a:solidFill>
                  <a:schemeClr val="bg1"/>
                </a:solidFill>
              </a:rPr>
              <a:t>зведення</a:t>
            </a:r>
            <a:r>
              <a:rPr lang="ru-RU" sz="2400" b="1" dirty="0" smtClean="0">
                <a:solidFill>
                  <a:schemeClr val="bg1"/>
                </a:solidFill>
              </a:rPr>
              <a:t> до </a:t>
            </a:r>
            <a:r>
              <a:rPr lang="ru-RU" sz="2400" b="1" dirty="0" err="1" smtClean="0">
                <a:solidFill>
                  <a:schemeClr val="bg1"/>
                </a:solidFill>
              </a:rPr>
              <a:t>одиниці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207298" y="-144496"/>
            <a:ext cx="406135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23479" y="1053530"/>
            <a:ext cx="9793088" cy="132802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Є основа </a:t>
            </a:r>
            <a:r>
              <a:rPr lang="ru-RU" sz="2400" b="1" dirty="0" err="1" smtClean="0">
                <a:solidFill>
                  <a:srgbClr val="7030A0"/>
                </a:solidFill>
              </a:rPr>
              <a:t>піци</a:t>
            </a:r>
            <a:r>
              <a:rPr lang="ru-RU" sz="2400" b="1" dirty="0" smtClean="0">
                <a:solidFill>
                  <a:srgbClr val="7030A0"/>
                </a:solidFill>
              </a:rPr>
              <a:t> та зображення </a:t>
            </a:r>
            <a:r>
              <a:rPr lang="ru-RU" sz="2400" b="1" dirty="0" err="1">
                <a:solidFill>
                  <a:srgbClr val="7030A0"/>
                </a:solidFill>
              </a:rPr>
              <a:t>шматочків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грибів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помідорів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smtClean="0">
                <a:solidFill>
                  <a:srgbClr val="7030A0"/>
                </a:solidFill>
              </a:rPr>
              <a:t>курки, листя салату, </a:t>
            </a:r>
            <a:r>
              <a:rPr lang="ru-RU" sz="2400" b="1" dirty="0">
                <a:solidFill>
                  <a:srgbClr val="7030A0"/>
                </a:solidFill>
              </a:rPr>
              <a:t>оливок. </a:t>
            </a:r>
            <a:r>
              <a:rPr lang="ru-RU" sz="2400" b="1" dirty="0" smtClean="0">
                <a:solidFill>
                  <a:srgbClr val="7030A0"/>
                </a:solidFill>
              </a:rPr>
              <a:t>«</a:t>
            </a:r>
            <a:r>
              <a:rPr lang="ru-RU" sz="2400" b="1" dirty="0" err="1" smtClean="0">
                <a:solidFill>
                  <a:srgbClr val="7030A0"/>
                </a:solidFill>
              </a:rPr>
              <a:t>Наповніть</a:t>
            </a:r>
            <a:r>
              <a:rPr lang="ru-RU" sz="2400" b="1" dirty="0" smtClean="0">
                <a:solidFill>
                  <a:srgbClr val="7030A0"/>
                </a:solidFill>
              </a:rPr>
              <a:t>» свою </a:t>
            </a:r>
            <a:r>
              <a:rPr lang="ru-RU" sz="2400" b="1" dirty="0" err="1" smtClean="0">
                <a:solidFill>
                  <a:srgbClr val="7030A0"/>
                </a:solidFill>
              </a:rPr>
              <a:t>уявну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піцу</a:t>
            </a:r>
            <a:r>
              <a:rPr lang="ru-RU" sz="2400" b="1" dirty="0" smtClean="0">
                <a:solidFill>
                  <a:srgbClr val="7030A0"/>
                </a:solidFill>
              </a:rPr>
              <a:t> та намалюйте, </a:t>
            </a:r>
            <a:r>
              <a:rPr lang="ru-RU" sz="2400" b="1" dirty="0">
                <a:solidFill>
                  <a:srgbClr val="7030A0"/>
                </a:solidFill>
              </a:rPr>
              <a:t>що </a:t>
            </a:r>
            <a:r>
              <a:rPr lang="ru-RU" sz="2400" b="1" dirty="0" err="1">
                <a:solidFill>
                  <a:srgbClr val="7030A0"/>
                </a:solidFill>
              </a:rPr>
              <a:t>найбільше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сподобалося</a:t>
            </a:r>
            <a:r>
              <a:rPr lang="ru-RU" sz="2400" b="1" dirty="0">
                <a:solidFill>
                  <a:srgbClr val="7030A0"/>
                </a:solidFill>
              </a:rPr>
              <a:t> або </a:t>
            </a:r>
            <a:r>
              <a:rPr lang="ru-RU" sz="2400" b="1" dirty="0" err="1">
                <a:solidFill>
                  <a:srgbClr val="7030A0"/>
                </a:solidFill>
              </a:rPr>
              <a:t>запам’яталося</a:t>
            </a:r>
            <a:r>
              <a:rPr lang="ru-RU" sz="2400" b="1" dirty="0">
                <a:solidFill>
                  <a:srgbClr val="7030A0"/>
                </a:solidFill>
              </a:rPr>
              <a:t> на </a:t>
            </a:r>
            <a:r>
              <a:rPr lang="ru-RU" sz="2400" b="1" dirty="0" smtClean="0">
                <a:solidFill>
                  <a:srgbClr val="7030A0"/>
                </a:solidFill>
              </a:rPr>
              <a:t>уроці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9332391" y="3586501"/>
            <a:ext cx="2304256" cy="132802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Заміна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додавання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множенням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1123479" y="428511"/>
            <a:ext cx="9793088" cy="706685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Рефлексія. Вправа «Піца»</a:t>
            </a:r>
            <a:endParaRPr lang="ru-RU" sz="4000" b="1" dirty="0"/>
          </a:p>
        </p:txBody>
      </p:sp>
      <p:pic>
        <p:nvPicPr>
          <p:cNvPr id="4098" name="Picture 2" descr="https://goroddetstva.by/upload/iblock/44a/44a9d668136438c817bcc760dfdb9e9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79" t="-4651" r="6679" b="4651"/>
          <a:stretch/>
        </p:blipFill>
        <p:spPr bwMode="auto">
          <a:xfrm>
            <a:off x="4036243" y="2318676"/>
            <a:ext cx="3308097" cy="1927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605022" y="5229213"/>
            <a:ext cx="2013352" cy="919401"/>
          </a:xfrm>
          <a:prstGeom prst="round2Diag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Обчислення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виразів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Салат свежий Лист салата Свежие зеленые листья салата Стоковое Изображение  - изображение насчитывающей диетпитание, ферма: 9917445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4" t="7670" r="12115" b="19035"/>
          <a:stretch/>
        </p:blipFill>
        <p:spPr bwMode="auto">
          <a:xfrm>
            <a:off x="4951831" y="4343537"/>
            <a:ext cx="2016410" cy="1512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екларация на маслины - sertfood.r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3" b="17963"/>
          <a:stretch/>
        </p:blipFill>
        <p:spPr bwMode="auto">
          <a:xfrm>
            <a:off x="1366400" y="2318676"/>
            <a:ext cx="2503948" cy="1472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29560" y="3790813"/>
            <a:ext cx="1673680" cy="919401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Чарівні квадрати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Более 74 800 работ на тему «Chopped Tomatoes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5874" r="7425" b="11734"/>
          <a:stretch/>
        </p:blipFill>
        <p:spPr bwMode="auto">
          <a:xfrm>
            <a:off x="2477211" y="4035014"/>
            <a:ext cx="2342851" cy="1546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Шампиньоны | Пиццерия Атлантид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5" b="16432"/>
          <a:stretch/>
        </p:blipFill>
        <p:spPr bwMode="auto">
          <a:xfrm>
            <a:off x="7812752" y="2350587"/>
            <a:ext cx="2375989" cy="1596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М'ясо курки ПІКАНТНЕ, ваг, 50 г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1" t="17802" r="12550" b="20759"/>
          <a:stretch/>
        </p:blipFill>
        <p:spPr bwMode="auto">
          <a:xfrm>
            <a:off x="7175145" y="3945331"/>
            <a:ext cx="1825602" cy="1910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1332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151732" cy="340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3211711" y="1341562"/>
            <a:ext cx="7776864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сторінці </a:t>
            </a:r>
            <a:r>
              <a:rPr lang="uk-UA" sz="3600" b="1" dirty="0" smtClean="0">
                <a:solidFill>
                  <a:schemeClr val="bg1"/>
                </a:solidFill>
              </a:rPr>
              <a:t>554-55 № 321, № 322</a:t>
            </a:r>
          </a:p>
        </p:txBody>
      </p:sp>
      <p:pic>
        <p:nvPicPr>
          <p:cNvPr id="6" name="Picture 2" descr="D:\3 клас\03 МАТЕМ\1 Листопад\3 Табличне множення і ділення 7_9\№038 Задачі на вміщення\2025-10-18_0130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486" y="1925338"/>
            <a:ext cx="8677552" cy="163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3 клас\03 МАТЕМ\1 Листопад\3 Табличне множення і ділення 7_9\№038 Задачі на вміщення\2025-10-18_0131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179" y="3564779"/>
            <a:ext cx="8687992" cy="285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354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599705"/>
            <a:ext cx="9886706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72909375"/>
              </p:ext>
            </p:extLst>
          </p:nvPr>
        </p:nvGraphicFramePr>
        <p:xfrm>
          <a:off x="649571" y="1577825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168" y="4615555"/>
            <a:ext cx="3442434" cy="16842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08529" y="494642"/>
            <a:ext cx="10068078" cy="68981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Усна </a:t>
            </a:r>
            <a:r>
              <a:rPr lang="uk-UA" sz="4000" b="1" dirty="0" smtClean="0">
                <a:solidFill>
                  <a:schemeClr val="bg1"/>
                </a:solidFill>
              </a:rPr>
              <a:t>лічба. Чарівні квадрати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029174"/>
              </p:ext>
            </p:extLst>
          </p:nvPr>
        </p:nvGraphicFramePr>
        <p:xfrm>
          <a:off x="1731940" y="2197609"/>
          <a:ext cx="3332061" cy="29146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106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06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0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71546">
                <a:tc>
                  <a:txBody>
                    <a:bodyPr/>
                    <a:lstStyle/>
                    <a:p>
                      <a:pPr algn="ctr"/>
                      <a:endParaRPr lang="uk-UA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</a:t>
                      </a:r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uk-UA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1546">
                <a:tc>
                  <a:txBody>
                    <a:bodyPr/>
                    <a:lstStyle/>
                    <a:p>
                      <a:pPr algn="ctr"/>
                      <a:endParaRPr lang="uk-UA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uk-UA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uk-UA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71546">
                <a:tc>
                  <a:txBody>
                    <a:bodyPr/>
                    <a:lstStyle/>
                    <a:p>
                      <a:pPr algn="ctr"/>
                      <a:endParaRPr lang="uk-UA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uk-UA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uk-UA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2633724" y="1184462"/>
            <a:ext cx="1259953" cy="9146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8950" y="239238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accent6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89559" y="336540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accent6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00691" y="336540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accent6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77310" y="240830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accent6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75012" y="429231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accent6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0691" y="423486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accent6">
                    <a:lumMod val="50000"/>
                  </a:schemeClr>
                </a:solidFill>
              </a:rPr>
              <a:t>7</a:t>
            </a:r>
          </a:p>
        </p:txBody>
      </p:sp>
      <p:graphicFrame>
        <p:nvGraphicFramePr>
          <p:cNvPr id="15" name="Таблиця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206217"/>
              </p:ext>
            </p:extLst>
          </p:nvPr>
        </p:nvGraphicFramePr>
        <p:xfrm>
          <a:off x="7272362" y="2197608"/>
          <a:ext cx="3249084" cy="29146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30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30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30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71546">
                <a:tc>
                  <a:txBody>
                    <a:bodyPr/>
                    <a:lstStyle/>
                    <a:p>
                      <a:endParaRPr lang="uk-UA" sz="2100" dirty="0"/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endParaRPr lang="uk-UA" sz="2100" dirty="0"/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endParaRPr lang="uk-UA" sz="2100"/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1546">
                <a:tc>
                  <a:txBody>
                    <a:bodyPr/>
                    <a:lstStyle/>
                    <a:p>
                      <a:endParaRPr lang="uk-UA" sz="2100"/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endParaRPr lang="uk-UA" sz="2100" dirty="0"/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endParaRPr lang="uk-UA" sz="2100"/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71546">
                <a:tc>
                  <a:txBody>
                    <a:bodyPr/>
                    <a:lstStyle/>
                    <a:p>
                      <a:endParaRPr lang="uk-UA" sz="2100"/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endParaRPr lang="uk-UA" sz="2100" dirty="0"/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endParaRPr lang="uk-UA" sz="2100" dirty="0"/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Овал 15"/>
          <p:cNvSpPr/>
          <p:nvPr/>
        </p:nvSpPr>
        <p:spPr>
          <a:xfrm>
            <a:off x="7992321" y="1184462"/>
            <a:ext cx="1259953" cy="9146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15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78426" y="336775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accent6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81354" y="239238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accent6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79193" y="429006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accent6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7731" y="236092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accent3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70421" y="429219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accent3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87689" y="429006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accent3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71100" y="427949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accent3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67293" y="236092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accent3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06855" y="235568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accent3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73890" y="334917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accent3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87689" y="333168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accent3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725695" y="33654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accent3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31" name="Picture 4" descr="Декларация на маслины - sertfood.r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3" b="17963"/>
          <a:stretch/>
        </p:blipFill>
        <p:spPr bwMode="auto">
          <a:xfrm>
            <a:off x="9254699" y="5136991"/>
            <a:ext cx="2503948" cy="1472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13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23" grpId="0"/>
      <p:bldP spid="24" grpId="0"/>
      <p:bldP spid="26" grpId="0"/>
      <p:bldP spid="27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5020" y="413504"/>
            <a:ext cx="10225136" cy="85852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Заміни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додавання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множенням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5020" y="1868868"/>
            <a:ext cx="4798979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/>
              <a:t>6 + 6 + 6 + 4 + 4 + 4 + 4 </a:t>
            </a:r>
            <a:r>
              <a:rPr lang="uk-UA" sz="3600" b="1" dirty="0" smtClean="0">
                <a:solidFill>
                  <a:schemeClr val="bg1"/>
                </a:solidFill>
              </a:rPr>
              <a:t>=</a:t>
            </a:r>
            <a:endParaRPr lang="uk-UA" sz="3600" b="1" dirty="0">
              <a:solidFill>
                <a:schemeClr val="bg1"/>
              </a:solidFill>
            </a:endParaRPr>
          </a:p>
          <a:p>
            <a:r>
              <a:rPr lang="ru-RU" sz="3600" b="1" dirty="0"/>
              <a:t>7 + 7 + 7 + 7 + 7 + 8 + 8 </a:t>
            </a:r>
            <a:r>
              <a:rPr lang="uk-UA" sz="3600" b="1" dirty="0" smtClean="0">
                <a:solidFill>
                  <a:schemeClr val="bg1"/>
                </a:solidFill>
              </a:rPr>
              <a:t>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04000" y="1884752"/>
            <a:ext cx="273630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6 ∙ 3 + 4 ∙ 4 =</a:t>
            </a:r>
            <a:endParaRPr lang="uk-UA" sz="3600" b="1" dirty="0">
              <a:solidFill>
                <a:schemeClr val="bg1"/>
              </a:solidFill>
            </a:endParaRPr>
          </a:p>
          <a:p>
            <a:r>
              <a:rPr lang="uk-UA" sz="3600" b="1" dirty="0" smtClean="0">
                <a:solidFill>
                  <a:schemeClr val="bg1"/>
                </a:solidFill>
              </a:rPr>
              <a:t>7 ∙ 5 + 8 ∙ 2 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555161" y="1843345"/>
            <a:ext cx="69036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34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23516" y="3543305"/>
            <a:ext cx="370036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/>
              <a:t>(2 + 2 + 2 + 2) ∙ 4</a:t>
            </a:r>
            <a:r>
              <a:rPr lang="ru-RU" sz="3600" b="1" dirty="0" smtClean="0"/>
              <a:t> </a:t>
            </a:r>
            <a:r>
              <a:rPr lang="uk-UA" sz="3600" b="1" dirty="0" smtClean="0">
                <a:solidFill>
                  <a:schemeClr val="bg1"/>
                </a:solidFill>
              </a:rPr>
              <a:t>=</a:t>
            </a:r>
            <a:endParaRPr lang="uk-UA" sz="3600" b="1" dirty="0">
              <a:solidFill>
                <a:schemeClr val="bg1"/>
              </a:solidFill>
            </a:endParaRPr>
          </a:p>
          <a:p>
            <a:r>
              <a:rPr lang="ru-RU" sz="3600" b="1" dirty="0"/>
              <a:t>(3 + 3 + 3) ∙ </a:t>
            </a:r>
            <a:r>
              <a:rPr lang="ru-RU" sz="3600" b="1" dirty="0" smtClean="0"/>
              <a:t>7 </a:t>
            </a:r>
            <a:r>
              <a:rPr lang="uk-UA" sz="3600" b="1" dirty="0" smtClean="0">
                <a:solidFill>
                  <a:schemeClr val="bg1"/>
                </a:solidFill>
              </a:rPr>
              <a:t>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34507" y="3559820"/>
            <a:ext cx="64685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32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71523" y="2565606"/>
            <a:ext cx="76633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51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3875" y="3521844"/>
            <a:ext cx="201622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2 ∙ 4 </a:t>
            </a:r>
            <a:r>
              <a:rPr lang="ru-RU" sz="3600" b="1" dirty="0"/>
              <a:t>∙ 4 </a:t>
            </a:r>
            <a:r>
              <a:rPr lang="uk-UA" sz="3600" b="1" dirty="0" smtClean="0">
                <a:solidFill>
                  <a:schemeClr val="bg1"/>
                </a:solidFill>
              </a:rPr>
              <a:t>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37177" y="4206151"/>
            <a:ext cx="64685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63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20952" y="4174373"/>
            <a:ext cx="201622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3 ∙ 3 ∙ 7 =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6367" y="1446495"/>
            <a:ext cx="2876359" cy="2964270"/>
          </a:xfrm>
          <a:prstGeom prst="rect">
            <a:avLst/>
          </a:prstGeom>
        </p:spPr>
      </p:pic>
      <p:sp>
        <p:nvSpPr>
          <p:cNvPr id="16" name="Прямоугольник 4"/>
          <p:cNvSpPr/>
          <p:nvPr/>
        </p:nvSpPr>
        <p:spPr>
          <a:xfrm>
            <a:off x="1023516" y="1306848"/>
            <a:ext cx="4780484" cy="53649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Обчисли </a:t>
            </a:r>
            <a:r>
              <a:rPr lang="ru-RU" sz="2800" b="1" dirty="0">
                <a:solidFill>
                  <a:srgbClr val="7030A0"/>
                </a:solidFill>
              </a:rPr>
              <a:t>значення </a:t>
            </a:r>
            <a:r>
              <a:rPr lang="ru-RU" sz="2800" b="1" dirty="0" err="1" smtClean="0">
                <a:solidFill>
                  <a:srgbClr val="7030A0"/>
                </a:solidFill>
              </a:rPr>
              <a:t>виразів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590034"/>
            <a:ext cx="1843560" cy="126955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Ст.55 №323-324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68453" y="4863922"/>
            <a:ext cx="7138527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Розглянь </a:t>
            </a:r>
            <a:r>
              <a:rPr lang="ru-RU" sz="2800" b="1" dirty="0" err="1">
                <a:solidFill>
                  <a:srgbClr val="7030A0"/>
                </a:solidFill>
              </a:rPr>
              <a:t>обчислення</a:t>
            </a:r>
            <a:r>
              <a:rPr lang="ru-RU" sz="2800" b="1" dirty="0">
                <a:solidFill>
                  <a:srgbClr val="7030A0"/>
                </a:solidFill>
              </a:rPr>
              <a:t> і поясни, як </a:t>
            </a:r>
            <a:r>
              <a:rPr lang="ru-RU" sz="2800" b="1" dirty="0" err="1">
                <a:solidFill>
                  <a:srgbClr val="7030A0"/>
                </a:solidFill>
              </a:rPr>
              <a:t>міркували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55310" y="5446018"/>
            <a:ext cx="344463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5 </a:t>
            </a:r>
            <a:r>
              <a:rPr lang="ru-RU" sz="3200" b="1" dirty="0"/>
              <a:t>∙ 3 + 5 = 5 ∙ 4 = </a:t>
            </a:r>
            <a:r>
              <a:rPr lang="ru-RU" sz="3200" b="1" dirty="0" smtClean="0"/>
              <a:t>20</a:t>
            </a:r>
            <a:endParaRPr lang="ru-RU" sz="32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238853" y="1375071"/>
            <a:ext cx="64031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16</a:t>
            </a:r>
            <a:endParaRPr lang="ru-RU" sz="32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948015" y="1404573"/>
            <a:ext cx="64031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18</a:t>
            </a:r>
            <a:endParaRPr lang="ru-RU" sz="3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948015" y="2989035"/>
            <a:ext cx="64031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35</a:t>
            </a:r>
            <a:endParaRPr lang="ru-RU" sz="32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172151" y="2997746"/>
            <a:ext cx="64031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16</a:t>
            </a:r>
            <a:endParaRPr lang="ru-RU" sz="3200" b="1" dirty="0"/>
          </a:p>
        </p:txBody>
      </p:sp>
      <p:pic>
        <p:nvPicPr>
          <p:cNvPr id="31" name="Picture 8" descr="Шампиньоны | Пиццерия Атлантид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5" b="16432"/>
          <a:stretch/>
        </p:blipFill>
        <p:spPr bwMode="auto">
          <a:xfrm>
            <a:off x="9337856" y="4628282"/>
            <a:ext cx="2375989" cy="1596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5573660" y="5456090"/>
            <a:ext cx="354270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7 </a:t>
            </a:r>
            <a:r>
              <a:rPr lang="ru-RU" sz="3200" b="1" dirty="0"/>
              <a:t>∙ 5 + 7 = 7 ∙ 6 = 42</a:t>
            </a:r>
          </a:p>
        </p:txBody>
      </p:sp>
    </p:spTree>
    <p:extLst>
      <p:ext uri="{BB962C8B-B14F-4D97-AF65-F5344CB8AC3E}">
        <p14:creationId xmlns:p14="http://schemas.microsoft.com/office/powerpoint/2010/main" val="6133599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8" grpId="0" animBg="1"/>
      <p:bldP spid="20" grpId="0" animBg="1"/>
      <p:bldP spid="2" grpId="0" animBg="1"/>
      <p:bldP spid="21" grpId="0" animBg="1"/>
      <p:bldP spid="22" grpId="0" animBg="1"/>
      <p:bldP spid="23" grpId="0" animBg="1"/>
      <p:bldP spid="24" grpId="0" animBg="1"/>
      <p:bldP spid="30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876" b="56485"/>
          <a:stretch/>
        </p:blipFill>
        <p:spPr>
          <a:xfrm>
            <a:off x="102987" y="853946"/>
            <a:ext cx="11756373" cy="58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257192" y="-675077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34027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346636" y="1197546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00084" y="-663451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1123480" y="333450"/>
            <a:ext cx="8136903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4000" b="1" dirty="0" smtClean="0"/>
              <a:t>Хвилинка каліграфії</a:t>
            </a:r>
            <a:endParaRPr lang="ru-RU" sz="4000" b="1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2359341" y="1594609"/>
            <a:ext cx="5494047" cy="1188275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479" y="333450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516109" y="4005858"/>
            <a:ext cx="7477390" cy="10081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/>
              <a:t>Прочитайте числа. </a:t>
            </a:r>
            <a:r>
              <a:rPr lang="ru-RU" sz="2800" b="1" dirty="0" err="1" smtClean="0"/>
              <a:t>Визначте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закономірність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Виправте</a:t>
            </a:r>
            <a:r>
              <a:rPr lang="ru-RU" sz="2800" b="1" dirty="0" smtClean="0"/>
              <a:t> помилки і  </a:t>
            </a:r>
            <a:r>
              <a:rPr lang="ru-RU" sz="2800" b="1" dirty="0" err="1" smtClean="0"/>
              <a:t>запишіть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21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518497" y="2749628"/>
            <a:ext cx="7477390" cy="8241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/>
              <a:t>7  14  21  </a:t>
            </a:r>
            <a:r>
              <a:rPr lang="uk-UA" sz="4000" b="1" dirty="0" smtClean="0"/>
              <a:t>30  </a:t>
            </a:r>
            <a:r>
              <a:rPr lang="uk-UA" sz="4000" b="1" dirty="0"/>
              <a:t>35  42  49  </a:t>
            </a:r>
            <a:r>
              <a:rPr lang="uk-UA" sz="4000" b="1" dirty="0" smtClean="0"/>
              <a:t>54  </a:t>
            </a:r>
            <a:r>
              <a:rPr lang="uk-UA" sz="4000" b="1" dirty="0"/>
              <a:t>63  70</a:t>
            </a:r>
            <a:endParaRPr lang="ru-RU" sz="4000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4671192" y="909514"/>
            <a:ext cx="2701059" cy="100051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31791" y="1197546"/>
            <a:ext cx="454720" cy="56779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216695" y="-635119"/>
            <a:ext cx="454720" cy="567792"/>
          </a:xfrm>
          <a:prstGeom prst="rect">
            <a:avLst/>
          </a:prstGeom>
        </p:spPr>
      </p:pic>
      <p:sp>
        <p:nvSpPr>
          <p:cNvPr id="22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2491631" y="2737771"/>
            <a:ext cx="800161" cy="8241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 smtClean="0"/>
              <a:t>28</a:t>
            </a:r>
            <a:endParaRPr lang="ru-RU" sz="4000" b="1" dirty="0"/>
          </a:p>
        </p:txBody>
      </p:sp>
      <p:sp>
        <p:nvSpPr>
          <p:cNvPr id="25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5483618" y="2724522"/>
            <a:ext cx="800161" cy="8241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 smtClean="0"/>
              <a:t>56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715910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907455" y="494643"/>
            <a:ext cx="10203567" cy="70290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Розглянь </a:t>
            </a:r>
            <a:r>
              <a:rPr lang="ru-RU" sz="4000" b="1" dirty="0" err="1" smtClean="0">
                <a:solidFill>
                  <a:schemeClr val="bg1"/>
                </a:solidFill>
              </a:rPr>
              <a:t>обчислення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Округлений прямокутник 1"/>
          <p:cNvSpPr/>
          <p:nvPr/>
        </p:nvSpPr>
        <p:spPr>
          <a:xfrm>
            <a:off x="1067590" y="1908915"/>
            <a:ext cx="5762427" cy="13048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6 ∙ 6 = 6 ∙ 5 + 6 = 30 + 6 = 36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6 </a:t>
            </a:r>
            <a:r>
              <a:rPr lang="ru-RU" sz="3600" b="1" dirty="0"/>
              <a:t>∙ 7 = 6 ∙ 6 + 6 = 36 + 6 = 42</a:t>
            </a:r>
            <a:endParaRPr lang="uk-UA" sz="3600" b="1" dirty="0"/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590034"/>
            <a:ext cx="1195487" cy="126955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Ст.55 №325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/>
          <p:cNvSpPr/>
          <p:nvPr/>
        </p:nvSpPr>
        <p:spPr>
          <a:xfrm>
            <a:off x="913967" y="1321503"/>
            <a:ext cx="7642283" cy="52411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     Поясни</a:t>
            </a:r>
            <a:r>
              <a:rPr lang="ru-RU" sz="2800" b="1" dirty="0">
                <a:solidFill>
                  <a:srgbClr val="7030A0"/>
                </a:solidFill>
              </a:rPr>
              <a:t>, яким </a:t>
            </a:r>
            <a:r>
              <a:rPr lang="ru-RU" sz="2800" b="1" dirty="0" smtClean="0">
                <a:solidFill>
                  <a:srgbClr val="7030A0"/>
                </a:solidFill>
              </a:rPr>
              <a:t>способом </a:t>
            </a:r>
            <a:r>
              <a:rPr lang="ru-RU" sz="2800" b="1" dirty="0" err="1">
                <a:solidFill>
                  <a:srgbClr val="7030A0"/>
                </a:solidFill>
              </a:rPr>
              <a:t>знаходили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добутки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5" name="Округлений прямокутник 1"/>
          <p:cNvSpPr/>
          <p:nvPr/>
        </p:nvSpPr>
        <p:spPr>
          <a:xfrm>
            <a:off x="1025658" y="3361728"/>
            <a:ext cx="8378741" cy="5719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    Обчисли </a:t>
            </a:r>
            <a:r>
              <a:rPr lang="ru-RU" sz="2800" b="1" dirty="0" err="1">
                <a:solidFill>
                  <a:srgbClr val="7030A0"/>
                </a:solidFill>
              </a:rPr>
              <a:t>добутки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скориставшись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цим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способом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1431" y="4068099"/>
            <a:ext cx="124994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5 ∙ </a:t>
            </a:r>
            <a:r>
              <a:rPr lang="ru-RU" sz="3200" b="1" dirty="0" smtClean="0"/>
              <a:t>6 = </a:t>
            </a:r>
          </a:p>
          <a:p>
            <a:r>
              <a:rPr lang="ru-RU" sz="3200" b="1" dirty="0" smtClean="0"/>
              <a:t>5 </a:t>
            </a:r>
            <a:r>
              <a:rPr lang="ru-RU" sz="3200" b="1" dirty="0"/>
              <a:t>∙ 7 </a:t>
            </a:r>
            <a:r>
              <a:rPr lang="ru-RU" sz="3200" b="1" dirty="0" smtClean="0"/>
              <a:t>=</a:t>
            </a:r>
          </a:p>
          <a:p>
            <a:r>
              <a:rPr lang="ru-RU" sz="3200" b="1" dirty="0" smtClean="0"/>
              <a:t>5 </a:t>
            </a:r>
            <a:r>
              <a:rPr lang="ru-RU" sz="3200" b="1" dirty="0"/>
              <a:t>∙ </a:t>
            </a:r>
            <a:r>
              <a:rPr lang="ru-RU" sz="3200" b="1" dirty="0" smtClean="0"/>
              <a:t>8 =</a:t>
            </a:r>
            <a:endParaRPr lang="uk-UA" sz="32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99891" y="1321503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①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46834" y="3410630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②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9863" y="4056922"/>
            <a:ext cx="98456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/>
              <a:t>6 </a:t>
            </a:r>
            <a:r>
              <a:rPr lang="ru-RU" sz="3200" b="1" dirty="0"/>
              <a:t>∙ 3 </a:t>
            </a:r>
            <a:endParaRPr lang="ru-RU" sz="3200" b="1" dirty="0" smtClean="0"/>
          </a:p>
          <a:p>
            <a:r>
              <a:rPr lang="ru-RU" sz="3200" b="1" dirty="0" smtClean="0"/>
              <a:t>6 </a:t>
            </a:r>
            <a:r>
              <a:rPr lang="ru-RU" sz="3200" b="1" dirty="0"/>
              <a:t>∙ </a:t>
            </a:r>
            <a:r>
              <a:rPr lang="ru-RU" sz="3200" b="1" dirty="0" smtClean="0"/>
              <a:t>4 </a:t>
            </a:r>
          </a:p>
          <a:p>
            <a:r>
              <a:rPr lang="ru-RU" sz="3200" b="1" dirty="0" smtClean="0"/>
              <a:t>6 </a:t>
            </a:r>
            <a:r>
              <a:rPr lang="ru-RU" sz="3200" b="1" dirty="0"/>
              <a:t>∙ </a:t>
            </a:r>
            <a:r>
              <a:rPr lang="ru-RU" sz="3200" b="1" dirty="0" smtClean="0"/>
              <a:t>5</a:t>
            </a:r>
            <a:endParaRPr lang="uk-UA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180263" y="4020374"/>
            <a:ext cx="98456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b="1" dirty="0"/>
              <a:t>7 ∙ 7 </a:t>
            </a:r>
            <a:endParaRPr lang="ru-RU" sz="3200" b="1" dirty="0" smtClean="0"/>
          </a:p>
          <a:p>
            <a:r>
              <a:rPr lang="ru-RU" sz="3200" b="1" dirty="0" smtClean="0"/>
              <a:t>7 </a:t>
            </a:r>
            <a:r>
              <a:rPr lang="ru-RU" sz="3200" b="1" dirty="0"/>
              <a:t>∙ 8 </a:t>
            </a:r>
            <a:endParaRPr lang="ru-RU" sz="3200" b="1" dirty="0" smtClean="0"/>
          </a:p>
          <a:p>
            <a:r>
              <a:rPr lang="ru-RU" sz="3200" b="1" dirty="0" smtClean="0"/>
              <a:t>7 </a:t>
            </a:r>
            <a:r>
              <a:rPr lang="ru-RU" sz="3200" b="1" dirty="0"/>
              <a:t>∙ 9</a:t>
            </a:r>
            <a:endParaRPr lang="uk-UA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930916" y="4056922"/>
            <a:ext cx="17956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/>
              <a:t>5 </a:t>
            </a:r>
            <a:r>
              <a:rPr lang="uk-UA" sz="3200" b="1" dirty="0"/>
              <a:t>· 5 + 5 </a:t>
            </a:r>
            <a:r>
              <a:rPr lang="uk-UA" sz="3200" b="1" dirty="0" smtClean="0"/>
              <a:t>=</a:t>
            </a:r>
            <a:endParaRPr lang="uk-UA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669572" y="4077866"/>
            <a:ext cx="60144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/>
              <a:t>30</a:t>
            </a:r>
            <a:endParaRPr lang="uk-UA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930916" y="4599992"/>
            <a:ext cx="17956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/>
              <a:t>5 </a:t>
            </a:r>
            <a:r>
              <a:rPr lang="uk-UA" sz="3200" b="1" dirty="0"/>
              <a:t>· </a:t>
            </a:r>
            <a:r>
              <a:rPr lang="uk-UA" sz="3200" b="1" dirty="0" smtClean="0"/>
              <a:t>6 </a:t>
            </a:r>
            <a:r>
              <a:rPr lang="uk-UA" sz="3200" b="1" dirty="0"/>
              <a:t>+ 5 </a:t>
            </a:r>
            <a:r>
              <a:rPr lang="uk-UA" sz="3200" b="1" dirty="0" smtClean="0"/>
              <a:t>=</a:t>
            </a:r>
            <a:endParaRPr lang="uk-UA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669572" y="4620936"/>
            <a:ext cx="60144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/>
              <a:t>35</a:t>
            </a:r>
            <a:endParaRPr lang="uk-UA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941380" y="5156926"/>
            <a:ext cx="17956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/>
              <a:t>5 </a:t>
            </a:r>
            <a:r>
              <a:rPr lang="uk-UA" sz="3200" b="1" dirty="0"/>
              <a:t>· </a:t>
            </a:r>
            <a:r>
              <a:rPr lang="uk-UA" sz="3200" b="1" dirty="0" smtClean="0"/>
              <a:t>7 </a:t>
            </a:r>
            <a:r>
              <a:rPr lang="uk-UA" sz="3200" b="1" dirty="0"/>
              <a:t>+ 5 </a:t>
            </a:r>
            <a:r>
              <a:rPr lang="uk-UA" sz="3200" b="1" dirty="0" smtClean="0"/>
              <a:t>=</a:t>
            </a:r>
            <a:endParaRPr lang="uk-UA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680036" y="5177870"/>
            <a:ext cx="60144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/>
              <a:t>40</a:t>
            </a:r>
            <a:endParaRPr lang="uk-UA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561671" y="4005858"/>
            <a:ext cx="17956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/>
              <a:t>6 </a:t>
            </a:r>
            <a:r>
              <a:rPr lang="uk-UA" sz="3200" b="1" dirty="0"/>
              <a:t>· </a:t>
            </a:r>
            <a:r>
              <a:rPr lang="uk-UA" sz="3200" b="1" dirty="0" smtClean="0"/>
              <a:t>2 </a:t>
            </a:r>
            <a:r>
              <a:rPr lang="uk-UA" sz="3200" b="1" dirty="0"/>
              <a:t>+ </a:t>
            </a:r>
            <a:r>
              <a:rPr lang="uk-UA" sz="3200" b="1" dirty="0" smtClean="0"/>
              <a:t>6 =</a:t>
            </a:r>
            <a:endParaRPr lang="uk-UA" sz="3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300327" y="4026802"/>
            <a:ext cx="60144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/>
              <a:t>18</a:t>
            </a:r>
            <a:endParaRPr lang="uk-UA" sz="3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561671" y="4548928"/>
            <a:ext cx="17956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/>
              <a:t>6 </a:t>
            </a:r>
            <a:r>
              <a:rPr lang="uk-UA" sz="3200" b="1" dirty="0"/>
              <a:t>· </a:t>
            </a:r>
            <a:r>
              <a:rPr lang="uk-UA" sz="3200" b="1" dirty="0" smtClean="0"/>
              <a:t>3 </a:t>
            </a:r>
            <a:r>
              <a:rPr lang="uk-UA" sz="3200" b="1" dirty="0"/>
              <a:t>+ </a:t>
            </a:r>
            <a:r>
              <a:rPr lang="uk-UA" sz="3200" b="1" dirty="0" smtClean="0"/>
              <a:t>6 =</a:t>
            </a:r>
            <a:endParaRPr lang="uk-UA" sz="3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300327" y="4569872"/>
            <a:ext cx="60144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/>
              <a:t>24</a:t>
            </a:r>
            <a:endParaRPr lang="uk-UA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572135" y="5105862"/>
            <a:ext cx="17956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/>
              <a:t>6 </a:t>
            </a:r>
            <a:r>
              <a:rPr lang="uk-UA" sz="3200" b="1" dirty="0"/>
              <a:t>· </a:t>
            </a:r>
            <a:r>
              <a:rPr lang="uk-UA" sz="3200" b="1" dirty="0" smtClean="0"/>
              <a:t>4 </a:t>
            </a:r>
            <a:r>
              <a:rPr lang="uk-UA" sz="3200" b="1" dirty="0"/>
              <a:t>+ </a:t>
            </a:r>
            <a:r>
              <a:rPr lang="uk-UA" sz="3200" b="1" dirty="0" smtClean="0"/>
              <a:t>6 =</a:t>
            </a:r>
            <a:endParaRPr lang="uk-UA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310791" y="5126806"/>
            <a:ext cx="60144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/>
              <a:t>30</a:t>
            </a:r>
            <a:endParaRPr lang="uk-UA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154364" y="3980044"/>
            <a:ext cx="17956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/>
              <a:t>7 </a:t>
            </a:r>
            <a:r>
              <a:rPr lang="uk-UA" sz="3200" b="1" dirty="0"/>
              <a:t>· </a:t>
            </a:r>
            <a:r>
              <a:rPr lang="uk-UA" sz="3200" b="1" dirty="0" smtClean="0"/>
              <a:t>6 </a:t>
            </a:r>
            <a:r>
              <a:rPr lang="uk-UA" sz="3200" b="1" dirty="0"/>
              <a:t>+ </a:t>
            </a:r>
            <a:r>
              <a:rPr lang="uk-UA" sz="3200" b="1" dirty="0" smtClean="0"/>
              <a:t>7 =</a:t>
            </a:r>
            <a:endParaRPr lang="uk-UA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0893020" y="4000988"/>
            <a:ext cx="60144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/>
              <a:t>49</a:t>
            </a:r>
            <a:endParaRPr lang="uk-UA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9154364" y="4523114"/>
            <a:ext cx="17956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/>
              <a:t>7 </a:t>
            </a:r>
            <a:r>
              <a:rPr lang="uk-UA" sz="3200" b="1" dirty="0"/>
              <a:t>· </a:t>
            </a:r>
            <a:r>
              <a:rPr lang="uk-UA" sz="3200" b="1" dirty="0" smtClean="0"/>
              <a:t>7 </a:t>
            </a:r>
            <a:r>
              <a:rPr lang="uk-UA" sz="3200" b="1" dirty="0"/>
              <a:t>+ </a:t>
            </a:r>
            <a:r>
              <a:rPr lang="uk-UA" sz="3200" b="1" dirty="0" smtClean="0"/>
              <a:t>7 =</a:t>
            </a:r>
            <a:endParaRPr lang="uk-UA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0893020" y="4544058"/>
            <a:ext cx="60144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/>
              <a:t>56</a:t>
            </a:r>
            <a:endParaRPr lang="uk-UA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9164828" y="5080048"/>
            <a:ext cx="17956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/>
              <a:t>7 </a:t>
            </a:r>
            <a:r>
              <a:rPr lang="uk-UA" sz="3200" b="1" dirty="0"/>
              <a:t>· </a:t>
            </a:r>
            <a:r>
              <a:rPr lang="uk-UA" sz="3200" b="1" dirty="0" smtClean="0"/>
              <a:t>8 </a:t>
            </a:r>
            <a:r>
              <a:rPr lang="uk-UA" sz="3200" b="1" dirty="0"/>
              <a:t>+ </a:t>
            </a:r>
            <a:r>
              <a:rPr lang="uk-UA" sz="3200" b="1" dirty="0" smtClean="0"/>
              <a:t>7 =</a:t>
            </a:r>
            <a:endParaRPr lang="uk-UA" sz="3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0903484" y="5100992"/>
            <a:ext cx="60144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/>
              <a:t>63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16727791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907455" y="494643"/>
            <a:ext cx="10203567" cy="70290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Обчисли вирази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Округлений прямокутник 1"/>
          <p:cNvSpPr/>
          <p:nvPr/>
        </p:nvSpPr>
        <p:spPr>
          <a:xfrm>
            <a:off x="919719" y="1779455"/>
            <a:ext cx="2760238" cy="13048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67 – 7 ∙ </a:t>
            </a:r>
            <a:r>
              <a:rPr lang="ru-RU" sz="3600" b="1" dirty="0" smtClean="0"/>
              <a:t>8 = </a:t>
            </a:r>
          </a:p>
          <a:p>
            <a:pPr algn="ctr"/>
            <a:r>
              <a:rPr lang="ru-RU" sz="3600" b="1" dirty="0" smtClean="0"/>
              <a:t>34 </a:t>
            </a:r>
            <a:r>
              <a:rPr lang="ru-RU" sz="3600" b="1" dirty="0"/>
              <a:t>+ 6 ∙ </a:t>
            </a:r>
            <a:r>
              <a:rPr lang="ru-RU" sz="3600" b="1" dirty="0" smtClean="0"/>
              <a:t>8 = </a:t>
            </a:r>
            <a:endParaRPr lang="uk-UA" sz="3600" b="1" dirty="0"/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590034"/>
            <a:ext cx="1195487" cy="126955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Ст.55 №326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19623" y="1186121"/>
            <a:ext cx="60144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/>
              <a:t>56</a:t>
            </a:r>
            <a:endParaRPr lang="uk-UA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680036" y="1850287"/>
            <a:ext cx="6527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/>
              <a:t>11</a:t>
            </a:r>
            <a:endParaRPr lang="uk-UA" sz="3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299838" y="3017078"/>
            <a:ext cx="60144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/>
              <a:t>48</a:t>
            </a:r>
            <a:endParaRPr lang="uk-UA" sz="3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680036" y="2501905"/>
            <a:ext cx="6527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/>
              <a:t>82</a:t>
            </a:r>
            <a:endParaRPr lang="uk-UA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9831104" y="1785551"/>
            <a:ext cx="61524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8</a:t>
            </a:r>
            <a:endParaRPr lang="uk-UA" sz="3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9812357" y="2389014"/>
            <a:ext cx="65274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2</a:t>
            </a:r>
            <a:endParaRPr lang="uk-UA" sz="3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561876" y="3170062"/>
            <a:ext cx="39305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/>
              <a:t>8</a:t>
            </a:r>
            <a:endParaRPr lang="uk-UA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914999" y="3116912"/>
            <a:ext cx="39305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/>
              <a:t>5</a:t>
            </a:r>
            <a:endParaRPr lang="uk-UA" sz="3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203211" y="3725088"/>
            <a:ext cx="6967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3</a:t>
            </a:r>
            <a:endParaRPr lang="uk-UA" sz="3600" b="1" dirty="0"/>
          </a:p>
        </p:txBody>
      </p:sp>
      <p:sp>
        <p:nvSpPr>
          <p:cNvPr id="42" name="Округлений прямокутник 1"/>
          <p:cNvSpPr/>
          <p:nvPr/>
        </p:nvSpPr>
        <p:spPr>
          <a:xfrm>
            <a:off x="7028135" y="1770896"/>
            <a:ext cx="2760238" cy="13048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24 : (6 : 2</a:t>
            </a:r>
            <a:r>
              <a:rPr lang="ru-RU" sz="3600" b="1" dirty="0" smtClean="0"/>
              <a:t>) = </a:t>
            </a:r>
          </a:p>
          <a:p>
            <a:pPr algn="ctr"/>
            <a:r>
              <a:rPr lang="ru-RU" sz="3600" b="1" dirty="0" smtClean="0"/>
              <a:t>42 </a:t>
            </a:r>
            <a:r>
              <a:rPr lang="ru-RU" sz="3600" b="1" dirty="0"/>
              <a:t>: 7 : </a:t>
            </a:r>
            <a:r>
              <a:rPr lang="ru-RU" sz="3600" b="1" dirty="0" smtClean="0"/>
              <a:t>3 =</a:t>
            </a:r>
            <a:endParaRPr lang="uk-UA" sz="3600" b="1" dirty="0"/>
          </a:p>
        </p:txBody>
      </p:sp>
      <p:sp>
        <p:nvSpPr>
          <p:cNvPr id="43" name="Округлений прямокутник 1"/>
          <p:cNvSpPr/>
          <p:nvPr/>
        </p:nvSpPr>
        <p:spPr>
          <a:xfrm>
            <a:off x="3787775" y="3698387"/>
            <a:ext cx="3415436" cy="13048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48 : 6 – 35 : </a:t>
            </a:r>
            <a:r>
              <a:rPr lang="ru-RU" sz="3600" b="1" dirty="0" smtClean="0"/>
              <a:t>7 = </a:t>
            </a:r>
            <a:r>
              <a:rPr lang="ru-RU" sz="3600" b="1" dirty="0"/>
              <a:t>8 ∙ 4 – 8 : </a:t>
            </a:r>
            <a:r>
              <a:rPr lang="ru-RU" sz="3600" b="1" dirty="0" smtClean="0"/>
              <a:t>4 =</a:t>
            </a:r>
            <a:endParaRPr lang="uk-UA" sz="36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4517747" y="4998424"/>
            <a:ext cx="63817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32</a:t>
            </a:r>
            <a:endParaRPr lang="uk-UA" sz="32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870871" y="4945274"/>
            <a:ext cx="39305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/>
              <a:t>2</a:t>
            </a:r>
            <a:endParaRPr lang="uk-UA" sz="3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198693" y="4385153"/>
            <a:ext cx="69353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30</a:t>
            </a:r>
            <a:endParaRPr lang="uk-UA" sz="3600" b="1" dirty="0"/>
          </a:p>
        </p:txBody>
      </p:sp>
      <p:pic>
        <p:nvPicPr>
          <p:cNvPr id="47" name="Picture 6" descr="Более 74 800 работ на тему «Chopped Tomatoes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5874" r="7425" b="11734"/>
          <a:stretch/>
        </p:blipFill>
        <p:spPr bwMode="auto">
          <a:xfrm>
            <a:off x="8756328" y="4378428"/>
            <a:ext cx="2553826" cy="1685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6175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4" grpId="0" animBg="1"/>
      <p:bldP spid="45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1104712" y="621482"/>
            <a:ext cx="10083796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Розв’язування</a:t>
            </a:r>
            <a:r>
              <a:rPr lang="ru-RU" sz="4000" b="1" dirty="0" smtClean="0">
                <a:solidFill>
                  <a:schemeClr val="bg1"/>
                </a:solidFill>
              </a:rPr>
              <a:t> задачі </a:t>
            </a:r>
            <a:r>
              <a:rPr lang="ru-RU" sz="4000" b="1" dirty="0" err="1" smtClean="0">
                <a:solidFill>
                  <a:schemeClr val="bg1"/>
                </a:solidFill>
              </a:rPr>
              <a:t>усно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Округлений прямокутник 1"/>
          <p:cNvSpPr/>
          <p:nvPr/>
        </p:nvSpPr>
        <p:spPr>
          <a:xfrm>
            <a:off x="1104711" y="1557585"/>
            <a:ext cx="10171895" cy="15998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В одному </a:t>
            </a:r>
            <a:r>
              <a:rPr lang="ru-RU" sz="3200" b="1" dirty="0" err="1"/>
              <a:t>відрі</a:t>
            </a:r>
            <a:r>
              <a:rPr lang="ru-RU" sz="3200" b="1" dirty="0"/>
              <a:t> </a:t>
            </a:r>
            <a:r>
              <a:rPr lang="ru-RU" sz="3200" b="1" dirty="0" err="1"/>
              <a:t>вміщується</a:t>
            </a:r>
            <a:r>
              <a:rPr lang="ru-RU" sz="3200" b="1" dirty="0"/>
              <a:t> 7 л води.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літрів</a:t>
            </a:r>
            <a:r>
              <a:rPr lang="ru-RU" sz="3200" b="1" dirty="0"/>
              <a:t> води </a:t>
            </a:r>
            <a:r>
              <a:rPr lang="ru-RU" sz="3200" b="1" dirty="0" err="1"/>
              <a:t>вміщується</a:t>
            </a:r>
            <a:r>
              <a:rPr lang="ru-RU" sz="3200" b="1" dirty="0"/>
              <a:t> в </a:t>
            </a:r>
            <a:r>
              <a:rPr lang="ru-RU" sz="3200" b="1" dirty="0" err="1"/>
              <a:t>п’яти</a:t>
            </a:r>
            <a:r>
              <a:rPr lang="ru-RU" sz="3200" b="1" dirty="0"/>
              <a:t> таких </a:t>
            </a:r>
            <a:r>
              <a:rPr lang="ru-RU" sz="3200" b="1" dirty="0" err="1"/>
              <a:t>відрах</a:t>
            </a:r>
            <a:r>
              <a:rPr lang="ru-RU" sz="3200" b="1" dirty="0" smtClean="0"/>
              <a:t>?</a:t>
            </a:r>
            <a:r>
              <a:rPr lang="ru-RU" sz="3200" dirty="0"/>
              <a:t> </a:t>
            </a:r>
            <a:endParaRPr lang="ru-RU" sz="3200" dirty="0" smtClean="0"/>
          </a:p>
          <a:p>
            <a:pPr algn="ctr"/>
            <a:r>
              <a:rPr lang="ru-RU" sz="3200" b="1" dirty="0" smtClean="0"/>
              <a:t>в 7 </a:t>
            </a:r>
            <a:r>
              <a:rPr lang="ru-RU" sz="3200" b="1" dirty="0"/>
              <a:t>таких </a:t>
            </a:r>
            <a:r>
              <a:rPr lang="ru-RU" sz="3200" b="1" dirty="0" err="1"/>
              <a:t>відрах</a:t>
            </a:r>
            <a:r>
              <a:rPr lang="ru-RU" sz="3200" b="1" dirty="0" smtClean="0"/>
              <a:t>? В 9 </a:t>
            </a:r>
            <a:r>
              <a:rPr lang="ru-RU" sz="3200" b="1" dirty="0" err="1" smtClean="0"/>
              <a:t>відрах</a:t>
            </a:r>
            <a:r>
              <a:rPr lang="ru-RU" sz="3200" b="1" dirty="0" smtClean="0"/>
              <a:t>?  </a:t>
            </a:r>
            <a:endParaRPr lang="uk-UA" sz="32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689" y="3461588"/>
            <a:ext cx="1364388" cy="15265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438" y="3423284"/>
            <a:ext cx="1364733" cy="153058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696" y="3423284"/>
            <a:ext cx="1364733" cy="1530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639" y="3424468"/>
            <a:ext cx="1364733" cy="153058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554" y="3423285"/>
            <a:ext cx="1364733" cy="153058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92459" y="4050040"/>
            <a:ext cx="75804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7 л</a:t>
            </a:r>
          </a:p>
        </p:txBody>
      </p:sp>
      <p:sp>
        <p:nvSpPr>
          <p:cNvPr id="20" name="Прямокутник 19"/>
          <p:cNvSpPr/>
          <p:nvPr/>
        </p:nvSpPr>
        <p:spPr>
          <a:xfrm>
            <a:off x="4315863" y="4050041"/>
            <a:ext cx="758047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dirty="0">
                <a:solidFill>
                  <a:prstClr val="white"/>
                </a:solidFill>
              </a:rPr>
              <a:t>7 л</a:t>
            </a:r>
          </a:p>
        </p:txBody>
      </p:sp>
      <p:sp>
        <p:nvSpPr>
          <p:cNvPr id="21" name="Прямокутник 20"/>
          <p:cNvSpPr/>
          <p:nvPr/>
        </p:nvSpPr>
        <p:spPr>
          <a:xfrm>
            <a:off x="5862039" y="4114005"/>
            <a:ext cx="758047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dirty="0">
                <a:solidFill>
                  <a:prstClr val="white"/>
                </a:solidFill>
              </a:rPr>
              <a:t>7 л</a:t>
            </a:r>
          </a:p>
        </p:txBody>
      </p:sp>
      <p:sp>
        <p:nvSpPr>
          <p:cNvPr id="22" name="Прямокутник 21"/>
          <p:cNvSpPr/>
          <p:nvPr/>
        </p:nvSpPr>
        <p:spPr>
          <a:xfrm>
            <a:off x="7334897" y="4050040"/>
            <a:ext cx="758047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dirty="0">
                <a:solidFill>
                  <a:prstClr val="white"/>
                </a:solidFill>
              </a:rPr>
              <a:t>7 л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2816237" y="4103450"/>
            <a:ext cx="758047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dirty="0">
                <a:solidFill>
                  <a:prstClr val="white"/>
                </a:solidFill>
              </a:rPr>
              <a:t>7 л</a:t>
            </a:r>
          </a:p>
        </p:txBody>
      </p:sp>
      <p:sp>
        <p:nvSpPr>
          <p:cNvPr id="24" name="Ліва фігурна дужка 23"/>
          <p:cNvSpPr/>
          <p:nvPr/>
        </p:nvSpPr>
        <p:spPr>
          <a:xfrm rot="16200000">
            <a:off x="4458915" y="1436635"/>
            <a:ext cx="529932" cy="7632849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TextBox 24"/>
          <p:cNvSpPr txBox="1"/>
          <p:nvPr/>
        </p:nvSpPr>
        <p:spPr>
          <a:xfrm>
            <a:off x="8630207" y="3299593"/>
            <a:ext cx="119616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7 · 5 </a:t>
            </a:r>
            <a:r>
              <a:rPr lang="uk-UA" sz="3200" b="1" dirty="0" smtClean="0">
                <a:solidFill>
                  <a:schemeClr val="bg1"/>
                </a:solidFill>
              </a:rPr>
              <a:t>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590034"/>
            <a:ext cx="1195487" cy="126955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Ст.55 №327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54981" y="3981857"/>
            <a:ext cx="119616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7 · </a:t>
            </a:r>
            <a:r>
              <a:rPr lang="uk-UA" sz="3200" b="1" dirty="0" smtClean="0">
                <a:solidFill>
                  <a:schemeClr val="bg1"/>
                </a:solidFill>
              </a:rPr>
              <a:t>7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659219" y="4656370"/>
            <a:ext cx="119616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7 · </a:t>
            </a:r>
            <a:r>
              <a:rPr lang="uk-UA" sz="3200" b="1" dirty="0" smtClean="0">
                <a:solidFill>
                  <a:schemeClr val="bg1"/>
                </a:solidFill>
              </a:rPr>
              <a:t>9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971029" y="3274985"/>
            <a:ext cx="116730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35 </a:t>
            </a:r>
            <a:r>
              <a:rPr lang="uk-UA" sz="3200" b="1" dirty="0">
                <a:solidFill>
                  <a:schemeClr val="bg1"/>
                </a:solidFill>
              </a:rPr>
              <a:t>(л)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984835" y="3987203"/>
            <a:ext cx="116730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49 </a:t>
            </a:r>
            <a:r>
              <a:rPr lang="uk-UA" sz="3200" b="1" dirty="0">
                <a:solidFill>
                  <a:schemeClr val="bg1"/>
                </a:solidFill>
              </a:rPr>
              <a:t>(л)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984835" y="4656370"/>
            <a:ext cx="116730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63 </a:t>
            </a:r>
            <a:r>
              <a:rPr lang="uk-UA" sz="3200" b="1" dirty="0">
                <a:solidFill>
                  <a:schemeClr val="bg1"/>
                </a:solidFill>
              </a:rPr>
              <a:t>(л)</a:t>
            </a:r>
          </a:p>
        </p:txBody>
      </p:sp>
      <p:pic>
        <p:nvPicPr>
          <p:cNvPr id="33" name="Picture 2" descr="Салат свежий Лист салата Свежие зеленые листья салата Стоковое Изображение  - изображение насчитывающей диетпитание, ферма: 9917445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4" t="7670" r="12115" b="19035"/>
          <a:stretch/>
        </p:blipFill>
        <p:spPr bwMode="auto">
          <a:xfrm>
            <a:off x="9989074" y="5244061"/>
            <a:ext cx="2016410" cy="1512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309975" y="5640036"/>
            <a:ext cx="98996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? л 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20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3307</TotalTime>
  <Words>740</Words>
  <Application>Microsoft Office PowerPoint</Application>
  <PresentationFormat>Произвольный</PresentationFormat>
  <Paragraphs>180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278</cp:revision>
  <dcterms:created xsi:type="dcterms:W3CDTF">2025-08-27T14:01:18Z</dcterms:created>
  <dcterms:modified xsi:type="dcterms:W3CDTF">2025-10-23T17:21:53Z</dcterms:modified>
</cp:coreProperties>
</file>