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455" r:id="rId3"/>
    <p:sldId id="480" r:id="rId4"/>
    <p:sldId id="481" r:id="rId5"/>
    <p:sldId id="473" r:id="rId6"/>
    <p:sldId id="429" r:id="rId7"/>
    <p:sldId id="474" r:id="rId8"/>
    <p:sldId id="475" r:id="rId9"/>
    <p:sldId id="476" r:id="rId10"/>
    <p:sldId id="477" r:id="rId11"/>
    <p:sldId id="478" r:id="rId12"/>
    <p:sldId id="479" r:id="rId13"/>
    <p:sldId id="292" r:id="rId14"/>
    <p:sldId id="445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13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81522"/>
            <a:ext cx="9289032" cy="144016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rgbClr val="0070C0"/>
                </a:solidFill>
              </a:rPr>
              <a:t>Спостерігаю за </a:t>
            </a:r>
            <a:r>
              <a:rPr lang="uk-UA" sz="4000" b="1">
                <a:solidFill>
                  <a:srgbClr val="0070C0"/>
                </a:solidFill>
              </a:rPr>
              <a:t>чергуванням </a:t>
            </a:r>
            <a:r>
              <a:rPr lang="uk-UA" sz="4000" b="1" smtClean="0">
                <a:solidFill>
                  <a:srgbClr val="0070C0"/>
                </a:solidFill>
              </a:rPr>
              <a:t>приголосних </a:t>
            </a:r>
            <a:r>
              <a:rPr lang="uk-UA" sz="4000" b="1" dirty="0">
                <a:solidFill>
                  <a:srgbClr val="0070C0"/>
                </a:solidFill>
              </a:rPr>
              <a:t>у коренях </a:t>
            </a:r>
            <a:r>
              <a:rPr lang="uk-UA" sz="4000" b="1" dirty="0" smtClean="0">
                <a:solidFill>
                  <a:srgbClr val="0070C0"/>
                </a:solidFill>
              </a:rPr>
              <a:t>слів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84119" y="4037753"/>
            <a:ext cx="3816424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29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5949"/>
            <a:ext cx="10225136" cy="7015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світлину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Музей &quot;Писанка&quot; в Коломиї - Коломия - Відпочинок в Карпат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1347526"/>
            <a:ext cx="7537580" cy="522607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07455" y="2925738"/>
            <a:ext cx="2675717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/>
              <a:t>МУЗЕЙ ПИСАНОК</a:t>
            </a:r>
            <a:endParaRPr lang="uk-UA" sz="40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907455" y="1347526"/>
            <a:ext cx="2675717" cy="10021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Поміркуй, що це може бути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0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939189" y="1293041"/>
            <a:ext cx="10265409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/>
              <a:t>     </a:t>
            </a:r>
            <a:r>
              <a:rPr lang="uk-UA" sz="3200" b="1" dirty="0"/>
              <a:t>Місто Коломия славиться відомим на весь світ музеєм писанок. Будівля музею має форму величезного великоднього яйця </a:t>
            </a:r>
            <a:r>
              <a:rPr lang="uk-UA" sz="3200" b="1" dirty="0">
                <a:solidFill>
                  <a:srgbClr val="FFFF00"/>
                </a:solidFill>
              </a:rPr>
              <a:t>заввишки</a:t>
            </a:r>
            <a:r>
              <a:rPr lang="uk-UA" sz="3200" b="1" dirty="0"/>
              <a:t> 14 метрів. У музеї можна побачити унікальні давні </a:t>
            </a:r>
            <a:r>
              <a:rPr lang="uk-UA" sz="3200" b="1" dirty="0">
                <a:solidFill>
                  <a:srgbClr val="FFFF00"/>
                </a:solidFill>
              </a:rPr>
              <a:t>писанки</a:t>
            </a:r>
            <a:r>
              <a:rPr lang="uk-UA" sz="3200" b="1" dirty="0"/>
              <a:t> не тільки з різних куточків України, а й з Америки, Канади, Чехії, Франції, Індії, Китаю, Єгипту </a:t>
            </a:r>
            <a:r>
              <a:rPr lang="uk-UA" sz="3200" b="1" dirty="0" smtClean="0"/>
              <a:t>та </a:t>
            </a:r>
            <a:r>
              <a:rPr lang="uk-UA" sz="3200" b="1" dirty="0"/>
              <a:t>інших країн.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3206" y="494641"/>
            <a:ext cx="9977377" cy="763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текст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13716" y="4340029"/>
            <a:ext cx="5904655" cy="5898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Поясни значення слова </a:t>
            </a:r>
            <a:r>
              <a:rPr lang="uk-UA" sz="2800" b="1" i="1" dirty="0" smtClean="0">
                <a:solidFill>
                  <a:srgbClr val="0070C0"/>
                </a:solidFill>
              </a:rPr>
              <a:t>писанка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9823" y="5001281"/>
            <a:ext cx="709244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ПИСАНКА – </a:t>
            </a:r>
            <a:r>
              <a:rPr lang="uk-UA" sz="2800" b="1" dirty="0" smtClean="0"/>
              <a:t>куряче яйце, розписане воском і зафарбоване природними барвниками. </a:t>
            </a:r>
            <a:endParaRPr lang="uk-UA" sz="2800" b="1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Вірші про писанку - МегаЗн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98" y="4347363"/>
            <a:ext cx="3216050" cy="16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197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1895" y="527134"/>
            <a:ext cx="10068688" cy="7424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Випиши з тексту про музей виділені слова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22072" y="2372833"/>
            <a:ext cx="229389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Зав</a:t>
            </a:r>
            <a:r>
              <a:rPr lang="uk-UA" sz="3200" b="1" dirty="0" smtClean="0">
                <a:solidFill>
                  <a:srgbClr val="FFFF00"/>
                </a:solidFill>
              </a:rPr>
              <a:t>ви</a:t>
            </a:r>
            <a:r>
              <a:rPr lang="uk-UA" sz="3200" b="1" u="sng" dirty="0" smtClean="0">
                <a:solidFill>
                  <a:srgbClr val="FFFF00"/>
                </a:solidFill>
              </a:rPr>
              <a:t>ш</a:t>
            </a:r>
            <a:r>
              <a:rPr lang="uk-UA" sz="3200" b="1" dirty="0" smtClean="0"/>
              <a:t>ки </a:t>
            </a:r>
            <a:r>
              <a:rPr lang="uk-UA" sz="3200" b="1" dirty="0" smtClean="0"/>
              <a:t>–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пи</a:t>
            </a:r>
            <a:r>
              <a:rPr lang="uk-UA" sz="3200" b="1" u="sng" dirty="0" smtClean="0">
                <a:solidFill>
                  <a:srgbClr val="FFFF00"/>
                </a:solidFill>
              </a:rPr>
              <a:t>с</a:t>
            </a:r>
            <a:r>
              <a:rPr lang="uk-UA" sz="3200" b="1" dirty="0" smtClean="0"/>
              <a:t>анки –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0841" y="3210439"/>
            <a:ext cx="4817493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15968" y="2372833"/>
            <a:ext cx="151216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ви</a:t>
            </a:r>
            <a:r>
              <a:rPr lang="uk-UA" sz="3200" b="1" u="sng" dirty="0" smtClean="0">
                <a:solidFill>
                  <a:srgbClr val="FFFF00"/>
                </a:solidFill>
              </a:rPr>
              <a:t>с</a:t>
            </a:r>
            <a:r>
              <a:rPr lang="uk-UA" sz="3200" b="1" dirty="0" smtClean="0"/>
              <a:t>ота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пи</a:t>
            </a:r>
            <a:r>
              <a:rPr lang="uk-UA" sz="3200" b="1" u="sng" dirty="0" smtClean="0">
                <a:solidFill>
                  <a:srgbClr val="FFFF00"/>
                </a:solidFill>
              </a:rPr>
              <a:t>ш</a:t>
            </a:r>
            <a:r>
              <a:rPr lang="uk-UA" sz="3200" b="1" dirty="0" smtClean="0"/>
              <a:t>уть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96385" y="1362230"/>
            <a:ext cx="10064198" cy="8434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Добери до них спільнокореневі, щоб у корені відбулося чергування приголосних звуків. Підкресли букви, які позначають ці звуки.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00143" y="2205658"/>
            <a:ext cx="4467396" cy="1872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Пригадай, до якого свята виготовляють писанки. Що з ними роблять? Чи доводилося тобі виготовляти писанки? Склади про це текст (3–4 </a:t>
            </a:r>
            <a:r>
              <a:rPr lang="uk-UA" sz="2400" b="1" dirty="0" err="1" smtClean="0">
                <a:solidFill>
                  <a:srgbClr val="0070C0"/>
                </a:solidFill>
              </a:rPr>
              <a:t>реч</a:t>
            </a:r>
            <a:r>
              <a:rPr lang="uk-UA" sz="2400" b="1" dirty="0" smtClean="0">
                <a:solidFill>
                  <a:srgbClr val="0070C0"/>
                </a:solidFill>
              </a:rPr>
              <a:t>)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5" name="Picture 2" descr="Музей &quot;Писанка&quot; в Коломиї - Коломия - Відпочинок в Карпат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205658"/>
            <a:ext cx="2530641" cy="1754585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339502" y="4135353"/>
            <a:ext cx="947977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</a:rPr>
              <a:t>Писанки </a:t>
            </a:r>
            <a:r>
              <a:rPr lang="uk-UA" sz="2800" b="1" dirty="0" smtClean="0">
                <a:solidFill>
                  <a:schemeClr val="bg1"/>
                </a:solidFill>
              </a:rPr>
              <a:t>виготовляють до Великодня. Усі дари освячують у церквах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Мені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також довелося виготовляти писанки. </a:t>
            </a:r>
            <a:r>
              <a:rPr lang="uk-UA" sz="2800" b="1" dirty="0">
                <a:solidFill>
                  <a:schemeClr val="bg1"/>
                </a:solidFill>
              </a:rPr>
              <a:t>Д</a:t>
            </a:r>
            <a:r>
              <a:rPr lang="uk-UA" sz="2800" b="1" dirty="0" smtClean="0">
                <a:solidFill>
                  <a:schemeClr val="bg1"/>
                </a:solidFill>
              </a:rPr>
              <a:t>опомагала мені моя бабуся. Усім сподобалась моя перша писанка. 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     Вона зайняла видне місце у святковому кошикові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22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1" y="4397430"/>
            <a:ext cx="1992502" cy="199250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3 клас\01 УКР МОВА\1 Пономарьова\3 Будова слова\№029-Чергування приголосних у коренях слів\2025-10-22_225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80" y="1301086"/>
            <a:ext cx="98890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455" y="621482"/>
            <a:ext cx="10277038" cy="927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9462" y="1629594"/>
            <a:ext cx="7901148" cy="23008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/>
            <a:r>
              <a:rPr lang="uk-UA" sz="3200" b="1" dirty="0">
                <a:solidFill>
                  <a:schemeClr val="bg1"/>
                </a:solidFill>
              </a:rPr>
              <a:t>- </a:t>
            </a:r>
            <a:r>
              <a:rPr lang="uk-UA" sz="3200" b="1" dirty="0" smtClean="0">
                <a:solidFill>
                  <a:schemeClr val="bg1"/>
                </a:solidFill>
              </a:rPr>
              <a:t>Яку тему вивчали </a:t>
            </a:r>
            <a:r>
              <a:rPr lang="uk-UA" sz="3200" b="1" dirty="0">
                <a:solidFill>
                  <a:schemeClr val="bg1"/>
                </a:solidFill>
              </a:rPr>
              <a:t>на уроці?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Які </a:t>
            </a:r>
            <a:r>
              <a:rPr lang="uk-UA" sz="3200" b="1" dirty="0" smtClean="0">
                <a:solidFill>
                  <a:schemeClr val="bg1"/>
                </a:solidFill>
              </a:rPr>
              <a:t>приголосні звуки чергуються?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</a:t>
            </a:r>
            <a:r>
              <a:rPr lang="uk-UA" sz="3200" b="1" dirty="0" smtClean="0">
                <a:solidFill>
                  <a:schemeClr val="bg1"/>
                </a:solidFill>
              </a:rPr>
              <a:t>Що таке чергування?</a:t>
            </a:r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uk-UA" sz="3200" b="1" dirty="0">
                <a:solidFill>
                  <a:schemeClr val="bg1"/>
                </a:solidFill>
              </a:rPr>
              <a:t>- Які слова </a:t>
            </a:r>
            <a:r>
              <a:rPr lang="uk-UA" sz="3200" b="1" dirty="0" smtClean="0">
                <a:solidFill>
                  <a:schemeClr val="bg1"/>
                </a:solidFill>
              </a:rPr>
              <a:t>з чергуванням запам’ятались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6178" y="1682121"/>
            <a:ext cx="7901148" cy="667553"/>
          </a:xfrm>
          <a:prstGeom prst="round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8814" tIns="54407" rIns="108814" bIns="54407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rgbClr val="0070C0"/>
                </a:solidFill>
              </a:rPr>
              <a:t>Оцініть свою </a:t>
            </a:r>
            <a:r>
              <a:rPr lang="uk-UA" sz="3200" b="1" dirty="0" smtClean="0">
                <a:solidFill>
                  <a:srgbClr val="0070C0"/>
                </a:solidFill>
              </a:rPr>
              <a:t>роботу осінніми листочками: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1431" y="5173589"/>
            <a:ext cx="2677596" cy="1055608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Просто </a:t>
            </a:r>
            <a:r>
              <a:rPr lang="ru-RU" sz="2800" b="1" dirty="0" err="1" smtClean="0">
                <a:solidFill>
                  <a:schemeClr val="bg1"/>
                </a:solidFill>
              </a:rPr>
              <a:t>чудова</a:t>
            </a:r>
            <a:r>
              <a:rPr lang="ru-RU" sz="2800" b="1" dirty="0" smtClean="0">
                <a:solidFill>
                  <a:schemeClr val="bg1"/>
                </a:solidFill>
              </a:rPr>
              <a:t> робота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7612" y="5140026"/>
            <a:ext cx="2764847" cy="1055608"/>
          </a:xfrm>
          <a:prstGeom prst="roundRect">
            <a:avLst/>
          </a:prstGeom>
          <a:solidFill>
            <a:srgbClr val="D74135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завдання були зрозумілі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684319" y="5070425"/>
            <a:ext cx="2836769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54" name="Picture 10" descr="D:\Картинки до тестів\Емоції Листя\загруз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52" y="2133650"/>
            <a:ext cx="2133640" cy="287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D:\Картинки до тестів\Емоції Листя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2461978"/>
            <a:ext cx="1971986" cy="2608447"/>
          </a:xfrm>
          <a:prstGeom prst="rect">
            <a:avLst/>
          </a:prstGeom>
          <a:solidFill>
            <a:srgbClr val="FF3300"/>
          </a:solidFill>
        </p:spPr>
      </p:pic>
      <p:pic>
        <p:nvPicPr>
          <p:cNvPr id="6156" name="Picture 12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1" y="2535705"/>
            <a:ext cx="2546957" cy="26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596087" y="5088948"/>
            <a:ext cx="1872208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Було </a:t>
            </a:r>
            <a:r>
              <a:rPr lang="ru-RU" sz="2800" b="1" dirty="0" err="1" smtClean="0">
                <a:solidFill>
                  <a:schemeClr val="bg1"/>
                </a:solidFill>
              </a:rPr>
              <a:t>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58" name="Picture 14" descr="D:\Картинки до тестів\Емоції Листя\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221" y="2535704"/>
            <a:ext cx="2599098" cy="24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814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  <p:bldP spid="12" grpId="0" animBg="1"/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684469" y="494644"/>
            <a:ext cx="10736154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Картинки Мудрість дня\photo_2025-06-18_18-07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4336080"/>
            <a:ext cx="2991768" cy="19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28044" y="1333478"/>
            <a:ext cx="729257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Щоб ви хотіли запам’ятати цього дня, </a:t>
            </a:r>
            <a:r>
              <a:rPr lang="ru-RU" sz="2800" b="1" dirty="0" err="1" smtClean="0">
                <a:solidFill>
                  <a:srgbClr val="0070C0"/>
                </a:solidFill>
              </a:rPr>
              <a:t>тижня</a:t>
            </a:r>
            <a:r>
              <a:rPr lang="ru-RU" sz="2800" b="1" dirty="0" smtClean="0">
                <a:solidFill>
                  <a:srgbClr val="0070C0"/>
                </a:solidFill>
              </a:rPr>
              <a:t>, цієї осені? Це може бути слово, </a:t>
            </a:r>
            <a:r>
              <a:rPr lang="ru-RU" sz="2800" b="1" dirty="0" err="1" smtClean="0">
                <a:solidFill>
                  <a:srgbClr val="0070C0"/>
                </a:solidFill>
              </a:rPr>
              <a:t>річ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випадок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зустріч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Щ</a:t>
            </a:r>
            <a:r>
              <a:rPr lang="ru-RU" sz="2800" b="1" dirty="0" err="1" smtClean="0">
                <a:solidFill>
                  <a:srgbClr val="0070C0"/>
                </a:solidFill>
              </a:rPr>
              <a:t>ось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важливе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смішне</a:t>
            </a:r>
            <a:r>
              <a:rPr lang="ru-RU" sz="2800" b="1" dirty="0" smtClean="0">
                <a:solidFill>
                  <a:srgbClr val="0070C0"/>
                </a:solidFill>
              </a:rPr>
              <a:t>, </a:t>
            </a:r>
            <a:r>
              <a:rPr lang="ru-RU" sz="2800" b="1" dirty="0" err="1" smtClean="0">
                <a:solidFill>
                  <a:srgbClr val="0070C0"/>
                </a:solidFill>
              </a:rPr>
              <a:t>неочікуване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Картинки Мудрість дня\photo_2025-06-18_18-16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334292"/>
            <a:ext cx="3031648" cy="291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23_18-19-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79" y="2774165"/>
            <a:ext cx="2831456" cy="34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6-30_14-08-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" b="8538"/>
          <a:stretch/>
        </p:blipFill>
        <p:spPr bwMode="auto">
          <a:xfrm>
            <a:off x="8612311" y="2817773"/>
            <a:ext cx="2533717" cy="344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3 клас\01 УКР МОВА\1 Пономарьова\3 Будова слова\№028- Чергування голосних у коренях слів\2025-10-19_001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7" y="1392498"/>
            <a:ext cx="8948694" cy="382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39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52" y="3298669"/>
            <a:ext cx="3024337" cy="302433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2689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>
            <a:extLst>
              <a:ext uri="{FF2B5EF4-FFF2-40B4-BE49-F238E27FC236}">
                <a16:creationId xmlns="" xmlns:a16="http://schemas.microsoft.com/office/drawing/2014/main" id="{A83078D5-7F76-4638-B8C4-0EE65ECFAD60}"/>
              </a:ext>
            </a:extLst>
          </p:cNvPr>
          <p:cNvSpPr/>
          <p:nvPr/>
        </p:nvSpPr>
        <p:spPr>
          <a:xfrm>
            <a:off x="813809" y="1134004"/>
            <a:ext cx="2675374" cy="6663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108797" tIns="54398" rIns="108797" bIns="54398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Корінь – це …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73" y="329278"/>
            <a:ext cx="8715570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Закінчи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="" xmlns:a16="http://schemas.microsoft.com/office/drawing/2014/main" id="{296D8ED2-08A5-482C-BB73-CC62283E7F61}"/>
              </a:ext>
            </a:extLst>
          </p:cNvPr>
          <p:cNvSpPr/>
          <p:nvPr/>
        </p:nvSpPr>
        <p:spPr>
          <a:xfrm>
            <a:off x="3067695" y="1125538"/>
            <a:ext cx="6290756" cy="6663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спільна </a:t>
            </a:r>
            <a:r>
              <a:rPr lang="uk-UA" sz="3200" b="1" dirty="0">
                <a:solidFill>
                  <a:schemeClr val="bg1"/>
                </a:solidFill>
              </a:rPr>
              <a:t>частина споріднених слів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="" xmlns:a16="http://schemas.microsoft.com/office/drawing/2014/main" id="{DA8166C1-9291-4BE8-B4B6-5DDF97ED718C}"/>
              </a:ext>
            </a:extLst>
          </p:cNvPr>
          <p:cNvSpPr/>
          <p:nvPr/>
        </p:nvSpPr>
        <p:spPr>
          <a:xfrm>
            <a:off x="797988" y="1845618"/>
            <a:ext cx="3353479" cy="121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Спільнокореневі – це слова, які … 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4DF9398-BED6-4726-B19E-0EF98952156D}"/>
              </a:ext>
            </a:extLst>
          </p:cNvPr>
          <p:cNvSpPr txBox="1"/>
          <p:nvPr/>
        </p:nvSpPr>
        <p:spPr>
          <a:xfrm>
            <a:off x="4162156" y="1846275"/>
            <a:ext cx="4738187" cy="121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797" tIns="54398" rIns="108797" bIns="54398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мають спільне </a:t>
            </a:r>
            <a:r>
              <a:rPr lang="uk-UA" sz="3200" b="1" dirty="0">
                <a:solidFill>
                  <a:schemeClr val="bg1"/>
                </a:solidFill>
              </a:rPr>
              <a:t>значення і спільну частину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16" descr="https://multiurok.ru/img/182813/image_5f7d152990a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09898" y="279361"/>
            <a:ext cx="1876379" cy="197621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747267" y="3110333"/>
            <a:ext cx="4768700" cy="666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Чергування звуків – це …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7988" y="3804560"/>
            <a:ext cx="6598677" cy="12112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ru-RU" sz="3200" b="1" dirty="0" smtClean="0"/>
              <a:t>Голосні звуки </a:t>
            </a:r>
            <a:r>
              <a:rPr lang="ru-RU" sz="3200" b="1" dirty="0"/>
              <a:t>[о], [е</a:t>
            </a:r>
            <a:r>
              <a:rPr lang="ru-RU" sz="3200" b="1" dirty="0" smtClean="0"/>
              <a:t>]</a:t>
            </a:r>
            <a:r>
              <a:rPr lang="ru-RU" sz="3200" b="1" dirty="0"/>
              <a:t> </a:t>
            </a:r>
            <a:r>
              <a:rPr lang="ru-RU" sz="3200" b="1" dirty="0" smtClean="0"/>
              <a:t>в </a:t>
            </a:r>
            <a:r>
              <a:rPr lang="ru-RU" sz="3200" b="1" dirty="0" err="1"/>
              <a:t>коренях</a:t>
            </a:r>
            <a:r>
              <a:rPr lang="ru-RU" sz="3200" b="1" dirty="0"/>
              <a:t> </a:t>
            </a:r>
            <a:r>
              <a:rPr lang="ru-RU" sz="3200" b="1" dirty="0" smtClean="0"/>
              <a:t>слів </a:t>
            </a:r>
            <a:r>
              <a:rPr lang="ru-RU" sz="3200" b="1" dirty="0" err="1" smtClean="0"/>
              <a:t>чергуються</a:t>
            </a:r>
            <a:r>
              <a:rPr lang="ru-RU" sz="3200" b="1" dirty="0" smtClean="0"/>
              <a:t> зі звуком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4DF9398-BED6-4726-B19E-0EF98952156D}"/>
              </a:ext>
            </a:extLst>
          </p:cNvPr>
          <p:cNvSpPr txBox="1"/>
          <p:nvPr/>
        </p:nvSpPr>
        <p:spPr>
          <a:xfrm>
            <a:off x="5011912" y="3126234"/>
            <a:ext cx="5112568" cy="6663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797" tIns="54398" rIns="108797" bIns="54398" rtlCol="0">
            <a:spAutoFit/>
          </a:bodyPr>
          <a:lstStyle/>
          <a:p>
            <a:r>
              <a:rPr lang="uk-UA" sz="3200" b="1" dirty="0" smtClean="0"/>
              <a:t>зміна звуків у </a:t>
            </a:r>
            <a:r>
              <a:rPr lang="uk-UA" sz="3200" b="1" dirty="0"/>
              <a:t>корені 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06447" y="4349390"/>
            <a:ext cx="709520" cy="666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ru-RU" sz="3200" b="1" dirty="0" smtClean="0"/>
              <a:t>[</a:t>
            </a:r>
            <a:r>
              <a:rPr lang="ru-RU" sz="3200" b="1" dirty="0"/>
              <a:t>і] </a:t>
            </a:r>
            <a:endParaRPr lang="ru-RU" sz="3200" b="1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7536" y="5138649"/>
            <a:ext cx="3539129" cy="121120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ru-RU" sz="3200" b="1" dirty="0" err="1" smtClean="0"/>
              <a:t>Ст</a:t>
            </a:r>
            <a:r>
              <a:rPr lang="ru-RU" sz="3200" b="1" dirty="0" err="1" smtClean="0">
                <a:solidFill>
                  <a:srgbClr val="FF0000"/>
                </a:solidFill>
              </a:rPr>
              <a:t>і</a:t>
            </a:r>
            <a:r>
              <a:rPr lang="ru-RU" sz="3200" b="1" dirty="0" err="1" smtClean="0"/>
              <a:t>л</a:t>
            </a:r>
            <a:r>
              <a:rPr lang="ru-RU" sz="3200" b="1" dirty="0" smtClean="0"/>
              <a:t> – над </a:t>
            </a:r>
            <a:r>
              <a:rPr lang="ru-RU" sz="3200" b="1" dirty="0" err="1" smtClean="0"/>
              <a:t>ст_лом</a:t>
            </a:r>
            <a:r>
              <a:rPr lang="ru-RU" sz="3200" b="1" dirty="0" smtClean="0"/>
              <a:t>          </a:t>
            </a:r>
          </a:p>
          <a:p>
            <a:r>
              <a:rPr lang="uk-UA" sz="3200" b="1" dirty="0" smtClean="0"/>
              <a:t>Пап</a:t>
            </a:r>
            <a:r>
              <a:rPr lang="uk-UA" sz="3200" b="1" dirty="0" smtClean="0">
                <a:solidFill>
                  <a:srgbClr val="FF0000"/>
                </a:solidFill>
              </a:rPr>
              <a:t>і</a:t>
            </a:r>
            <a:r>
              <a:rPr lang="uk-UA" sz="3200" b="1" dirty="0" smtClean="0"/>
              <a:t>р – на </a:t>
            </a:r>
            <a:r>
              <a:rPr lang="uk-UA" sz="3200" b="1" dirty="0" err="1" smtClean="0"/>
              <a:t>пап_рі</a:t>
            </a:r>
            <a:endParaRPr lang="ru-RU" sz="3200" b="1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637331" y="5216551"/>
            <a:ext cx="3078435" cy="9747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Встав пропущені букви в словах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20023" y="5180618"/>
            <a:ext cx="354760" cy="63142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57351" y="5678688"/>
            <a:ext cx="354760" cy="63142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68196" y="5098337"/>
            <a:ext cx="3780419" cy="121120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ru-RU" sz="3200" b="1" dirty="0" smtClean="0"/>
              <a:t>шк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ла – </a:t>
            </a:r>
            <a:r>
              <a:rPr lang="ru-RU" sz="3200" b="1" dirty="0" err="1" smtClean="0"/>
              <a:t>шк_льний</a:t>
            </a:r>
            <a:endParaRPr lang="ru-RU" sz="3200" b="1" dirty="0" smtClean="0"/>
          </a:p>
          <a:p>
            <a:r>
              <a:rPr lang="uk-UA" sz="3200" b="1" dirty="0" smtClean="0"/>
              <a:t>с</a:t>
            </a:r>
            <a:r>
              <a:rPr lang="uk-UA" sz="3200" b="1" dirty="0" smtClean="0">
                <a:solidFill>
                  <a:srgbClr val="FF0000"/>
                </a:solidFill>
              </a:rPr>
              <a:t>е</a:t>
            </a:r>
            <a:r>
              <a:rPr lang="uk-UA" sz="3200" b="1" dirty="0" smtClean="0"/>
              <a:t>ло – </a:t>
            </a:r>
            <a:r>
              <a:rPr lang="uk-UA" sz="3200" b="1" dirty="0" err="1" smtClean="0"/>
              <a:t>с_льський</a:t>
            </a:r>
            <a:endParaRPr lang="ru-RU" sz="3200" b="1" dirty="0" smtClean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692431" y="5138649"/>
            <a:ext cx="354760" cy="63142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і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020152" y="5601018"/>
            <a:ext cx="354760" cy="631426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і</a:t>
            </a:r>
          </a:p>
        </p:txBody>
      </p:sp>
    </p:spTree>
    <p:extLst>
      <p:ext uri="{BB962C8B-B14F-4D97-AF65-F5344CB8AC3E}">
        <p14:creationId xmlns:p14="http://schemas.microsoft.com/office/powerpoint/2010/main" val="29826539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19" grpId="0" animBg="1"/>
      <p:bldP spid="20" grpId="0" animBg="1"/>
      <p:bldP spid="15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05458"/>
            <a:ext cx="9963334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1413" y="1125538"/>
            <a:ext cx="6380738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У </a:t>
            </a:r>
            <a:r>
              <a:rPr lang="ru-RU" sz="3200" b="1" dirty="0" err="1"/>
              <a:t>Киці</a:t>
            </a:r>
            <a:r>
              <a:rPr lang="ru-RU" sz="3200" b="1" dirty="0"/>
              <a:t> нога, у </a:t>
            </a:r>
            <a:r>
              <a:rPr lang="ru-RU" sz="3200" b="1" dirty="0" err="1"/>
              <a:t>пухнастої</a:t>
            </a:r>
            <a:r>
              <a:rPr lang="ru-RU" sz="3200" b="1" dirty="0"/>
              <a:t> </a:t>
            </a:r>
            <a:r>
              <a:rPr lang="ru-RU" sz="3200" b="1" dirty="0" err="1"/>
              <a:t>ніжка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На </a:t>
            </a:r>
            <a:r>
              <a:rPr lang="ru-RU" sz="3200" b="1" dirty="0" err="1"/>
              <a:t>нозі</a:t>
            </a:r>
            <a:r>
              <a:rPr lang="ru-RU" sz="3200" b="1" dirty="0"/>
              <a:t> у </a:t>
            </a:r>
            <a:r>
              <a:rPr lang="ru-RU" sz="3200" b="1" dirty="0" err="1"/>
              <a:t>котусі</a:t>
            </a:r>
            <a:r>
              <a:rPr lang="ru-RU" sz="3200" b="1" dirty="0"/>
              <a:t> спить мишка. </a:t>
            </a:r>
            <a:endParaRPr lang="ru-RU" sz="3200" b="1" dirty="0" smtClean="0"/>
          </a:p>
          <a:p>
            <a:r>
              <a:rPr lang="ru-RU" sz="3200" b="1" dirty="0" smtClean="0"/>
              <a:t>У </a:t>
            </a:r>
            <a:r>
              <a:rPr lang="ru-RU" sz="3200" b="1" dirty="0" err="1"/>
              <a:t>дорослих</a:t>
            </a:r>
            <a:r>
              <a:rPr lang="ru-RU" sz="3200" b="1" dirty="0"/>
              <a:t> рука, а у </a:t>
            </a:r>
            <a:r>
              <a:rPr lang="ru-RU" sz="3200" b="1" dirty="0" err="1"/>
              <a:t>дитини</a:t>
            </a:r>
            <a:r>
              <a:rPr lang="ru-RU" sz="3200" b="1" dirty="0"/>
              <a:t> ручка. </a:t>
            </a:r>
            <a:endParaRPr lang="ru-RU" sz="3200" b="1" dirty="0" smtClean="0"/>
          </a:p>
          <a:p>
            <a:r>
              <a:rPr lang="ru-RU" sz="3200" b="1" dirty="0" smtClean="0"/>
              <a:t>На </a:t>
            </a:r>
            <a:r>
              <a:rPr lang="ru-RU" sz="3200" b="1" dirty="0" err="1"/>
              <a:t>руці</a:t>
            </a:r>
            <a:r>
              <a:rPr lang="ru-RU" sz="3200" b="1" dirty="0"/>
              <a:t> тихо </a:t>
            </a:r>
            <a:r>
              <a:rPr lang="ru-RU" sz="3200" b="1" dirty="0" err="1"/>
              <a:t>муркоче</a:t>
            </a:r>
            <a:r>
              <a:rPr lang="ru-RU" sz="3200" b="1" dirty="0"/>
              <a:t> </a:t>
            </a:r>
            <a:r>
              <a:rPr lang="ru-RU" sz="3200" b="1" dirty="0" err="1"/>
              <a:t>Марушка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У </a:t>
            </a:r>
            <a:r>
              <a:rPr lang="ru-RU" sz="3200" b="1" dirty="0"/>
              <a:t>тебе є </a:t>
            </a:r>
            <a:r>
              <a:rPr lang="ru-RU" sz="3200" b="1" dirty="0" err="1"/>
              <a:t>вухо</a:t>
            </a:r>
            <a:r>
              <a:rPr lang="ru-RU" sz="3200" b="1" dirty="0"/>
              <a:t>, і у мене є </a:t>
            </a:r>
            <a:r>
              <a:rPr lang="ru-RU" sz="3200" b="1" dirty="0" err="1"/>
              <a:t>вушко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/>
              <a:t>А </a:t>
            </a:r>
            <a:r>
              <a:rPr lang="ru-RU" sz="3200" b="1" dirty="0"/>
              <a:t>у </a:t>
            </a:r>
            <a:r>
              <a:rPr lang="ru-RU" sz="3200" b="1" dirty="0" err="1"/>
              <a:t>вусі</a:t>
            </a:r>
            <a:r>
              <a:rPr lang="ru-RU" sz="3200" b="1" dirty="0"/>
              <a:t> </a:t>
            </a:r>
            <a:r>
              <a:rPr lang="ru-RU" sz="3200" b="1" dirty="0" err="1"/>
              <a:t>хтось</a:t>
            </a:r>
            <a:r>
              <a:rPr lang="ru-RU" sz="3200" b="1" dirty="0"/>
              <a:t> </a:t>
            </a:r>
            <a:r>
              <a:rPr lang="ru-RU" sz="3200" b="1" dirty="0" err="1"/>
              <a:t>муркоче</a:t>
            </a:r>
            <a:r>
              <a:rPr lang="ru-RU" sz="3200" b="1" dirty="0"/>
              <a:t>.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00444" y="4264273"/>
            <a:ext cx="43834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Знайди </a:t>
            </a:r>
            <a:r>
              <a:rPr lang="ru-RU" sz="2400" b="1" dirty="0" err="1" smtClean="0">
                <a:solidFill>
                  <a:srgbClr val="0070C0"/>
                </a:solidFill>
              </a:rPr>
              <a:t>групи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споріднених</a:t>
            </a:r>
            <a:r>
              <a:rPr lang="ru-RU" sz="2400" b="1" dirty="0" smtClean="0">
                <a:solidFill>
                  <a:srgbClr val="0070C0"/>
                </a:solidFill>
              </a:rPr>
              <a:t> слів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59583" y="1629594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83919" y="1629594"/>
            <a:ext cx="10081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78185" y="2133650"/>
            <a:ext cx="6534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95687" y="2650637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948015" y="2649032"/>
            <a:ext cx="1008112" cy="16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478185" y="3069754"/>
            <a:ext cx="6120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350733" y="3573810"/>
            <a:ext cx="79208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072709" y="3573810"/>
            <a:ext cx="10305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519523" y="4077866"/>
            <a:ext cx="6120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133900" y="4095832"/>
            <a:ext cx="3950838" cy="666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Но</a:t>
            </a:r>
            <a:r>
              <a:rPr lang="uk-UA" sz="3200" b="1" dirty="0" smtClean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chemeClr val="bg1"/>
                </a:solidFill>
              </a:rPr>
              <a:t>а, ні</a:t>
            </a:r>
            <a:r>
              <a:rPr lang="uk-UA" sz="3200" b="1" dirty="0" smtClean="0">
                <a:solidFill>
                  <a:srgbClr val="FFFF00"/>
                </a:solidFill>
              </a:rPr>
              <a:t>ж</a:t>
            </a:r>
            <a:r>
              <a:rPr lang="uk-UA" sz="3200" b="1" dirty="0" smtClean="0">
                <a:solidFill>
                  <a:schemeClr val="bg1"/>
                </a:solidFill>
              </a:rPr>
              <a:t>ка, на но</a:t>
            </a:r>
            <a:r>
              <a:rPr lang="uk-UA" sz="3200" b="1" dirty="0" smtClean="0">
                <a:solidFill>
                  <a:srgbClr val="FFFF00"/>
                </a:solidFill>
              </a:rPr>
              <a:t>з</a:t>
            </a:r>
            <a:r>
              <a:rPr lang="uk-UA" sz="3200" b="1" dirty="0" smtClean="0">
                <a:solidFill>
                  <a:schemeClr val="bg1"/>
                </a:solidFill>
              </a:rPr>
              <a:t>і.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91596" y="4799331"/>
            <a:ext cx="3868013" cy="666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Ру</a:t>
            </a:r>
            <a:r>
              <a:rPr lang="uk-UA" sz="3200" b="1" dirty="0" smtClean="0">
                <a:solidFill>
                  <a:srgbClr val="FFFF00"/>
                </a:solidFill>
              </a:rPr>
              <a:t>к</a:t>
            </a:r>
            <a:r>
              <a:rPr lang="uk-UA" sz="3200" b="1" dirty="0" smtClean="0">
                <a:solidFill>
                  <a:schemeClr val="bg1"/>
                </a:solidFill>
              </a:rPr>
              <a:t>а, ру</a:t>
            </a:r>
            <a:r>
              <a:rPr lang="uk-UA" sz="3200" b="1" dirty="0" smtClean="0">
                <a:solidFill>
                  <a:srgbClr val="FFFF00"/>
                </a:solidFill>
              </a:rPr>
              <a:t>ч</a:t>
            </a:r>
            <a:r>
              <a:rPr lang="uk-UA" sz="3200" b="1" dirty="0" smtClean="0">
                <a:solidFill>
                  <a:schemeClr val="bg1"/>
                </a:solidFill>
              </a:rPr>
              <a:t>ка, на ру</a:t>
            </a:r>
            <a:r>
              <a:rPr lang="uk-UA" sz="3200" b="1" dirty="0" smtClean="0">
                <a:solidFill>
                  <a:srgbClr val="FFFF00"/>
                </a:solidFill>
              </a:rPr>
              <a:t>ц</a:t>
            </a:r>
            <a:r>
              <a:rPr lang="uk-UA" sz="3200" b="1" dirty="0" smtClean="0">
                <a:solidFill>
                  <a:schemeClr val="bg1"/>
                </a:solidFill>
              </a:rPr>
              <a:t>і.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16725" y="5518026"/>
            <a:ext cx="3785188" cy="6663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lvl="0"/>
            <a:r>
              <a:rPr lang="uk-UA" sz="3200" b="1" dirty="0" smtClean="0">
                <a:solidFill>
                  <a:schemeClr val="bg1"/>
                </a:solidFill>
              </a:rPr>
              <a:t>Ву</a:t>
            </a:r>
            <a:r>
              <a:rPr lang="uk-UA" sz="3200" b="1" dirty="0" smtClean="0">
                <a:solidFill>
                  <a:srgbClr val="FFFF00"/>
                </a:solidFill>
              </a:rPr>
              <a:t>х</a:t>
            </a:r>
            <a:r>
              <a:rPr lang="uk-UA" sz="3200" b="1" dirty="0" smtClean="0">
                <a:solidFill>
                  <a:schemeClr val="bg1"/>
                </a:solidFill>
              </a:rPr>
              <a:t>о, ву</a:t>
            </a:r>
            <a:r>
              <a:rPr lang="uk-UA" sz="3200" b="1" dirty="0" smtClean="0">
                <a:solidFill>
                  <a:srgbClr val="FFFF00"/>
                </a:solidFill>
              </a:rPr>
              <a:t>ш</a:t>
            </a:r>
            <a:r>
              <a:rPr lang="uk-UA" sz="3200" b="1" dirty="0" smtClean="0">
                <a:solidFill>
                  <a:schemeClr val="bg1"/>
                </a:solidFill>
              </a:rPr>
              <a:t>ко, у ву</a:t>
            </a:r>
            <a:r>
              <a:rPr lang="uk-UA" sz="3200" b="1" dirty="0" smtClean="0">
                <a:solidFill>
                  <a:srgbClr val="FFFF00"/>
                </a:solidFill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і.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16367" y="4191462"/>
            <a:ext cx="2232248" cy="175603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Г – Ж – З’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К – Ч – Ц’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Х – Ш – С’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445" y="4819931"/>
            <a:ext cx="44042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Де </a:t>
            </a:r>
            <a:r>
              <a:rPr lang="ru-RU" sz="2400" b="1" dirty="0" err="1">
                <a:solidFill>
                  <a:srgbClr val="0070C0"/>
                </a:solidFill>
              </a:rPr>
              <a:t>відбулося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чергування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Які </a:t>
            </a:r>
            <a:r>
              <a:rPr lang="ru-RU" sz="2400" b="1" dirty="0">
                <a:solidFill>
                  <a:srgbClr val="0070C0"/>
                </a:solidFill>
              </a:rPr>
              <a:t>звуки </a:t>
            </a:r>
            <a:r>
              <a:rPr lang="ru-RU" sz="2400" b="1" dirty="0" err="1">
                <a:solidFill>
                  <a:srgbClr val="0070C0"/>
                </a:solidFill>
              </a:rPr>
              <a:t>чергуються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Чи </a:t>
            </a:r>
            <a:r>
              <a:rPr lang="ru-RU" sz="2400" b="1" dirty="0" err="1">
                <a:solidFill>
                  <a:srgbClr val="0070C0"/>
                </a:solidFill>
              </a:rPr>
              <a:t>змінилось</a:t>
            </a:r>
            <a:r>
              <a:rPr lang="ru-RU" sz="2400" b="1" dirty="0">
                <a:solidFill>
                  <a:srgbClr val="0070C0"/>
                </a:solidFill>
              </a:rPr>
              <a:t> значення слів?</a:t>
            </a:r>
          </a:p>
        </p:txBody>
      </p:sp>
      <p:pic>
        <p:nvPicPr>
          <p:cNvPr id="3076" name="Picture 4" descr="Cartoon cat and mouse kawaii vector illustration. Ginger kitten with little  mouse, cute animal friends drawing.の素材 [FY310219124266] | ストックフォトの Qlean  Market（キュリンマーケット）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7" r="7911"/>
          <a:stretch/>
        </p:blipFill>
        <p:spPr bwMode="auto">
          <a:xfrm>
            <a:off x="7255751" y="1125538"/>
            <a:ext cx="2124000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0" t="17359" r="22380" b="18384"/>
          <a:stretch/>
        </p:blipFill>
        <p:spPr bwMode="auto">
          <a:xfrm>
            <a:off x="9379750" y="1125538"/>
            <a:ext cx="196886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883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4233" y="1557586"/>
            <a:ext cx="6089820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побуваємо </a:t>
            </a:r>
            <a:r>
              <a:rPr lang="uk-UA" sz="3200" b="1" dirty="0" smtClean="0">
                <a:solidFill>
                  <a:srgbClr val="0070C0"/>
                </a:solidFill>
              </a:rPr>
              <a:t>в українському місті Коломия. Будемо </a:t>
            </a:r>
            <a:r>
              <a:rPr lang="uk-UA" sz="3200" b="1" dirty="0">
                <a:solidFill>
                  <a:srgbClr val="0070C0"/>
                </a:solidFill>
              </a:rPr>
              <a:t>спостерігати за чергуванням </a:t>
            </a:r>
            <a:r>
              <a:rPr lang="uk-UA" sz="3200" b="1" dirty="0" smtClean="0">
                <a:solidFill>
                  <a:srgbClr val="0070C0"/>
                </a:solidFill>
              </a:rPr>
              <a:t>приголосних звуків у </a:t>
            </a:r>
            <a:r>
              <a:rPr lang="uk-UA" sz="3200" b="1" dirty="0">
                <a:solidFill>
                  <a:srgbClr val="0070C0"/>
                </a:solidFill>
              </a:rPr>
              <a:t>коренях </a:t>
            </a:r>
            <a:r>
              <a:rPr lang="uk-UA" sz="3200" b="1" dirty="0" smtClean="0">
                <a:solidFill>
                  <a:srgbClr val="0070C0"/>
                </a:solidFill>
              </a:rPr>
              <a:t>слів.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encrypted-tbn0.gstatic.com/images?q=tbn:ANd9GcSKmFOMrmyy_Wo2KfTLoJN1GDuN9GAT-lZQaFmbvnGF5w1l07p3onEfZHums8f_jDIKra0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83" y="4321205"/>
            <a:ext cx="2539392" cy="217854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081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339010" y="1240237"/>
            <a:ext cx="11484732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799481" y="2101506"/>
            <a:ext cx="4691090" cy="14273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47828" y="1561856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9375661" y="-1237743"/>
            <a:ext cx="2168537" cy="13295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18218" y="-1226158"/>
            <a:ext cx="3152623" cy="1107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77" y="3238345"/>
            <a:ext cx="2796485" cy="118909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110482" y="4433917"/>
            <a:ext cx="1475975" cy="1043607"/>
            <a:chOff x="1624698" y="5382419"/>
            <a:chExt cx="1476936" cy="104336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41" t="51248" r="20085" b="35408"/>
            <a:stretch/>
          </p:blipFill>
          <p:spPr>
            <a:xfrm>
              <a:off x="1624698" y="5485937"/>
              <a:ext cx="692227" cy="915076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6" t="84695" r="19024" b="2681"/>
            <a:stretch/>
          </p:blipFill>
          <p:spPr>
            <a:xfrm>
              <a:off x="1829439" y="5560041"/>
              <a:ext cx="739555" cy="865743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6" t="33754" r="57789" b="52390"/>
            <a:stretch/>
          </p:blipFill>
          <p:spPr>
            <a:xfrm>
              <a:off x="2218100" y="5387210"/>
              <a:ext cx="851375" cy="95025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2" t="33484" r="18891" b="54429"/>
            <a:stretch/>
          </p:blipFill>
          <p:spPr>
            <a:xfrm>
              <a:off x="2540705" y="5382419"/>
              <a:ext cx="560929" cy="828915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695444" y="4336552"/>
            <a:ext cx="1651813" cy="1139720"/>
            <a:chOff x="3398998" y="5302178"/>
            <a:chExt cx="1652889" cy="113945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41" t="51248" r="20085" b="35408"/>
            <a:stretch/>
          </p:blipFill>
          <p:spPr>
            <a:xfrm>
              <a:off x="3398998" y="5488649"/>
              <a:ext cx="692227" cy="915076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6" t="84695" r="19024" b="2681"/>
            <a:stretch/>
          </p:blipFill>
          <p:spPr>
            <a:xfrm>
              <a:off x="3602392" y="5566499"/>
              <a:ext cx="739555" cy="865743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6" t="33754" r="57789" b="52390"/>
            <a:stretch/>
          </p:blipFill>
          <p:spPr>
            <a:xfrm>
              <a:off x="3993725" y="5400500"/>
              <a:ext cx="851375" cy="950259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3" t="19171" r="81143" b="67072"/>
            <a:stretch/>
          </p:blipFill>
          <p:spPr>
            <a:xfrm>
              <a:off x="4242780" y="5498185"/>
              <a:ext cx="675270" cy="943449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1" t="16114" r="45214" b="70933"/>
            <a:stretch/>
          </p:blipFill>
          <p:spPr>
            <a:xfrm>
              <a:off x="4653489" y="5302178"/>
              <a:ext cx="398398" cy="88832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434077" y="4364556"/>
            <a:ext cx="2091944" cy="1114235"/>
            <a:chOff x="5350237" y="5318169"/>
            <a:chExt cx="2093307" cy="111397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8" t="64972" r="60603" b="22308"/>
            <a:stretch/>
          </p:blipFill>
          <p:spPr>
            <a:xfrm>
              <a:off x="6808784" y="5318169"/>
              <a:ext cx="634760" cy="872336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41" t="51248" r="20085" b="35408"/>
            <a:stretch/>
          </p:blipFill>
          <p:spPr>
            <a:xfrm>
              <a:off x="5350237" y="5487823"/>
              <a:ext cx="692227" cy="915076"/>
            </a:xfrm>
            <a:prstGeom prst="rect">
              <a:avLst/>
            </a:prstGeom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26" t="84695" r="19024" b="2681"/>
            <a:stretch/>
          </p:blipFill>
          <p:spPr>
            <a:xfrm>
              <a:off x="5556336" y="5566403"/>
              <a:ext cx="739555" cy="865743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6" t="33754" r="57789" b="52390"/>
            <a:stretch/>
          </p:blipFill>
          <p:spPr>
            <a:xfrm>
              <a:off x="5944483" y="5400876"/>
              <a:ext cx="851375" cy="95025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92" t="81577" r="46334" b="5079"/>
            <a:stretch/>
          </p:blipFill>
          <p:spPr>
            <a:xfrm>
              <a:off x="6411512" y="5345644"/>
              <a:ext cx="692227" cy="915076"/>
            </a:xfrm>
            <a:prstGeom prst="rect">
              <a:avLst/>
            </a:prstGeom>
          </p:spPr>
        </p:pic>
      </p:grpSp>
      <p:sp>
        <p:nvSpPr>
          <p:cNvPr id="74" name="Прямоугольник 73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074" y="124023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6566130" y="3832894"/>
            <a:ext cx="5358549" cy="2333204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 і запиши слова. </a:t>
            </a:r>
            <a:r>
              <a:rPr lang="uk-UA" sz="2800" b="1" dirty="0">
                <a:solidFill>
                  <a:schemeClr val="bg1"/>
                </a:solidFill>
              </a:rPr>
              <a:t>Зроби звуковий аналіз слова </a:t>
            </a:r>
            <a:r>
              <a:rPr lang="uk-UA" sz="2800" b="1" dirty="0" smtClean="0">
                <a:solidFill>
                  <a:schemeClr val="bg1"/>
                </a:solidFill>
              </a:rPr>
              <a:t>Коломия.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Виділи </a:t>
            </a:r>
            <a:r>
              <a:rPr lang="uk-UA" sz="2800" b="1" dirty="0">
                <a:solidFill>
                  <a:schemeClr val="bg1"/>
                </a:solidFill>
              </a:rPr>
              <a:t>корінь у словах. </a:t>
            </a:r>
            <a:r>
              <a:rPr lang="ru-RU" sz="2800" b="1" dirty="0" smtClean="0"/>
              <a:t>Які </a:t>
            </a:r>
            <a:r>
              <a:rPr lang="ru-RU" sz="2800" b="1" dirty="0"/>
              <a:t>зміни </a:t>
            </a:r>
            <a:r>
              <a:rPr lang="ru-RU" sz="2800" b="1" dirty="0" err="1"/>
              <a:t>відбулися</a:t>
            </a:r>
            <a:r>
              <a:rPr lang="ru-RU" sz="2800" b="1" dirty="0"/>
              <a:t> у </a:t>
            </a:r>
            <a:r>
              <a:rPr lang="ru-RU" sz="2800" b="1" dirty="0" err="1" smtClean="0"/>
              <a:t>коренях</a:t>
            </a:r>
            <a:r>
              <a:rPr lang="ru-RU" sz="2800" b="1" dirty="0" smtClean="0"/>
              <a:t> </a:t>
            </a:r>
            <a:r>
              <a:rPr lang="ru-RU" sz="2800" b="1" dirty="0"/>
              <a:t>при </a:t>
            </a:r>
            <a:r>
              <a:rPr lang="ru-RU" sz="2800" b="1" dirty="0" err="1"/>
              <a:t>зміні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 </a:t>
            </a:r>
            <a:r>
              <a:rPr lang="ru-RU" sz="2800" b="1" dirty="0" smtClean="0"/>
              <a:t>слів у другому рядку</a:t>
            </a:r>
            <a:r>
              <a:rPr lang="uk-UA" sz="2800" b="1" dirty="0" smtClean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7" name="Заголовок 1"/>
          <p:cNvSpPr txBox="1">
            <a:spLocks/>
          </p:cNvSpPr>
          <p:nvPr/>
        </p:nvSpPr>
        <p:spPr>
          <a:xfrm>
            <a:off x="1470764" y="3875989"/>
            <a:ext cx="2677051" cy="649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14" tIns="54407" rIns="108814" bIns="54407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556293" y="45627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4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307205" y="456275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400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5119129" y="1609066"/>
            <a:ext cx="2690359" cy="932037"/>
          </a:xfrm>
          <a:prstGeom prst="rect">
            <a:avLst/>
          </a:prstGeom>
        </p:spPr>
      </p:pic>
      <p:sp>
        <p:nvSpPr>
          <p:cNvPr id="3" name="Дуга 2"/>
          <p:cNvSpPr/>
          <p:nvPr/>
        </p:nvSpPr>
        <p:spPr>
          <a:xfrm rot="18836777">
            <a:off x="1292974" y="4461305"/>
            <a:ext cx="1387010" cy="15932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8836777">
            <a:off x="2891684" y="4466387"/>
            <a:ext cx="1387010" cy="1593276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18836777">
            <a:off x="4666811" y="4355725"/>
            <a:ext cx="1633207" cy="195335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128908" y="5085978"/>
            <a:ext cx="401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64168" y="5085978"/>
            <a:ext cx="401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548059" y="5085978"/>
            <a:ext cx="533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9235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/>
      <p:bldP spid="79" grpId="0"/>
      <p:bldP spid="3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9304"/>
            <a:ext cx="10225136" cy="1006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Ґаджикові визначити корінь у поданих словах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39-40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35648" y="3550907"/>
            <a:ext cx="3614332" cy="9030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Спиши останню групу слів і познач корінь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D:\3 клас\01 УКР МОВА\1 Пономарьова\3 Будова слова\№029-Чергування приголосних у коренях слів\2025-10-22_212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44" y="1600019"/>
            <a:ext cx="5272336" cy="16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 клас\01 УКР МОВА\1 Пономарьова\3 Будова слова\№029-Чергування приголосних у коренях слів\2025-10-22_2125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439" y="3237792"/>
            <a:ext cx="1741565" cy="243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52071" y="1557586"/>
            <a:ext cx="4752528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Проведи дослідження!</a:t>
            </a:r>
            <a:endParaRPr lang="ru-RU" sz="2800" b="1" dirty="0">
              <a:solidFill>
                <a:srgbClr val="FFFF00"/>
              </a:solidFill>
            </a:endParaRPr>
          </a:p>
          <a:p>
            <a:pPr marL="265113" indent="-265113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Підкресли в коренях записаних слів букви, які позначають звуки, що чергуються. </a:t>
            </a:r>
          </a:p>
          <a:p>
            <a:pPr marL="265113" indent="-265113">
              <a:buAutoNum type="arabicPeriod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і запам’ятай, які приголосні звуки чергуються в коренях слів. </a:t>
            </a:r>
          </a:p>
          <a:p>
            <a:pPr algn="ctr"/>
            <a:r>
              <a:rPr lang="ru-RU" sz="2800" b="1" dirty="0">
                <a:solidFill>
                  <a:srgbClr val="FFFF00"/>
                </a:solidFill>
              </a:rPr>
              <a:t>[г</a:t>
            </a:r>
            <a:r>
              <a:rPr lang="ru-RU" sz="2800" b="1" dirty="0" smtClean="0">
                <a:solidFill>
                  <a:srgbClr val="FFFF00"/>
                </a:solidFill>
              </a:rPr>
              <a:t>] - [</a:t>
            </a:r>
            <a:r>
              <a:rPr lang="ru-RU" sz="2800" b="1" dirty="0" smtClean="0">
                <a:solidFill>
                  <a:srgbClr val="FFFF00"/>
                </a:solidFill>
              </a:rPr>
              <a:t>з’] </a:t>
            </a:r>
            <a:r>
              <a:rPr lang="ru-RU" sz="2800" b="1" dirty="0" smtClean="0">
                <a:solidFill>
                  <a:srgbClr val="FFFF00"/>
                </a:solidFill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>
                <a:solidFill>
                  <a:srgbClr val="FFFF00"/>
                </a:solidFill>
              </a:rPr>
              <a:t>ж] 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>
                <a:solidFill>
                  <a:srgbClr val="FFFF00"/>
                </a:solidFill>
              </a:rPr>
              <a:t>к</a:t>
            </a:r>
            <a:r>
              <a:rPr lang="ru-RU" sz="2800" b="1" dirty="0" smtClean="0">
                <a:solidFill>
                  <a:srgbClr val="FFFF00"/>
                </a:solidFill>
              </a:rPr>
              <a:t>] </a:t>
            </a:r>
            <a:r>
              <a:rPr lang="ru-RU" sz="2800" b="1" dirty="0" smtClean="0">
                <a:solidFill>
                  <a:srgbClr val="FFFF00"/>
                </a:solidFill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</a:rPr>
              <a:t>[ц’] </a:t>
            </a:r>
            <a:r>
              <a:rPr lang="ru-RU" sz="2800" b="1" dirty="0" smtClean="0">
                <a:solidFill>
                  <a:srgbClr val="FFFF00"/>
                </a:solidFill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>
                <a:solidFill>
                  <a:srgbClr val="FFFF00"/>
                </a:solidFill>
              </a:rPr>
              <a:t>ч</a:t>
            </a:r>
            <a:r>
              <a:rPr lang="ru-RU" sz="2800" b="1" dirty="0" smtClean="0">
                <a:solidFill>
                  <a:srgbClr val="FFFF00"/>
                </a:solidFill>
              </a:rPr>
              <a:t>]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[х</a:t>
            </a:r>
            <a:r>
              <a:rPr lang="ru-RU" sz="2800" b="1" dirty="0" smtClean="0">
                <a:solidFill>
                  <a:srgbClr val="FFFF00"/>
                </a:solidFill>
              </a:rPr>
              <a:t>] </a:t>
            </a:r>
            <a:r>
              <a:rPr lang="ru-RU" sz="2800" b="1" dirty="0" smtClean="0">
                <a:solidFill>
                  <a:srgbClr val="FFFF00"/>
                </a:solidFill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</a:rPr>
              <a:t>[с’] </a:t>
            </a:r>
            <a:r>
              <a:rPr lang="ru-RU" sz="2800" b="1" dirty="0" smtClean="0">
                <a:solidFill>
                  <a:srgbClr val="FFFF00"/>
                </a:solidFill>
              </a:rPr>
              <a:t>- </a:t>
            </a:r>
            <a:r>
              <a:rPr lang="ru-RU" sz="2800" b="1" dirty="0" smtClean="0">
                <a:solidFill>
                  <a:srgbClr val="FFFF00"/>
                </a:solidFill>
              </a:rPr>
              <a:t>[</a:t>
            </a:r>
            <a:r>
              <a:rPr lang="ru-RU" sz="2800" b="1" dirty="0">
                <a:solidFill>
                  <a:srgbClr val="FFFF00"/>
                </a:solidFill>
              </a:rPr>
              <a:t>ш</a:t>
            </a:r>
            <a:r>
              <a:rPr lang="ru-RU" sz="2800" b="1" dirty="0" smtClean="0">
                <a:solidFill>
                  <a:srgbClr val="FFFF00"/>
                </a:solidFill>
              </a:rPr>
              <a:t>]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773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0224" y="497672"/>
            <a:ext cx="10294375" cy="1198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Добери до поданих слів спільнокореневі, щоб відбулося чергування приголосних у корені.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18049" r="3492"/>
          <a:stretch/>
        </p:blipFill>
        <p:spPr>
          <a:xfrm flipH="1">
            <a:off x="910223" y="1773609"/>
            <a:ext cx="2040301" cy="3444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0772" y="1849337"/>
            <a:ext cx="216163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Доро</a:t>
            </a:r>
            <a:r>
              <a:rPr lang="uk-UA" sz="4000" b="1" dirty="0" smtClean="0">
                <a:solidFill>
                  <a:srgbClr val="FF33CC"/>
                </a:solidFill>
              </a:rPr>
              <a:t>г</a:t>
            </a:r>
            <a:r>
              <a:rPr lang="uk-UA" sz="4000" b="1" dirty="0" smtClean="0"/>
              <a:t>а –</a:t>
            </a:r>
          </a:p>
          <a:p>
            <a:r>
              <a:rPr lang="uk-UA" sz="4000" b="1" dirty="0" smtClean="0"/>
              <a:t>Пта</a:t>
            </a:r>
            <a:r>
              <a:rPr lang="uk-UA" sz="4000" b="1" dirty="0" smtClean="0">
                <a:solidFill>
                  <a:srgbClr val="FF33CC"/>
                </a:solidFill>
              </a:rPr>
              <a:t>х    </a:t>
            </a:r>
            <a:r>
              <a:rPr lang="uk-UA" sz="4000" b="1" dirty="0" smtClean="0"/>
              <a:t> –</a:t>
            </a:r>
          </a:p>
          <a:p>
            <a:r>
              <a:rPr lang="uk-UA" sz="4000" b="1" dirty="0" smtClean="0"/>
              <a:t>О</a:t>
            </a:r>
            <a:r>
              <a:rPr lang="uk-UA" sz="4000" b="1" dirty="0" smtClean="0">
                <a:solidFill>
                  <a:srgbClr val="FF33CC"/>
                </a:solidFill>
              </a:rPr>
              <a:t>к</a:t>
            </a:r>
            <a:r>
              <a:rPr lang="uk-UA" sz="4000" b="1" dirty="0" smtClean="0"/>
              <a:t>о      –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76208" y="1845618"/>
            <a:ext cx="221212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в доро</a:t>
            </a:r>
            <a:r>
              <a:rPr lang="uk-UA" sz="4000" b="1" dirty="0" smtClean="0">
                <a:solidFill>
                  <a:srgbClr val="FF33CC"/>
                </a:solidFill>
              </a:rPr>
              <a:t>з</a:t>
            </a:r>
            <a:r>
              <a:rPr lang="uk-UA" sz="4000" b="1" dirty="0" smtClean="0"/>
              <a:t>і.</a:t>
            </a:r>
          </a:p>
          <a:p>
            <a:r>
              <a:rPr lang="uk-UA" sz="4000" b="1" dirty="0"/>
              <a:t>н</a:t>
            </a:r>
            <a:r>
              <a:rPr lang="uk-UA" sz="4000" b="1" dirty="0" smtClean="0"/>
              <a:t>а пта</a:t>
            </a:r>
            <a:r>
              <a:rPr lang="uk-UA" sz="4000" b="1" dirty="0" smtClean="0">
                <a:solidFill>
                  <a:srgbClr val="FF33CC"/>
                </a:solidFill>
              </a:rPr>
              <a:t>с</a:t>
            </a:r>
            <a:r>
              <a:rPr lang="uk-UA" sz="4000" b="1" dirty="0" smtClean="0"/>
              <a:t>і.</a:t>
            </a:r>
          </a:p>
          <a:p>
            <a:r>
              <a:rPr lang="uk-UA" sz="4000" b="1" dirty="0" smtClean="0"/>
              <a:t>в о</a:t>
            </a:r>
            <a:r>
              <a:rPr lang="uk-UA" sz="4000" b="1" dirty="0" smtClean="0">
                <a:solidFill>
                  <a:srgbClr val="FF33CC"/>
                </a:solidFill>
              </a:rPr>
              <a:t>ц</a:t>
            </a:r>
            <a:r>
              <a:rPr lang="uk-UA" sz="4000" b="1" dirty="0" smtClean="0"/>
              <a:t>і.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2408" y="1849337"/>
            <a:ext cx="24538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дорі</a:t>
            </a:r>
            <a:r>
              <a:rPr lang="uk-UA" sz="4000" b="1" dirty="0" smtClean="0">
                <a:solidFill>
                  <a:srgbClr val="FF33CC"/>
                </a:solidFill>
              </a:rPr>
              <a:t>ж</a:t>
            </a:r>
            <a:r>
              <a:rPr lang="uk-UA" sz="4000" b="1" dirty="0" smtClean="0"/>
              <a:t>ка – </a:t>
            </a:r>
          </a:p>
          <a:p>
            <a:r>
              <a:rPr lang="uk-UA" sz="4000" b="1" dirty="0" smtClean="0"/>
              <a:t>пта</a:t>
            </a:r>
            <a:r>
              <a:rPr lang="uk-UA" sz="4000" b="1" dirty="0" smtClean="0">
                <a:solidFill>
                  <a:srgbClr val="FF33CC"/>
                </a:solidFill>
              </a:rPr>
              <a:t>ш</a:t>
            </a:r>
            <a:r>
              <a:rPr lang="uk-UA" sz="4000" b="1" dirty="0" smtClean="0"/>
              <a:t>ка – </a:t>
            </a:r>
          </a:p>
          <a:p>
            <a:r>
              <a:rPr lang="uk-UA" sz="4000" b="1" dirty="0" smtClean="0"/>
              <a:t>о</a:t>
            </a:r>
            <a:r>
              <a:rPr lang="uk-UA" sz="4000" b="1" dirty="0" smtClean="0">
                <a:solidFill>
                  <a:srgbClr val="FF33CC"/>
                </a:solidFill>
              </a:rPr>
              <a:t>ч</a:t>
            </a:r>
            <a:r>
              <a:rPr lang="uk-UA" sz="4000" b="1" dirty="0" smtClean="0"/>
              <a:t>енята –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81813" y="3921791"/>
            <a:ext cx="5479531" cy="12961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Запиши останню групу слів. Познач у них корінь. Підкресли букви, які позначають звуки, що чергуються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2895" y="3285778"/>
            <a:ext cx="2232248" cy="175603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797" tIns="54398" rIns="108797" bIns="54398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Г – Ж – З’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К – Ч – Ц’</a:t>
            </a:r>
          </a:p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Х – Ш – С’</a:t>
            </a:r>
          </a:p>
        </p:txBody>
      </p:sp>
    </p:spTree>
    <p:extLst>
      <p:ext uri="{BB962C8B-B14F-4D97-AF65-F5344CB8AC3E}">
        <p14:creationId xmlns:p14="http://schemas.microsoft.com/office/powerpoint/2010/main" val="36299762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3611</TotalTime>
  <Words>698</Words>
  <Application>Microsoft Office PowerPoint</Application>
  <PresentationFormat>Произвольный</PresentationFormat>
  <Paragraphs>119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Спостерігаю за чергуванням приголосних у коренях слів</vt:lpstr>
      <vt:lpstr>Презентация PowerPoint</vt:lpstr>
      <vt:lpstr>Презентация PowerPoint</vt:lpstr>
      <vt:lpstr>Закінчи речення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277</cp:revision>
  <dcterms:created xsi:type="dcterms:W3CDTF">2025-08-27T14:01:18Z</dcterms:created>
  <dcterms:modified xsi:type="dcterms:W3CDTF">2025-11-03T10:56:36Z</dcterms:modified>
</cp:coreProperties>
</file>