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542" r:id="rId3"/>
    <p:sldId id="398" r:id="rId4"/>
    <p:sldId id="501" r:id="rId5"/>
    <p:sldId id="561" r:id="rId6"/>
    <p:sldId id="533" r:id="rId7"/>
    <p:sldId id="540" r:id="rId8"/>
    <p:sldId id="554" r:id="rId9"/>
    <p:sldId id="562" r:id="rId10"/>
    <p:sldId id="573" r:id="rId11"/>
    <p:sldId id="574" r:id="rId12"/>
    <p:sldId id="553" r:id="rId13"/>
    <p:sldId id="565" r:id="rId14"/>
    <p:sldId id="566" r:id="rId15"/>
    <p:sldId id="570" r:id="rId16"/>
    <p:sldId id="558" r:id="rId17"/>
    <p:sldId id="339" r:id="rId18"/>
    <p:sldId id="320" r:id="rId19"/>
    <p:sldId id="518" r:id="rId20"/>
    <p:sldId id="572" r:id="rId21"/>
    <p:sldId id="302" r:id="rId22"/>
    <p:sldId id="543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D736-377B-4C40-A88B-1142A680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5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вітер впливає на природу Землі?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30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1551" y="3122907"/>
            <a:ext cx="2592288" cy="25511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36047" y="4862549"/>
            <a:ext cx="468052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Повітря </a:t>
            </a:r>
            <a:r>
              <a:rPr lang="ru-RU" sz="2800" b="1" dirty="0" err="1"/>
              <a:t>примушує</a:t>
            </a:r>
            <a:r>
              <a:rPr lang="ru-RU" sz="2800" b="1" dirty="0"/>
              <a:t> </a:t>
            </a:r>
            <a:r>
              <a:rPr lang="ru-RU" sz="2800" b="1" dirty="0" err="1"/>
              <a:t>рухатися</a:t>
            </a:r>
            <a:r>
              <a:rPr lang="ru-RU" sz="2800" b="1" dirty="0"/>
              <a:t> </a:t>
            </a:r>
            <a:r>
              <a:rPr lang="ru-RU" sz="2800" b="1" dirty="0" err="1" smtClean="0"/>
              <a:t>вітряки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утворює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хвилі</a:t>
            </a:r>
            <a:r>
              <a:rPr lang="ru-RU" sz="2800" b="1" dirty="0"/>
              <a:t>.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494644"/>
            <a:ext cx="1036915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користь приносить вітер?</a:t>
            </a:r>
          </a:p>
        </p:txBody>
      </p:sp>
      <p:pic>
        <p:nvPicPr>
          <p:cNvPr id="11" name="Picture 4" descr="http://www.epochtimes.com.ua/upload/medialibrary/bac/bac6a5d4fcc67f01f02760e0ecc299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392"/>
          <a:stretch/>
        </p:blipFill>
        <p:spPr bwMode="auto">
          <a:xfrm>
            <a:off x="1284557" y="1306302"/>
            <a:ext cx="4243750" cy="288508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75" y="1334985"/>
            <a:ext cx="3963202" cy="324693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4" b="24567"/>
          <a:stretch/>
        </p:blipFill>
        <p:spPr>
          <a:xfrm>
            <a:off x="2131591" y="3717826"/>
            <a:ext cx="3419987" cy="25922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90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75408" y="4046183"/>
            <a:ext cx="7664142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Завдяки </a:t>
            </a:r>
            <a:r>
              <a:rPr lang="ru-RU" sz="2800" dirty="0" err="1"/>
              <a:t>вітру</a:t>
            </a:r>
            <a:r>
              <a:rPr lang="ru-RU" sz="2800" dirty="0"/>
              <a:t> комахи, птахи та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звірі</a:t>
            </a:r>
            <a:r>
              <a:rPr lang="ru-RU" sz="2800" dirty="0"/>
              <a:t> «</a:t>
            </a:r>
            <a:r>
              <a:rPr lang="ru-RU" sz="2800" dirty="0" err="1"/>
              <a:t>навчилися</a:t>
            </a:r>
            <a:r>
              <a:rPr lang="ru-RU" sz="2800" dirty="0"/>
              <a:t>» </a:t>
            </a:r>
            <a:r>
              <a:rPr lang="ru-RU" sz="2800" dirty="0" err="1"/>
              <a:t>літати</a:t>
            </a:r>
            <a:r>
              <a:rPr lang="ru-RU" sz="2800" dirty="0"/>
              <a:t>. </a:t>
            </a:r>
            <a:r>
              <a:rPr lang="ru-RU" sz="2800" dirty="0" smtClean="0"/>
              <a:t>Люди </a:t>
            </a:r>
            <a:r>
              <a:rPr lang="ru-RU" sz="2800" dirty="0" err="1" smtClean="0"/>
              <a:t>освоїли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повітряний</a:t>
            </a:r>
            <a:r>
              <a:rPr lang="ru-RU" sz="2800" dirty="0" smtClean="0"/>
              <a:t> </a:t>
            </a:r>
            <a:r>
              <a:rPr lang="ru-RU" sz="2800" dirty="0" err="1"/>
              <a:t>простір</a:t>
            </a:r>
            <a:r>
              <a:rPr lang="ru-RU" sz="2800" dirty="0"/>
              <a:t>, </a:t>
            </a:r>
            <a:r>
              <a:rPr lang="ru-RU" sz="2800" dirty="0" err="1"/>
              <a:t>винайшовши</a:t>
            </a:r>
            <a:r>
              <a:rPr lang="ru-RU" sz="2800" dirty="0"/>
              <a:t> </a:t>
            </a:r>
            <a:r>
              <a:rPr lang="ru-RU" sz="2800" dirty="0" err="1"/>
              <a:t>повітряні</a:t>
            </a:r>
            <a:r>
              <a:rPr lang="ru-RU" sz="2800" dirty="0"/>
              <a:t> </a:t>
            </a:r>
            <a:r>
              <a:rPr lang="ru-RU" sz="2800" dirty="0" err="1"/>
              <a:t>кулі</a:t>
            </a:r>
            <a:r>
              <a:rPr lang="ru-RU" sz="2800" dirty="0"/>
              <a:t>, </a:t>
            </a:r>
            <a:r>
              <a:rPr lang="ru-RU" sz="2800" dirty="0" err="1"/>
              <a:t>літаки</a:t>
            </a:r>
            <a:r>
              <a:rPr lang="ru-RU" sz="2800" dirty="0"/>
              <a:t>, </a:t>
            </a:r>
            <a:r>
              <a:rPr lang="ru-RU" sz="2800" dirty="0" err="1"/>
              <a:t>дельтоплани</a:t>
            </a:r>
            <a:r>
              <a:rPr lang="ru-RU" sz="2800" dirty="0"/>
              <a:t>, </a:t>
            </a:r>
            <a:r>
              <a:rPr lang="ru-RU" sz="2800" dirty="0" err="1"/>
              <a:t>гелікоптери</a:t>
            </a:r>
            <a:r>
              <a:rPr lang="ru-RU" sz="2800" dirty="0"/>
              <a:t> й інші </a:t>
            </a:r>
            <a:r>
              <a:rPr lang="ru-RU" sz="2800" dirty="0" err="1"/>
              <a:t>літальні</a:t>
            </a:r>
            <a:r>
              <a:rPr lang="ru-RU" sz="2800" dirty="0"/>
              <a:t> </a:t>
            </a:r>
            <a:r>
              <a:rPr lang="ru-RU" sz="2800" dirty="0" err="1"/>
              <a:t>апарати</a:t>
            </a:r>
            <a:r>
              <a:rPr lang="ru-RU" sz="28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479" y="494644"/>
            <a:ext cx="9937104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користь приносить вітер?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12" y="1408679"/>
            <a:ext cx="1803046" cy="26467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71" y="4241177"/>
            <a:ext cx="3168352" cy="21278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8" name="Picture 2" descr="Векторы на тему «Дельтаплан» — скачивайте бесплатные векторы высокого  качества на Freepik |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 b="382"/>
          <a:stretch/>
        </p:blipFill>
        <p:spPr bwMode="auto">
          <a:xfrm>
            <a:off x="7839558" y="1425422"/>
            <a:ext cx="3221025" cy="23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кторы на тему «Дельтаплан» — скачивайте бесплатные векторы высокого  качества на Freepik |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10248" r="10694" b="7897"/>
          <a:stretch/>
        </p:blipFill>
        <p:spPr bwMode="auto">
          <a:xfrm>
            <a:off x="5155927" y="1390992"/>
            <a:ext cx="2579887" cy="26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2" y="1390993"/>
            <a:ext cx="2240520" cy="26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9937104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користь приносить вітер?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97747" y="1412421"/>
            <a:ext cx="5544616" cy="24482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Вітер</a:t>
            </a:r>
            <a:r>
              <a:rPr lang="ru-RU" sz="2800" b="1" dirty="0" smtClean="0"/>
              <a:t> приносить </a:t>
            </a:r>
            <a:r>
              <a:rPr lang="ru-RU" sz="2800" b="1" dirty="0" err="1"/>
              <a:t>дощ</a:t>
            </a:r>
            <a:r>
              <a:rPr lang="ru-RU" sz="2800" b="1" dirty="0"/>
              <a:t> і </a:t>
            </a:r>
            <a:r>
              <a:rPr lang="ru-RU" sz="2800" b="1" dirty="0" err="1"/>
              <a:t>прохолоду</a:t>
            </a:r>
            <a:r>
              <a:rPr lang="ru-RU" sz="2800" b="1" dirty="0"/>
              <a:t>, </a:t>
            </a:r>
            <a:r>
              <a:rPr lang="ru-RU" sz="2800" b="1" dirty="0" err="1"/>
              <a:t>очищає</a:t>
            </a:r>
            <a:r>
              <a:rPr lang="ru-RU" sz="2800" b="1" dirty="0"/>
              <a:t> повітря </a:t>
            </a:r>
            <a:r>
              <a:rPr lang="ru-RU" sz="2800" b="1" dirty="0" err="1"/>
              <a:t>міст</a:t>
            </a:r>
            <a:r>
              <a:rPr lang="ru-RU" sz="2800" b="1" dirty="0"/>
              <a:t> від пилу, </a:t>
            </a:r>
            <a:r>
              <a:rPr lang="ru-RU" sz="2800" b="1" dirty="0" err="1"/>
              <a:t>гару</a:t>
            </a:r>
            <a:r>
              <a:rPr lang="ru-RU" sz="2800" b="1" dirty="0"/>
              <a:t>, </a:t>
            </a:r>
            <a:r>
              <a:rPr lang="ru-RU" sz="2800" b="1" dirty="0" err="1"/>
              <a:t>шкідливих</a:t>
            </a:r>
            <a:r>
              <a:rPr lang="ru-RU" sz="2800" b="1" dirty="0"/>
              <a:t> </a:t>
            </a:r>
            <a:r>
              <a:rPr lang="ru-RU" sz="2800" b="1" dirty="0" err="1"/>
              <a:t>газів</a:t>
            </a:r>
            <a:r>
              <a:rPr lang="ru-RU" sz="2800" b="1" dirty="0" smtClean="0"/>
              <a:t>. </a:t>
            </a:r>
            <a:r>
              <a:rPr lang="ru-RU" sz="2800" b="1" dirty="0" smtClean="0"/>
              <a:t>Не </a:t>
            </a:r>
            <a:r>
              <a:rPr lang="ru-RU" sz="2800" b="1" dirty="0"/>
              <a:t>було б </a:t>
            </a:r>
            <a:r>
              <a:rPr lang="ru-RU" sz="2800" b="1" dirty="0" err="1"/>
              <a:t>вітру</a:t>
            </a:r>
            <a:r>
              <a:rPr lang="ru-RU" sz="2800" b="1" dirty="0"/>
              <a:t>, хмари пилу так і </a:t>
            </a:r>
            <a:r>
              <a:rPr lang="ru-RU" sz="2800" b="1" dirty="0" err="1"/>
              <a:t>висіли</a:t>
            </a:r>
            <a:r>
              <a:rPr lang="ru-RU" sz="2800" b="1" dirty="0"/>
              <a:t> б над </a:t>
            </a:r>
            <a:r>
              <a:rPr lang="ru-RU" sz="2800" b="1" dirty="0" err="1"/>
              <a:t>містами</a:t>
            </a:r>
            <a:r>
              <a:rPr lang="ru-RU" sz="2800" b="1" dirty="0"/>
              <a:t>. </a:t>
            </a:r>
          </a:p>
        </p:txBody>
      </p:sp>
      <p:pic>
        <p:nvPicPr>
          <p:cNvPr id="5124" name="Picture 4" descr="Навчально-методичний матеріал з теми &quot;Явища природи. Дощ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8" y="1412421"/>
            <a:ext cx="5184577" cy="394112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одичі слова “вітер” | Джміль – журнал для дітей, їхніх батьків і педагог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6066" r="5288" b="9252"/>
          <a:stretch/>
        </p:blipFill>
        <p:spPr bwMode="auto">
          <a:xfrm>
            <a:off x="6452071" y="3892076"/>
            <a:ext cx="4435968" cy="24180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7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39510"/>
            <a:ext cx="10369152" cy="8020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 завжди вітер приносить користь?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47" y="1648878"/>
            <a:ext cx="5688632" cy="37971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Вітер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буває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різної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сили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слабкого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дуже</a:t>
            </a:r>
            <a:r>
              <a:rPr lang="ru-RU" sz="3200" b="1" dirty="0">
                <a:solidFill>
                  <a:srgbClr val="002060"/>
                </a:solidFill>
              </a:rPr>
              <a:t> сильного. 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Сильні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вітри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завдають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шкоди</a:t>
            </a:r>
            <a:r>
              <a:rPr lang="ru-RU" sz="3200" b="1" dirty="0">
                <a:solidFill>
                  <a:srgbClr val="002060"/>
                </a:solidFill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</a:rPr>
              <a:t>руйнують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будівлі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знищують</a:t>
            </a:r>
            <a:r>
              <a:rPr lang="ru-RU" sz="3200" b="1" dirty="0">
                <a:solidFill>
                  <a:srgbClr val="002060"/>
                </a:solidFill>
              </a:rPr>
              <a:t> урожай, дерева </a:t>
            </a:r>
            <a:r>
              <a:rPr lang="ru-RU" sz="3200" b="1" dirty="0" err="1">
                <a:solidFill>
                  <a:srgbClr val="002060"/>
                </a:solidFill>
              </a:rPr>
              <a:t>тощо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Такі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вітри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називаються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буревій</a:t>
            </a:r>
            <a:r>
              <a:rPr lang="ru-RU" sz="3200" b="1" dirty="0">
                <a:solidFill>
                  <a:srgbClr val="002060"/>
                </a:solidFill>
              </a:rPr>
              <a:t>, буря.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70" y="1648878"/>
            <a:ext cx="4510029" cy="35811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25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518245"/>
            <a:ext cx="9721080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05267" y="1325529"/>
            <a:ext cx="6571340" cy="47518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Найпотужніші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вітри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виникають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над морями й океанами. Вони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настільки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сильні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можуть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підняти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хвилі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заввишки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п’ятиповерховий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будинок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Могутні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шторми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призводять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утворення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суші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ураганів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тайфунів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знищують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усе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своєму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шляху: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будинки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автомобілі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мости,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лінії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електропередач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зв’язку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Це для людей дуже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небезпечно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7" y="3862172"/>
            <a:ext cx="3768150" cy="2597048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8" y="1341562"/>
            <a:ext cx="3602909" cy="240406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5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5867" y="1349653"/>
            <a:ext cx="6696744" cy="981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Повітряну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оболонку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Землі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називають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повітряним</a:t>
            </a:r>
            <a:r>
              <a:rPr lang="ru-RU" sz="2800" b="1" dirty="0">
                <a:solidFill>
                  <a:schemeClr val="bg1"/>
                </a:solidFill>
              </a:rPr>
              <a:t> «океаном», 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атмосферою</a:t>
            </a:r>
          </a:p>
        </p:txBody>
      </p:sp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5953" r="13842" b="9614"/>
          <a:stretch/>
        </p:blipFill>
        <p:spPr bwMode="auto">
          <a:xfrm>
            <a:off x="8180050" y="3501802"/>
            <a:ext cx="2949107" cy="24903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58362" y="3501802"/>
            <a:ext cx="7005877" cy="2384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Вона </a:t>
            </a:r>
            <a:r>
              <a:rPr lang="ru-RU" sz="2800" b="1" dirty="0" err="1"/>
              <a:t>захищає</a:t>
            </a:r>
            <a:r>
              <a:rPr lang="ru-RU" sz="2800" b="1" dirty="0"/>
              <a:t> </a:t>
            </a:r>
            <a:r>
              <a:rPr lang="ru-RU" sz="2800" b="1" dirty="0" smtClean="0"/>
              <a:t>живу природу </a:t>
            </a:r>
            <a:r>
              <a:rPr lang="ru-RU" sz="2800" b="1" dirty="0"/>
              <a:t>від </a:t>
            </a:r>
            <a:r>
              <a:rPr lang="ru-RU" sz="2800" b="1" dirty="0" err="1"/>
              <a:t>згубного</a:t>
            </a:r>
            <a:r>
              <a:rPr lang="ru-RU" sz="2800" b="1" dirty="0"/>
              <a:t> </a:t>
            </a:r>
            <a:r>
              <a:rPr lang="ru-RU" sz="2800" b="1" dirty="0" err="1"/>
              <a:t>космічного</a:t>
            </a:r>
            <a:r>
              <a:rPr lang="ru-RU" sz="2800" b="1" dirty="0"/>
              <a:t> </a:t>
            </a:r>
            <a:r>
              <a:rPr lang="ru-RU" sz="2800" b="1" dirty="0" err="1"/>
              <a:t>випромінювання</a:t>
            </a:r>
            <a:r>
              <a:rPr lang="ru-RU" sz="2800" b="1" dirty="0"/>
              <a:t> і </a:t>
            </a:r>
            <a:r>
              <a:rPr lang="ru-RU" sz="2800" b="1" dirty="0" err="1"/>
              <a:t>зберігає</a:t>
            </a:r>
            <a:r>
              <a:rPr lang="ru-RU" sz="2800" b="1" dirty="0"/>
              <a:t> тепло. Без </a:t>
            </a:r>
            <a:r>
              <a:rPr lang="ru-RU" sz="2800" b="1" dirty="0" err="1"/>
              <a:t>атмосфери</a:t>
            </a:r>
            <a:r>
              <a:rPr lang="ru-RU" sz="2800" b="1" dirty="0"/>
              <a:t>, що </a:t>
            </a:r>
            <a:r>
              <a:rPr lang="ru-RU" sz="2800" b="1" dirty="0" err="1"/>
              <a:t>містить</a:t>
            </a:r>
            <a:r>
              <a:rPr lang="ru-RU" sz="2800" b="1" dirty="0"/>
              <a:t> </a:t>
            </a:r>
            <a:r>
              <a:rPr lang="ru-RU" sz="2800" b="1" dirty="0" err="1"/>
              <a:t>кисень</a:t>
            </a:r>
            <a:r>
              <a:rPr lang="ru-RU" sz="2800" b="1" dirty="0"/>
              <a:t>, на Землі не було б </a:t>
            </a:r>
            <a:r>
              <a:rPr lang="ru-RU" sz="2800" b="1" dirty="0" smtClean="0"/>
              <a:t>життя.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439" y="518245"/>
            <a:ext cx="10585176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7495" y="2421682"/>
            <a:ext cx="93610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Атмосфера</a:t>
            </a:r>
            <a:r>
              <a:rPr lang="ru-RU" sz="2800" b="1" dirty="0"/>
              <a:t> (із </a:t>
            </a:r>
            <a:r>
              <a:rPr lang="ru-RU" sz="2800" b="1" dirty="0" err="1"/>
              <a:t>грецької</a:t>
            </a:r>
            <a:r>
              <a:rPr lang="ru-RU" sz="2800" b="1" dirty="0"/>
              <a:t> — «пара» і «куля», «</a:t>
            </a:r>
            <a:r>
              <a:rPr lang="ru-RU" sz="2800" b="1" dirty="0" err="1"/>
              <a:t>оболонка</a:t>
            </a:r>
            <a:r>
              <a:rPr lang="ru-RU" sz="2800" b="1" dirty="0"/>
              <a:t>») — </a:t>
            </a:r>
            <a:r>
              <a:rPr lang="ru-RU" sz="2800" b="1" dirty="0" smtClean="0"/>
              <a:t>це шар </a:t>
            </a:r>
            <a:r>
              <a:rPr lang="ru-RU" sz="2800" b="1" dirty="0"/>
              <a:t>повітря </a:t>
            </a:r>
            <a:r>
              <a:rPr lang="ru-RU" sz="2800" b="1" dirty="0" err="1"/>
              <a:t>навколо</a:t>
            </a:r>
            <a:r>
              <a:rPr lang="ru-RU" sz="2800" b="1" dirty="0"/>
              <a:t> Землі, </a:t>
            </a:r>
            <a:r>
              <a:rPr lang="ru-RU" sz="2800" b="1" dirty="0" err="1"/>
              <a:t>повітряна</a:t>
            </a:r>
            <a:r>
              <a:rPr lang="ru-RU" sz="2800" b="1" dirty="0"/>
              <a:t> </a:t>
            </a:r>
            <a:r>
              <a:rPr lang="ru-RU" sz="2800" b="1" dirty="0" err="1"/>
              <a:t>оболонка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3439" y="1349653"/>
            <a:ext cx="3697861" cy="9816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Яке значення повітряної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оболонки?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040" y="333450"/>
            <a:ext cx="10965657" cy="78746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uk-UA" altLang="ru-RU" sz="4000" b="1" dirty="0" smtClean="0">
                <a:solidFill>
                  <a:schemeClr val="bg1"/>
                </a:solidFill>
              </a:rPr>
              <a:t>Фразеологізми. Пояснити значення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3885786" y="2351474"/>
            <a:ext cx="4222469" cy="3601284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4000">
                <a:solidFill>
                  <a:schemeClr val="bg1"/>
                </a:solidFill>
              </a:rPr>
              <a:t>Вітер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auto">
          <a:xfrm>
            <a:off x="1123479" y="1549297"/>
            <a:ext cx="2853794" cy="937099"/>
          </a:xfrm>
          <a:prstGeom prst="verticalScroll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Яким вітром 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auto">
          <a:xfrm>
            <a:off x="7722920" y="4869954"/>
            <a:ext cx="3121639" cy="1512168"/>
          </a:xfrm>
          <a:prstGeom prst="verticalScroll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Змінився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фортуни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AutoShape 13"/>
          <p:cNvSpPr>
            <a:spLocks noChangeArrowheads="1"/>
          </p:cNvSpPr>
          <p:nvPr/>
        </p:nvSpPr>
        <p:spPr bwMode="auto">
          <a:xfrm>
            <a:off x="8180263" y="2857566"/>
            <a:ext cx="3428266" cy="1664640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Дивиться,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звідкіль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повіє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4" name="AutoShape 14"/>
          <p:cNvSpPr>
            <a:spLocks noChangeArrowheads="1"/>
          </p:cNvSpPr>
          <p:nvPr/>
        </p:nvSpPr>
        <p:spPr bwMode="auto">
          <a:xfrm>
            <a:off x="979463" y="4708819"/>
            <a:ext cx="3361198" cy="1359695"/>
          </a:xfrm>
          <a:prstGeom prst="verticalScroll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Його ніби </a:t>
            </a:r>
          </a:p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вітром здуло</a:t>
            </a:r>
            <a:endParaRPr lang="ru-RU" alt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5" name="AutoShape 15"/>
          <p:cNvSpPr>
            <a:spLocks noChangeArrowheads="1"/>
          </p:cNvSpPr>
          <p:nvPr/>
        </p:nvSpPr>
        <p:spPr bwMode="auto">
          <a:xfrm>
            <a:off x="4076162" y="1125799"/>
            <a:ext cx="3646758" cy="1316342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Тримати </a:t>
            </a:r>
            <a:r>
              <a:rPr lang="uk-UA" altLang="ru-RU" sz="3200" b="1" dirty="0" smtClean="0">
                <a:solidFill>
                  <a:schemeClr val="bg1"/>
                </a:solidFill>
                <a:latin typeface="+mn-lt"/>
              </a:rPr>
              <a:t>носа </a:t>
            </a:r>
            <a:endParaRPr lang="uk-UA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за вітром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6" name="AutoShape 18"/>
          <p:cNvSpPr>
            <a:spLocks noChangeArrowheads="1"/>
          </p:cNvSpPr>
          <p:nvPr/>
        </p:nvSpPr>
        <p:spPr bwMode="auto">
          <a:xfrm>
            <a:off x="403399" y="2857566"/>
            <a:ext cx="3672761" cy="1476519"/>
          </a:xfrm>
          <a:prstGeom prst="verticalScroll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решеті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дарувати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7798808" y="1593554"/>
            <a:ext cx="3261775" cy="848587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>
                <a:solidFill>
                  <a:schemeClr val="bg1"/>
                </a:solidFill>
                <a:latin typeface="+mn-lt"/>
              </a:rPr>
              <a:t>Вітер в голові</a:t>
            </a:r>
            <a:endParaRPr lang="ru-RU" altLang="ru-RU" sz="32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6" grpId="0" animBg="1"/>
      <p:bldP spid="143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84010" y="5020092"/>
            <a:ext cx="5353319" cy="983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Який вплив </a:t>
            </a:r>
            <a:r>
              <a:rPr lang="ru-RU" sz="2800" b="1" dirty="0" err="1"/>
              <a:t>здійснює</a:t>
            </a:r>
            <a:r>
              <a:rPr lang="ru-RU" sz="2800" b="1" dirty="0"/>
              <a:t> </a:t>
            </a:r>
            <a:r>
              <a:rPr lang="ru-RU" sz="2800" b="1" dirty="0" err="1"/>
              <a:t>вітер</a:t>
            </a:r>
            <a:r>
              <a:rPr lang="ru-RU" sz="2800" b="1" dirty="0"/>
              <a:t> на </a:t>
            </a:r>
            <a:r>
              <a:rPr lang="ru-RU" sz="2800" b="1" dirty="0" err="1"/>
              <a:t>неживу</a:t>
            </a:r>
            <a:r>
              <a:rPr lang="ru-RU" sz="2800" b="1" dirty="0"/>
              <a:t> й живу природу?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243697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3415" y="1269554"/>
            <a:ext cx="5828393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Порівняй</a:t>
            </a:r>
            <a:r>
              <a:rPr lang="ru-RU" sz="2800" b="1" dirty="0"/>
              <a:t>: як </a:t>
            </a:r>
            <a:r>
              <a:rPr lang="ru-RU" sz="2800" b="1" dirty="0" err="1"/>
              <a:t>нагрівається</a:t>
            </a:r>
            <a:r>
              <a:rPr lang="ru-RU" sz="2800" b="1" dirty="0"/>
              <a:t> повітря над суходолом і над водою?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4600" y="4253484"/>
            <a:ext cx="5787348" cy="694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Від чого залежить </a:t>
            </a:r>
            <a:r>
              <a:rPr lang="ru-RU" sz="2800" b="1" dirty="0" err="1"/>
              <a:t>напрямок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96087" y="5020092"/>
            <a:ext cx="4572508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 властивості повітря </a:t>
            </a:r>
            <a:r>
              <a:rPr lang="ru-RU" sz="2800" b="1" dirty="0" err="1"/>
              <a:t>впливають</a:t>
            </a:r>
            <a:r>
              <a:rPr lang="ru-RU" sz="2800" b="1" dirty="0"/>
              <a:t> на </a:t>
            </a:r>
            <a:r>
              <a:rPr lang="ru-RU" sz="2800" b="1" dirty="0" err="1"/>
              <a:t>моє</a:t>
            </a:r>
            <a:r>
              <a:rPr lang="ru-RU" sz="2800" b="1" dirty="0"/>
              <a:t> життя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8220" y="2350276"/>
            <a:ext cx="6147625" cy="1795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Суходіл</a:t>
            </a:r>
            <a:r>
              <a:rPr lang="ru-RU" sz="2400" b="1" dirty="0"/>
              <a:t>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/>
              <a:t>нагрівається</a:t>
            </a:r>
            <a:r>
              <a:rPr lang="ru-RU" sz="2400" b="1" dirty="0"/>
              <a:t>, але й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/>
              <a:t>охолоджується</a:t>
            </a:r>
            <a:r>
              <a:rPr lang="ru-RU" sz="2400" b="1" dirty="0"/>
              <a:t>. Вода </a:t>
            </a:r>
            <a:r>
              <a:rPr lang="ru-RU" sz="2400" b="1" dirty="0" err="1"/>
              <a:t>нагрівається</a:t>
            </a:r>
            <a:r>
              <a:rPr lang="ru-RU" sz="2400" b="1" dirty="0"/>
              <a:t> </a:t>
            </a:r>
            <a:r>
              <a:rPr lang="ru-RU" sz="2400" b="1" dirty="0" err="1"/>
              <a:t>довше</a:t>
            </a:r>
            <a:r>
              <a:rPr lang="ru-RU" sz="2400" b="1" dirty="0"/>
              <a:t>, зато </a:t>
            </a:r>
            <a:r>
              <a:rPr lang="ru-RU" sz="2400" b="1" dirty="0" err="1"/>
              <a:t>довше</a:t>
            </a:r>
            <a:r>
              <a:rPr lang="ru-RU" sz="2400" b="1" dirty="0"/>
              <a:t> й </a:t>
            </a:r>
            <a:r>
              <a:rPr lang="ru-RU" sz="2400" b="1" dirty="0" err="1"/>
              <a:t>зберігають</a:t>
            </a:r>
            <a:r>
              <a:rPr lang="ru-RU" sz="2400" b="1" dirty="0"/>
              <a:t> тепло і </a:t>
            </a:r>
            <a:r>
              <a:rPr lang="ru-RU" sz="2400" b="1" dirty="0" err="1"/>
              <a:t>повільніше</a:t>
            </a:r>
            <a:r>
              <a:rPr lang="ru-RU" sz="2400" b="1" dirty="0"/>
              <a:t> </a:t>
            </a:r>
            <a:r>
              <a:rPr lang="ru-RU" sz="2400" b="1" dirty="0" err="1"/>
              <a:t>віддають</a:t>
            </a:r>
            <a:r>
              <a:rPr lang="ru-RU" sz="2400" b="1" dirty="0"/>
              <a:t> його </a:t>
            </a:r>
            <a:r>
              <a:rPr lang="ru-RU" sz="2400" b="1" dirty="0" err="1"/>
              <a:t>повітрю</a:t>
            </a:r>
            <a:r>
              <a:rPr lang="ru-RU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2 Людина і нежива природа\№030 Як вітер впливає на природу Землі\2025-11-11_23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60" y="326706"/>
            <a:ext cx="7377811" cy="6112706"/>
          </a:xfrm>
          <a:prstGeom prst="rect">
            <a:avLst/>
          </a:prstGeom>
          <a:solidFill>
            <a:srgbClr val="0070C0"/>
          </a:solidFill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835447" y="477465"/>
            <a:ext cx="2880320" cy="1296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40103" y="2730476"/>
            <a:ext cx="3384376" cy="61832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рух повітря.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2942" y="5393174"/>
            <a:ext cx="301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Холодне</a:t>
            </a:r>
            <a:r>
              <a:rPr lang="ru-RU" sz="2800" b="1" dirty="0" smtClean="0">
                <a:solidFill>
                  <a:srgbClr val="0070C0"/>
                </a:solidFill>
              </a:rPr>
              <a:t> повітря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72351" y="4869954"/>
            <a:ext cx="246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Тепле повітря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4" y="2138880"/>
            <a:ext cx="2851851" cy="3254294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604199" y="1053530"/>
            <a:ext cx="50405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604199" y="909514"/>
            <a:ext cx="576064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 rot="5400000">
            <a:off x="4975583" y="4846262"/>
            <a:ext cx="978408" cy="185672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4493701" y="4846262"/>
            <a:ext cx="978408" cy="185673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5297875" y="4866304"/>
            <a:ext cx="978408" cy="185673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4122354" y="4832641"/>
            <a:ext cx="978408" cy="185673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7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3 клас\04 ЯДС\Грущинська\2 Людина і нежива природа\№030 Як вітер впливає на природу Землі\2025-11-11_232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11" y="477466"/>
            <a:ext cx="6688063" cy="59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3439" y="621482"/>
            <a:ext cx="396043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58852" y="5085978"/>
            <a:ext cx="1981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стискається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0186" y="5629215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розширюється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Методичні рекомендації &quot;Властивості повітр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701602"/>
            <a:ext cx="3240360" cy="32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2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2034" y="405458"/>
            <a:ext cx="10040219" cy="8221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718" y="2216428"/>
            <a:ext cx="1874036" cy="10693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Зимовий парк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1" y="1929260"/>
            <a:ext cx="3220059" cy="20669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55" y="1974768"/>
            <a:ext cx="3232492" cy="2074899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0" y="4062841"/>
            <a:ext cx="3313981" cy="24423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688754" y="4062841"/>
            <a:ext cx="3303389" cy="24638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176171" y="2216428"/>
            <a:ext cx="1916360" cy="10860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Літнє море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434" y="4192843"/>
            <a:ext cx="2005221" cy="94710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Весняний ліс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60392" y="4066220"/>
            <a:ext cx="1951548" cy="1157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Осінній листопад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6838" y="1269554"/>
            <a:ext cx="8769328" cy="74430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Розглянь пейзажі. У який з них ти хочеш перенестись? Чому? Яке там повітря?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 клас\04 ЯДС\Грущинська\2 Людина і нежива природа\№030 Як вітер впливає на природу Землі\2025-11-11_232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8" y="1417964"/>
            <a:ext cx="7709513" cy="45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1471" y="477467"/>
            <a:ext cx="1008111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68295" y="1427372"/>
            <a:ext cx="2834708" cy="394648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49-50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30.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135" y="4221882"/>
            <a:ext cx="25350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Змінює</a:t>
            </a:r>
            <a:r>
              <a:rPr lang="ru-RU" sz="2800" b="1" dirty="0" smtClean="0">
                <a:solidFill>
                  <a:srgbClr val="0070C0"/>
                </a:solidFill>
              </a:rPr>
              <a:t> погоду. </a:t>
            </a:r>
            <a:r>
              <a:rPr lang="ru-RU" sz="2400" b="1" dirty="0" smtClean="0">
                <a:solidFill>
                  <a:srgbClr val="0070C0"/>
                </a:solidFill>
              </a:rPr>
              <a:t>Переносить тепло, </a:t>
            </a:r>
            <a:r>
              <a:rPr lang="ru-RU" sz="2400" b="1" dirty="0" err="1" smtClean="0">
                <a:solidFill>
                  <a:srgbClr val="0070C0"/>
                </a:solidFill>
              </a:rPr>
              <a:t>вологу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ґрунт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пісок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0939" y="4216795"/>
            <a:ext cx="2554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Поширює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насіння</a:t>
            </a:r>
            <a:r>
              <a:rPr lang="ru-RU" sz="2800" b="1" dirty="0">
                <a:solidFill>
                  <a:srgbClr val="0070C0"/>
                </a:solidFill>
              </a:rPr>
              <a:t> рослин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5448" y="4310662"/>
            <a:ext cx="257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Вітрові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електростанції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50899" y="1413570"/>
            <a:ext cx="5933220" cy="946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1. </a:t>
            </a:r>
            <a:r>
              <a:rPr lang="ru-RU" sz="2800" b="1" dirty="0" err="1"/>
              <a:t>Вітер</a:t>
            </a:r>
            <a:r>
              <a:rPr lang="ru-RU" sz="2800" b="1" dirty="0"/>
              <a:t> </a:t>
            </a:r>
            <a:r>
              <a:rPr lang="ru-RU" sz="2800" b="1" dirty="0" err="1"/>
              <a:t>здійснює</a:t>
            </a:r>
            <a:r>
              <a:rPr lang="ru-RU" sz="2800" b="1" dirty="0"/>
              <a:t> </a:t>
            </a:r>
            <a:r>
              <a:rPr lang="ru-RU" sz="2800" b="1" dirty="0" err="1"/>
              <a:t>помітний</a:t>
            </a:r>
            <a:r>
              <a:rPr lang="ru-RU" sz="2800" b="1" dirty="0"/>
              <a:t> вплив на </a:t>
            </a:r>
            <a:r>
              <a:rPr lang="ru-RU" sz="2800" b="1" dirty="0" err="1"/>
              <a:t>неживу</a:t>
            </a:r>
            <a:r>
              <a:rPr lang="ru-RU" sz="2800" b="1" dirty="0"/>
              <a:t> й живу </a:t>
            </a:r>
            <a:r>
              <a:rPr lang="ru-RU" sz="2800" b="1" dirty="0" smtClean="0"/>
              <a:t>природу.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5447" y="506122"/>
            <a:ext cx="10441159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9212" y="486995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682" y="2709714"/>
            <a:ext cx="5933220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 </a:t>
            </a:r>
            <a:r>
              <a:rPr lang="ru-RU" sz="2800" b="1" dirty="0"/>
              <a:t>Нагрівання суходолу й </a:t>
            </a:r>
            <a:r>
              <a:rPr lang="ru-RU" sz="2800" b="1" dirty="0" err="1"/>
              <a:t>водної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 відбувається </a:t>
            </a:r>
            <a:r>
              <a:rPr lang="ru-RU" sz="2800" b="1" dirty="0" err="1" smtClean="0"/>
              <a:t>по-різному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4096" y="4092009"/>
            <a:ext cx="6093774" cy="1137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3. </a:t>
            </a:r>
            <a:r>
              <a:rPr lang="ru-RU" sz="2800" b="1" dirty="0" err="1"/>
              <a:t>Вітер</a:t>
            </a:r>
            <a:r>
              <a:rPr lang="ru-RU" sz="2800" b="1" dirty="0"/>
              <a:t> виникає в </a:t>
            </a:r>
            <a:r>
              <a:rPr lang="ru-RU" sz="2800" b="1" dirty="0" err="1"/>
              <a:t>наслідок</a:t>
            </a:r>
            <a:r>
              <a:rPr lang="ru-RU" sz="2800" b="1" dirty="0"/>
              <a:t> </a:t>
            </a:r>
            <a:r>
              <a:rPr lang="ru-RU" sz="2800" b="1" dirty="0" err="1"/>
              <a:t>різниці</a:t>
            </a:r>
            <a:r>
              <a:rPr lang="ru-RU" sz="2800" b="1" dirty="0"/>
              <a:t> температур на різних </a:t>
            </a:r>
            <a:r>
              <a:rPr lang="ru-RU" sz="2800" b="1" dirty="0" err="1"/>
              <a:t>ділянках</a:t>
            </a:r>
            <a:r>
              <a:rPr lang="ru-RU" sz="2800" b="1" dirty="0"/>
              <a:t> Землі</a:t>
            </a:r>
            <a:endParaRPr lang="ru-RU" sz="2800" b="1" dirty="0"/>
          </a:p>
        </p:txBody>
      </p:sp>
      <p:pic>
        <p:nvPicPr>
          <p:cNvPr id="13" name="Picture 2" descr="Картинки ветреная погода для детей (6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62" y="1413570"/>
            <a:ext cx="3600400" cy="381642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1767" y="495234"/>
            <a:ext cx="9604348" cy="7786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9734" y="1273925"/>
            <a:ext cx="7692688" cy="6424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60" y="1957998"/>
            <a:ext cx="3255603" cy="213504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3" y="1944918"/>
            <a:ext cx="3349407" cy="216120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69" y="4154691"/>
            <a:ext cx="3255603" cy="226597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499200" y="4122569"/>
            <a:ext cx="3349408" cy="223201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185094" y="2092844"/>
            <a:ext cx="1611021" cy="1120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Було легко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8563" y="2118769"/>
            <a:ext cx="1880200" cy="12390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563" y="4206485"/>
            <a:ext cx="1921373" cy="1167525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Не все зрозуміло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74084" y="4169630"/>
            <a:ext cx="1917988" cy="9973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prstClr val="white"/>
                </a:solidFill>
              </a:rPr>
              <a:t>Маю ще подумати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2" y="121456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6251" y="1125538"/>
            <a:ext cx="3152465" cy="631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таке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93658" y="1843076"/>
            <a:ext cx="4199577" cy="5760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Який склад має повітря?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059" y="1170266"/>
            <a:ext cx="4040978" cy="58632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властивості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3960" y="5300442"/>
            <a:ext cx="7056785" cy="9257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як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утворюється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вітер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і про його вплив на природу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Землі.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82353" y="2493690"/>
            <a:ext cx="3771182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організми</a:t>
            </a:r>
            <a:r>
              <a:rPr lang="ru-RU" sz="2800" b="1" dirty="0"/>
              <a:t> </a:t>
            </a:r>
            <a:r>
              <a:rPr lang="ru-RU" sz="2800" b="1" dirty="0" err="1"/>
              <a:t>виробляють</a:t>
            </a:r>
            <a:r>
              <a:rPr lang="ru-RU" sz="2800" b="1" dirty="0"/>
              <a:t> </a:t>
            </a:r>
            <a:r>
              <a:rPr lang="ru-RU" sz="2800" b="1" dirty="0" err="1"/>
              <a:t>кисень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5774" y="1845618"/>
            <a:ext cx="336228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Повітря </a:t>
            </a:r>
            <a:r>
              <a:rPr lang="ru-RU" altLang="ru-RU" sz="2800" b="1" dirty="0"/>
              <a:t>– </a:t>
            </a:r>
            <a:r>
              <a:rPr lang="ru-RU" altLang="ru-RU" sz="2800" b="1" dirty="0" smtClean="0"/>
              <a:t>невидима </a:t>
            </a:r>
            <a:r>
              <a:rPr lang="ru-RU" altLang="ru-RU" sz="2800" b="1" dirty="0" err="1"/>
              <a:t>суміш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газів</a:t>
            </a:r>
            <a:r>
              <a:rPr lang="ru-RU" altLang="ru-RU" sz="2800" b="1" dirty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оточує</a:t>
            </a:r>
            <a:r>
              <a:rPr lang="ru-RU" sz="2800" b="1" dirty="0"/>
              <a:t> нашу Землю</a:t>
            </a:r>
            <a:r>
              <a:rPr lang="ru-RU" altLang="ru-RU" sz="2800" b="1" dirty="0" smtClean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55927" y="3549304"/>
            <a:ext cx="3474619" cy="17511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Пригадай, як змінюється повітря під час </a:t>
            </a:r>
            <a:r>
              <a:rPr lang="ru-RU" sz="2800" b="1" dirty="0" smtClean="0"/>
              <a:t>нагрівання </a:t>
            </a:r>
            <a:r>
              <a:rPr lang="ru-RU" sz="2800" b="1" dirty="0"/>
              <a:t>та охолодження.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2 Людина і нежива природа\№030 Як вітер впливає на природу Землі\2025-11-11_222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4" y="3385917"/>
            <a:ext cx="2047905" cy="17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4 ЯДС\Грущинська\2 Людина і нежива природа\№030 Як вітер впливає на природу Землі\2025-11-11_222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9" y="3710929"/>
            <a:ext cx="2114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3" grpId="0" animBg="1"/>
      <p:bldP spid="24" grpId="0" animBg="1"/>
      <p:bldP spid="2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езентація-вправа &quot;Вітер та вітерець&quot;, музика Бетховена | Презентація.  Му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52" y="2938079"/>
            <a:ext cx="6291064" cy="33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5774" y="1400910"/>
            <a:ext cx="5371951" cy="21602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Летить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 коник,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басує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Полем,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гаєм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пустує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Ніхто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 його не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впіймає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І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ніхто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 не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</a:rPr>
              <a:t>загнуздає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00143" y="1989634"/>
            <a:ext cx="1897619" cy="5530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ru-RU" sz="3600" b="1" dirty="0" smtClean="0">
                <a:solidFill>
                  <a:schemeClr val="bg1"/>
                </a:solidFill>
              </a:rPr>
              <a:t>Вітер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774" y="549474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6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2150" y="1392022"/>
            <a:ext cx="6073977" cy="102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Чому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теплій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кімнаті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кулька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більша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 А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морозі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вона стає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меншою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840" y="549474"/>
            <a:ext cx="10479776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Дослідіть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8840" y="4387172"/>
            <a:ext cx="54964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Унаслідок нагрівання повітря </a:t>
            </a:r>
            <a:r>
              <a:rPr lang="ru-RU" sz="2800" b="1" dirty="0" smtClean="0"/>
              <a:t>розширюється</a:t>
            </a:r>
            <a:r>
              <a:rPr lang="ru-RU" sz="2800" b="1" dirty="0"/>
              <a:t>, а внаслідок охолодження — </a:t>
            </a:r>
            <a:r>
              <a:rPr lang="ru-RU" sz="2800" b="1" dirty="0" smtClean="0"/>
              <a:t>стискається</a:t>
            </a:r>
            <a:r>
              <a:rPr lang="ru-RU" sz="2800" b="1" dirty="0"/>
              <a:t>.</a:t>
            </a:r>
          </a:p>
        </p:txBody>
      </p:sp>
      <p:pic>
        <p:nvPicPr>
          <p:cNvPr id="1026" name="Picture 2" descr="D:\3 клас\04 ЯДС\Грущинська\2 Людина і нежива природа\№030 Як вітер впливає на природу Землі\2025-11-11_220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83" y="2477252"/>
            <a:ext cx="2707153" cy="18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71" y="2133650"/>
            <a:ext cx="4685843" cy="32106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41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77466"/>
            <a:ext cx="1041511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 повітря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1430" y="3644563"/>
            <a:ext cx="3816425" cy="259281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Рух повітря — </a:t>
            </a:r>
            <a:r>
              <a:rPr lang="ru-RU" sz="2800" b="1" dirty="0" err="1" smtClean="0">
                <a:solidFill>
                  <a:srgbClr val="FF0000"/>
                </a:solidFill>
              </a:rPr>
              <a:t>вітер</a:t>
            </a:r>
            <a:r>
              <a:rPr lang="ru-RU" sz="2800" b="1" dirty="0" smtClean="0">
                <a:solidFill>
                  <a:srgbClr val="FF0000"/>
                </a:solidFill>
              </a:rPr>
              <a:t> – 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приносить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бажану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прохолоду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туди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де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спекотно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потепління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туди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де холодно.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Як утворюються хм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15 цікавих фактів про вітер для ді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5" y="1297303"/>
            <a:ext cx="3456384" cy="23042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56" y="1557586"/>
            <a:ext cx="6932346" cy="47255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7855" y="1301825"/>
            <a:ext cx="6912768" cy="6840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Розкажи за схемою, як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утворюється вітер</a:t>
            </a:r>
          </a:p>
        </p:txBody>
      </p:sp>
    </p:spTree>
    <p:extLst>
      <p:ext uri="{BB962C8B-B14F-4D97-AF65-F5344CB8AC3E}">
        <p14:creationId xmlns:p14="http://schemas.microsoft.com/office/powerpoint/2010/main" val="11398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77466"/>
            <a:ext cx="1041511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Вплив вітру на природу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0868" y="1330929"/>
            <a:ext cx="5368201" cy="19183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</a:t>
            </a:r>
            <a:r>
              <a:rPr lang="ru-RU" sz="2800" b="1" dirty="0" err="1"/>
              <a:t>випаровування</a:t>
            </a:r>
            <a:r>
              <a:rPr lang="ru-RU" sz="2800" b="1" dirty="0"/>
              <a:t> </a:t>
            </a:r>
            <a:r>
              <a:rPr lang="ru-RU" sz="2800" b="1" dirty="0" err="1"/>
              <a:t>формуються</a:t>
            </a:r>
            <a:r>
              <a:rPr lang="ru-RU" sz="2800" b="1" dirty="0"/>
              <a:t> хмари й </a:t>
            </a:r>
            <a:r>
              <a:rPr lang="ru-RU" sz="2800" b="1" dirty="0" err="1" smtClean="0"/>
              <a:t>випадають</a:t>
            </a:r>
            <a:r>
              <a:rPr lang="ru-RU" sz="2800" b="1" dirty="0" smtClean="0"/>
              <a:t> опади.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Вітер</a:t>
            </a:r>
            <a:r>
              <a:rPr lang="ru-RU" sz="2800" b="1" dirty="0" smtClean="0"/>
              <a:t> </a:t>
            </a:r>
            <a:r>
              <a:rPr lang="ru-RU" sz="2800" b="1" dirty="0"/>
              <a:t>завжди </a:t>
            </a:r>
            <a:r>
              <a:rPr lang="ru-RU" sz="2800" b="1" dirty="0">
                <a:solidFill>
                  <a:srgbClr val="FFFF00"/>
                </a:solidFill>
              </a:rPr>
              <a:t>«</a:t>
            </a:r>
            <a:r>
              <a:rPr lang="ru-RU" sz="2800" b="1" dirty="0" err="1">
                <a:solidFill>
                  <a:srgbClr val="FFFF00"/>
                </a:solidFill>
              </a:rPr>
              <a:t>віщує</a:t>
            </a:r>
            <a:r>
              <a:rPr lang="ru-RU" sz="2800" b="1" dirty="0">
                <a:solidFill>
                  <a:srgbClr val="FFFF00"/>
                </a:solidFill>
              </a:rPr>
              <a:t>» </a:t>
            </a:r>
            <a:r>
              <a:rPr lang="ru-RU" sz="2800" b="1" dirty="0" err="1">
                <a:solidFill>
                  <a:srgbClr val="FFFF00"/>
                </a:solidFill>
              </a:rPr>
              <a:t>зміну</a:t>
            </a:r>
            <a:r>
              <a:rPr lang="ru-RU" sz="2800" b="1" dirty="0">
                <a:solidFill>
                  <a:srgbClr val="FFFF00"/>
                </a:solidFill>
              </a:rPr>
              <a:t> погоди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2" name="AutoShape 2" descr="Як утворюються хм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6719"/>
          <a:stretch/>
        </p:blipFill>
        <p:spPr bwMode="auto">
          <a:xfrm>
            <a:off x="6812111" y="1330928"/>
            <a:ext cx="4051293" cy="31596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043005" y="4869954"/>
            <a:ext cx="3613152" cy="11583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суху</a:t>
            </a:r>
            <a:r>
              <a:rPr lang="ru-RU" sz="2800" b="1" dirty="0"/>
              <a:t> погоду </a:t>
            </a:r>
            <a:r>
              <a:rPr lang="ru-RU" sz="2800" b="1" dirty="0" err="1"/>
              <a:t>вітер</a:t>
            </a:r>
            <a:r>
              <a:rPr lang="ru-RU" sz="2800" b="1" dirty="0"/>
              <a:t> </a:t>
            </a:r>
            <a:r>
              <a:rPr lang="ru-RU" sz="2800" b="1" dirty="0" err="1"/>
              <a:t>поширює</a:t>
            </a:r>
            <a:r>
              <a:rPr lang="ru-RU" sz="2800" b="1" dirty="0"/>
              <a:t> </a:t>
            </a:r>
            <a:r>
              <a:rPr lang="ru-RU" sz="2800" b="1" dirty="0" err="1"/>
              <a:t>пожежі</a:t>
            </a:r>
            <a:r>
              <a:rPr lang="ru-RU" sz="2800" b="1" dirty="0"/>
              <a:t>. </a:t>
            </a:r>
          </a:p>
        </p:txBody>
      </p:sp>
      <p:sp>
        <p:nvSpPr>
          <p:cNvPr id="3" name="AutoShape 2" descr="Південь Франції охопила найпотужніша з 1976 року пожежа (відео)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-1" r="7586" b="13055"/>
          <a:stretch/>
        </p:blipFill>
        <p:spPr bwMode="auto">
          <a:xfrm>
            <a:off x="1627535" y="3433563"/>
            <a:ext cx="4212000" cy="266400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18437" y="3602138"/>
            <a:ext cx="10042146" cy="2581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err="1"/>
              <a:t>Вітер</a:t>
            </a:r>
            <a:r>
              <a:rPr lang="ru-RU" sz="2800" b="1" dirty="0"/>
              <a:t> </a:t>
            </a:r>
            <a:r>
              <a:rPr lang="ru-RU" sz="2800" b="1" dirty="0" err="1"/>
              <a:t>впливає</a:t>
            </a:r>
            <a:r>
              <a:rPr lang="ru-RU" sz="2800" b="1" dirty="0"/>
              <a:t> на життя рослин і тварин. Він </a:t>
            </a:r>
            <a:r>
              <a:rPr lang="ru-RU" sz="2800" b="1" dirty="0" err="1" smtClean="0"/>
              <a:t>розносить</a:t>
            </a:r>
            <a:r>
              <a:rPr lang="ru-RU" sz="2800" b="1" dirty="0" smtClean="0"/>
              <a:t> </a:t>
            </a:r>
            <a:r>
              <a:rPr lang="ru-RU" sz="2800" b="1" dirty="0"/>
              <a:t>пилок </a:t>
            </a:r>
            <a:r>
              <a:rPr lang="ru-RU" sz="2800" b="1" dirty="0" err="1"/>
              <a:t>квітучих</a:t>
            </a:r>
            <a:r>
              <a:rPr lang="ru-RU" sz="2800" b="1" dirty="0"/>
              <a:t> рослин, щоб після </a:t>
            </a:r>
            <a:r>
              <a:rPr lang="ru-RU" sz="2800" b="1" dirty="0" err="1"/>
              <a:t>запилення</a:t>
            </a:r>
            <a:r>
              <a:rPr lang="ru-RU" sz="2800" b="1" dirty="0"/>
              <a:t> </a:t>
            </a:r>
            <a:r>
              <a:rPr lang="ru-RU" sz="2800" b="1" dirty="0" err="1"/>
              <a:t>утворилися</a:t>
            </a:r>
            <a:r>
              <a:rPr lang="ru-RU" sz="2800" b="1" dirty="0"/>
              <a:t> плоди й </a:t>
            </a:r>
            <a:r>
              <a:rPr lang="ru-RU" sz="2800" b="1" dirty="0" err="1"/>
              <a:t>насіння</a:t>
            </a:r>
            <a:r>
              <a:rPr lang="ru-RU" sz="2800" b="1" dirty="0"/>
              <a:t>. А потім їх </a:t>
            </a:r>
            <a:r>
              <a:rPr lang="ru-RU" sz="2800" b="1" dirty="0" err="1"/>
              <a:t>поширює</a:t>
            </a:r>
            <a:r>
              <a:rPr lang="ru-RU" sz="2800" b="1" dirty="0"/>
              <a:t>.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/>
              <a:t>насінині</a:t>
            </a:r>
            <a:r>
              <a:rPr lang="ru-RU" sz="2800" b="1" dirty="0"/>
              <a:t> «</a:t>
            </a:r>
            <a:r>
              <a:rPr lang="ru-RU" sz="2800" b="1" dirty="0" err="1"/>
              <a:t>пощастить</a:t>
            </a:r>
            <a:r>
              <a:rPr lang="ru-RU" sz="2800" b="1" dirty="0"/>
              <a:t>» </a:t>
            </a:r>
            <a:r>
              <a:rPr lang="ru-RU" sz="2800" b="1" dirty="0" err="1"/>
              <a:t>потрапити</a:t>
            </a:r>
            <a:r>
              <a:rPr lang="ru-RU" sz="2800" b="1" dirty="0"/>
              <a:t> у </a:t>
            </a:r>
            <a:r>
              <a:rPr lang="ru-RU" sz="2800" b="1" dirty="0" err="1" smtClean="0"/>
              <a:t>сприятливі</a:t>
            </a:r>
            <a:r>
              <a:rPr lang="ru-RU" sz="2800" b="1" dirty="0" smtClean="0"/>
              <a:t> </a:t>
            </a:r>
            <a:r>
              <a:rPr lang="ru-RU" sz="2800" b="1" dirty="0" err="1"/>
              <a:t>умови</a:t>
            </a:r>
            <a:r>
              <a:rPr lang="ru-RU" sz="2800" b="1" dirty="0"/>
              <a:t>, то з неї, у </a:t>
            </a:r>
            <a:r>
              <a:rPr lang="ru-RU" sz="2800" b="1" dirty="0" err="1"/>
              <a:t>новій</a:t>
            </a:r>
            <a:r>
              <a:rPr lang="ru-RU" sz="2800" b="1" dirty="0"/>
              <a:t> </a:t>
            </a:r>
            <a:r>
              <a:rPr lang="ru-RU" sz="2800" b="1" dirty="0" err="1"/>
              <a:t>місцевості</a:t>
            </a:r>
            <a:r>
              <a:rPr lang="ru-RU" sz="2800" b="1" dirty="0"/>
              <a:t>, </a:t>
            </a:r>
            <a:r>
              <a:rPr lang="ru-RU" sz="2800" b="1" dirty="0" err="1"/>
              <a:t>виросте</a:t>
            </a:r>
            <a:r>
              <a:rPr lang="ru-RU" sz="2800" b="1" dirty="0"/>
              <a:t> рослина.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3479" y="494644"/>
            <a:ext cx="9937104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користь приносить вітер?</a:t>
            </a:r>
          </a:p>
        </p:txBody>
      </p:sp>
      <p:pic>
        <p:nvPicPr>
          <p:cNvPr id="2050" name="Picture 2" descr="D:\3 клас\04 ЯДС\Грущинська\2 Людина і нежива природа\№030 Як вітер впливає на природу Землі\2025-11-12_204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2" y="1389250"/>
            <a:ext cx="9743016" cy="21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</TotalTime>
  <Words>751</Words>
  <Application>Microsoft Office PowerPoint</Application>
  <PresentationFormat>Произвольный</PresentationFormat>
  <Paragraphs>128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Фразеологізми. Пояснити значення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485</cp:revision>
  <dcterms:created xsi:type="dcterms:W3CDTF">2025-08-27T14:01:18Z</dcterms:created>
  <dcterms:modified xsi:type="dcterms:W3CDTF">2025-11-14T09:32:29Z</dcterms:modified>
</cp:coreProperties>
</file>