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82" r:id="rId2"/>
    <p:sldId id="409" r:id="rId3"/>
    <p:sldId id="410" r:id="rId4"/>
    <p:sldId id="434" r:id="rId5"/>
    <p:sldId id="403" r:id="rId6"/>
    <p:sldId id="326" r:id="rId7"/>
    <p:sldId id="436" r:id="rId8"/>
    <p:sldId id="441" r:id="rId9"/>
    <p:sldId id="444" r:id="rId10"/>
    <p:sldId id="439" r:id="rId11"/>
    <p:sldId id="351" r:id="rId12"/>
    <p:sldId id="440" r:id="rId13"/>
    <p:sldId id="432" r:id="rId14"/>
    <p:sldId id="433" r:id="rId15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1056"/>
    <a:srgbClr val="FFE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54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dissolve/>
  </p:transition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21.jpe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1511" y="909514"/>
            <a:ext cx="9433048" cy="1328023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accent6">
                    <a:lumMod val="75000"/>
                  </a:schemeClr>
                </a:solidFill>
              </a:rPr>
              <a:t>Народні пісні. Тематика народних пісень.  «Три </a:t>
            </a:r>
            <a:r>
              <a:rPr lang="uk-UA" sz="3600" b="1" dirty="0" smtClean="0">
                <a:solidFill>
                  <a:schemeClr val="accent6">
                    <a:lumMod val="75000"/>
                  </a:schemeClr>
                </a:solidFill>
              </a:rPr>
              <a:t>товариші» </a:t>
            </a:r>
            <a:r>
              <a:rPr lang="uk-UA" sz="3600" b="1" dirty="0">
                <a:solidFill>
                  <a:schemeClr val="accent6">
                    <a:lumMod val="75000"/>
                  </a:schemeClr>
                </a:solidFill>
              </a:rPr>
              <a:t>(українська народна пісня) 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AutoShape 2" descr="ÐÐ°ÑÑÐ¸Ð½ÐºÐ¸ Ð¿Ð¾ Ð·Ð°Ð¿ÑÐ¾ÑÑ ÐºÐ»Ð¸Ð¿Ð°ÑÑ Ð´ÐµÑÐ¸ ÑÐ°Ð·Ð¾Ð¼ Ñ Ð´Ð¾Ð±ÑÑ Ð¿ÑÑÑ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604199" y="3573810"/>
            <a:ext cx="3240360" cy="214526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3 клас</a:t>
            </a:r>
          </a:p>
          <a:p>
            <a:pPr algn="ctr"/>
            <a:r>
              <a:rPr lang="uk-UA" sz="2400" b="1" i="1" dirty="0" smtClean="0">
                <a:solidFill>
                  <a:schemeClr val="accent6">
                    <a:lumMod val="75000"/>
                  </a:schemeClr>
                </a:solidFill>
              </a:rPr>
              <a:t>Розділ 3.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Із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джерел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народної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мудрості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31</a:t>
            </a:r>
          </a:p>
        </p:txBody>
      </p:sp>
      <p:pic>
        <p:nvPicPr>
          <p:cNvPr id="4098" name="Picture 2" descr="How To Draw Clouds ,Rain, Sun, Moon With Crayons. Як намалювати хмари, дощ,  сонце, місяць пастеллю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510" y="3198358"/>
            <a:ext cx="4479827" cy="252072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17082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051471" y="477467"/>
            <a:ext cx="10081120" cy="72008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altLang="ru-RU" sz="4000" b="1" dirty="0" smtClean="0">
                <a:solidFill>
                  <a:schemeClr val="bg1"/>
                </a:solidFill>
              </a:rPr>
              <a:t>Вправа «Передбачення»</a:t>
            </a:r>
            <a:endParaRPr lang="ru-RU" altLang="ru-RU" sz="4000" b="1" dirty="0">
              <a:solidFill>
                <a:schemeClr val="bg1"/>
              </a:solidFill>
            </a:endParaRPr>
          </a:p>
        </p:txBody>
      </p:sp>
      <p:pic>
        <p:nvPicPr>
          <p:cNvPr id="24579" name="Picture 3" descr="C:\Documents and Settings\zhenya\Рабочий стол\Картинки в 3 класс\31\Месяц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586" y="2330578"/>
            <a:ext cx="3151077" cy="3001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2" descr="C:\Documents and Settings\zhenya\Рабочий стол\Картинки в 3 класс\31\Солнышко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71" y="2398969"/>
            <a:ext cx="3182984" cy="300107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24580" name="Picture 4" descr="C:\Documents and Settings\zhenya\Рабочий стол\Картинки в 3 класс\31\тучка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491" y="2339547"/>
            <a:ext cx="3411941" cy="299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051472" y="1301454"/>
            <a:ext cx="10048920" cy="10003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108797" tIns="54398" rIns="108797" bIns="54398" rtlCol="0" anchor="ctr">
            <a:noAutofit/>
          </a:bodyPr>
          <a:lstStyle>
            <a:lvl1pPr algn="ctr" defTabSz="1087960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altLang="ru-RU" sz="2800" b="1" dirty="0">
                <a:solidFill>
                  <a:schemeClr val="accent6">
                    <a:lumMod val="75000"/>
                  </a:schemeClr>
                </a:solidFill>
              </a:rPr>
              <a:t>Розглянь </a:t>
            </a:r>
            <a:r>
              <a:rPr lang="ru-RU" alt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малюнки до української </a:t>
            </a:r>
            <a:r>
              <a:rPr lang="ru-RU" alt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народної</a:t>
            </a:r>
            <a:r>
              <a:rPr lang="ru-RU" alt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пісні </a:t>
            </a:r>
            <a:br>
              <a:rPr lang="ru-RU" altLang="ru-RU" sz="28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altLang="ru-RU" sz="2800" b="1" dirty="0" smtClean="0">
                <a:solidFill>
                  <a:schemeClr val="accent6">
                    <a:lumMod val="75000"/>
                  </a:schemeClr>
                </a:solidFill>
              </a:rPr>
              <a:t>«Три </a:t>
            </a:r>
            <a:r>
              <a:rPr lang="ru-RU" alt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товариші</a:t>
            </a:r>
            <a:r>
              <a:rPr lang="ru-RU" altLang="ru-RU" sz="2800" b="1" dirty="0" smtClean="0">
                <a:solidFill>
                  <a:schemeClr val="accent6">
                    <a:lumMod val="75000"/>
                  </a:schemeClr>
                </a:solidFill>
              </a:rPr>
              <a:t>». Зроби припущення щодо змісту пісні.</a:t>
            </a:r>
            <a:endParaRPr lang="ru-RU" alt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699543" y="5446018"/>
            <a:ext cx="6284870" cy="7228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108797" tIns="54398" rIns="108797" bIns="54398" rtlCol="0" anchor="ctr">
            <a:noAutofit/>
          </a:bodyPr>
          <a:lstStyle>
            <a:lvl1pPr algn="ctr" defTabSz="1087960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3600" b="1" dirty="0" err="1" smtClean="0">
                <a:latin typeface="ZhikharevC" pitchFamily="82" charset="0"/>
              </a:rPr>
              <a:t>Відгадайте</a:t>
            </a:r>
            <a:r>
              <a:rPr lang="ru-RU" altLang="ru-RU" sz="3600" b="1" dirty="0" smtClean="0">
                <a:latin typeface="ZhikharevC" pitchFamily="82" charset="0"/>
              </a:rPr>
              <a:t>: «Що сходить без </a:t>
            </a:r>
            <a:r>
              <a:rPr lang="ru-RU" altLang="ru-RU" sz="3600" b="1" dirty="0" err="1" smtClean="0">
                <a:latin typeface="ZhikharevC" pitchFamily="82" charset="0"/>
              </a:rPr>
              <a:t>насіння</a:t>
            </a:r>
            <a:r>
              <a:rPr lang="ru-RU" altLang="ru-RU" sz="3600" b="1" dirty="0" smtClean="0">
                <a:latin typeface="ZhikharevC" pitchFamily="82" charset="0"/>
              </a:rPr>
              <a:t>?» </a:t>
            </a:r>
            <a:endParaRPr lang="ru-RU" altLang="ru-RU" sz="3600" b="1" dirty="0">
              <a:latin typeface="Zhikharev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55052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1032351" y="494644"/>
            <a:ext cx="10100239" cy="6195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слова</a:t>
            </a:r>
            <a:r>
              <a:rPr lang="uk-UA" sz="4000" b="1" dirty="0">
                <a:solidFill>
                  <a:schemeClr val="bg1"/>
                </a:solidFill>
              </a:rPr>
              <a:t>. </a:t>
            </a:r>
            <a:r>
              <a:rPr lang="uk-UA" sz="4000" b="1" dirty="0" smtClean="0">
                <a:solidFill>
                  <a:schemeClr val="bg1"/>
                </a:solidFill>
              </a:rPr>
              <a:t>Правильно став </a:t>
            </a:r>
            <a:r>
              <a:rPr lang="uk-UA" sz="4000" b="1" dirty="0">
                <a:solidFill>
                  <a:schemeClr val="bg1"/>
                </a:solidFill>
              </a:rPr>
              <a:t>наголос</a:t>
            </a:r>
          </a:p>
        </p:txBody>
      </p:sp>
      <p:pic>
        <p:nvPicPr>
          <p:cNvPr id="8" name="Picture 3" descr="C:\Documents and Settings\zhenya\Рабочий стол\Картинки в 3 класс\04\девочка думает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0" t="8695" r="8925" b="-392"/>
          <a:stretch/>
        </p:blipFill>
        <p:spPr bwMode="auto">
          <a:xfrm>
            <a:off x="1018510" y="1361239"/>
            <a:ext cx="3115978" cy="390670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4291831" y="1269554"/>
            <a:ext cx="3312368" cy="399839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кам'ян</a:t>
            </a:r>
            <a:r>
              <a:rPr lang="uk-UA" sz="3600" b="1" dirty="0">
                <a:solidFill>
                  <a:srgbClr val="FFFF00"/>
                </a:solidFill>
                <a:ea typeface="+mj-ea"/>
                <a:cs typeface="+mj-cs"/>
              </a:rPr>
              <a:t>о</a:t>
            </a: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ю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rgbClr val="FFFF00"/>
                </a:solidFill>
                <a:ea typeface="+mj-ea"/>
                <a:cs typeface="+mj-cs"/>
              </a:rPr>
              <a:t>я</a:t>
            </a: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сний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кр</a:t>
            </a:r>
            <a:r>
              <a:rPr lang="uk-UA" sz="3600" b="1" dirty="0">
                <a:solidFill>
                  <a:srgbClr val="FFFF00"/>
                </a:solidFill>
                <a:ea typeface="+mj-ea"/>
                <a:cs typeface="+mj-cs"/>
              </a:rPr>
              <a:t>а</a:t>
            </a: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сне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дрібн</a:t>
            </a:r>
            <a:r>
              <a:rPr lang="uk-UA" sz="3600" b="1" dirty="0">
                <a:solidFill>
                  <a:srgbClr val="FFFF00"/>
                </a:solidFill>
                <a:ea typeface="+mj-ea"/>
                <a:cs typeface="+mj-cs"/>
              </a:rPr>
              <a:t>и</a:t>
            </a: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й</a:t>
            </a:r>
          </a:p>
          <a:p>
            <a:pPr algn="ctr" eaLnBrk="0" hangingPunct="0">
              <a:defRPr/>
            </a:pPr>
            <a:r>
              <a:rPr lang="uk-UA" sz="3600" b="1" dirty="0" err="1">
                <a:solidFill>
                  <a:schemeClr val="bg1"/>
                </a:solidFill>
                <a:ea typeface="+mj-ea"/>
                <a:cs typeface="+mj-cs"/>
              </a:rPr>
              <a:t>ізійд</a:t>
            </a:r>
            <a:r>
              <a:rPr lang="uk-UA" sz="3600" b="1" dirty="0" err="1">
                <a:solidFill>
                  <a:srgbClr val="FFFF00"/>
                </a:solidFill>
                <a:ea typeface="+mj-ea"/>
                <a:cs typeface="+mj-cs"/>
              </a:rPr>
              <a:t>у</a:t>
            </a:r>
            <a:endParaRPr lang="uk-UA" sz="3600" b="1" dirty="0">
              <a:solidFill>
                <a:srgbClr val="FFFF00"/>
              </a:solidFill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uk-UA" sz="3600" b="1" dirty="0" err="1">
                <a:solidFill>
                  <a:schemeClr val="bg1"/>
                </a:solidFill>
                <a:ea typeface="+mj-ea"/>
                <a:cs typeface="+mj-cs"/>
              </a:rPr>
              <a:t>ізрад</a:t>
            </a:r>
            <a:r>
              <a:rPr lang="uk-UA" sz="3600" b="1" dirty="0" err="1">
                <a:solidFill>
                  <a:srgbClr val="FFFF00"/>
                </a:solidFill>
                <a:ea typeface="+mj-ea"/>
                <a:cs typeface="+mj-cs"/>
              </a:rPr>
              <a:t>і</a:t>
            </a:r>
            <a:r>
              <a:rPr lang="uk-UA" sz="3600" b="1" dirty="0" err="1">
                <a:solidFill>
                  <a:schemeClr val="bg1"/>
                </a:solidFill>
                <a:ea typeface="+mj-ea"/>
                <a:cs typeface="+mj-cs"/>
              </a:rPr>
              <a:t>ють</a:t>
            </a:r>
            <a:endParaRPr lang="uk-UA" sz="3600" b="1" dirty="0">
              <a:solidFill>
                <a:schemeClr val="bg1"/>
              </a:solidFill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пашн</a:t>
            </a:r>
            <a:r>
              <a:rPr lang="uk-UA" sz="3600" b="1" dirty="0">
                <a:solidFill>
                  <a:srgbClr val="FFFF00"/>
                </a:solidFill>
                <a:ea typeface="+mj-ea"/>
                <a:cs typeface="+mj-cs"/>
              </a:rPr>
              <a:t>и</a:t>
            </a: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ця</a:t>
            </a:r>
          </a:p>
        </p:txBody>
      </p:sp>
    </p:spTree>
    <p:extLst>
      <p:ext uri="{BB962C8B-B14F-4D97-AF65-F5344CB8AC3E}">
        <p14:creationId xmlns:p14="http://schemas.microsoft.com/office/powerpoint/2010/main" val="257183298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9463" y="342172"/>
            <a:ext cx="10225136" cy="6393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Українська </a:t>
            </a:r>
            <a:r>
              <a:rPr lang="uk-UA" sz="4000" b="1" dirty="0"/>
              <a:t>народна </a:t>
            </a:r>
            <a:r>
              <a:rPr lang="uk-UA" sz="4000" b="1" dirty="0" smtClean="0"/>
              <a:t>пісня</a:t>
            </a:r>
            <a:r>
              <a:rPr lang="uk-UA" sz="4000" b="1" dirty="0">
                <a:solidFill>
                  <a:schemeClr val="bg1"/>
                </a:solidFill>
              </a:rPr>
              <a:t> </a:t>
            </a:r>
            <a:r>
              <a:rPr lang="uk-UA" sz="4000" b="1" dirty="0" smtClean="0">
                <a:solidFill>
                  <a:schemeClr val="bg1"/>
                </a:solidFill>
              </a:rPr>
              <a:t>«Три товариші»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52-53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3 клас\02 ЧИТАННЯ\1 Савченко уроки\3 Із джерел народної мудрості\№031-Народні пісні. Три товариша\2025-10-31_2119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839" y="1014690"/>
            <a:ext cx="7600950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3 клас\02 ЧИТАННЯ\1 Савченко уроки\3 Із джерел народної мудрості\№031-Народні пісні. Три товариша\2025-10-31_2131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839" y="5878066"/>
            <a:ext cx="7620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2691" y="981522"/>
            <a:ext cx="3981148" cy="52629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61950" indent="-361950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bg1"/>
                </a:solidFill>
              </a:rPr>
              <a:t>Прочитай текст пісні мовчки. </a:t>
            </a:r>
          </a:p>
          <a:p>
            <a:pPr marL="361950" indent="-361950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bg1"/>
                </a:solidFill>
              </a:rPr>
              <a:t>Читаючи вголос, звертай увагу на позначення щодо виразного читання. </a:t>
            </a:r>
          </a:p>
          <a:p>
            <a:pPr marL="361950" indent="-361950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bg1"/>
                </a:solidFill>
              </a:rPr>
              <a:t>З якою інтонацією треба читати початок пісні? </a:t>
            </a:r>
          </a:p>
          <a:p>
            <a:pPr marL="361950" indent="-361950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bg1"/>
                </a:solidFill>
              </a:rPr>
              <a:t>Які ознаки характеризують кожного із цих товаришів? </a:t>
            </a:r>
          </a:p>
          <a:p>
            <a:pPr marL="361950" indent="-361950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bg1"/>
                </a:solidFill>
              </a:rPr>
              <a:t>Поміркуй! Чому живі істоти по-різному радіють Сонцю, Місяцю, Дощику?</a:t>
            </a:r>
          </a:p>
        </p:txBody>
      </p:sp>
    </p:spTree>
    <p:extLst>
      <p:ext uri="{BB962C8B-B14F-4D97-AF65-F5344CB8AC3E}">
        <p14:creationId xmlns:p14="http://schemas.microsoft.com/office/powerpoint/2010/main" val="298479209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70984" y="477466"/>
            <a:ext cx="10423212" cy="7275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Підсумки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35847" y="1341562"/>
            <a:ext cx="6858349" cy="138499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З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якою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піснею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ознайомились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на уроці?</a:t>
            </a: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— Хто автор пісні?</a:t>
            </a: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— Хто головні герої пісні?</a:t>
            </a:r>
          </a:p>
        </p:txBody>
      </p:sp>
      <p:pic>
        <p:nvPicPr>
          <p:cNvPr id="7" name="Picture 2" descr="C:\Documents and Settings\zhenya\Рабочий стол\Картинки в 3 класс\01\Рис 01-9 девочка с книго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30" y="1341561"/>
            <a:ext cx="3240361" cy="3997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35847" y="4018892"/>
            <a:ext cx="6858349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Підготуйте виразне читання народної пісні «Три товариші» на ст. 52-53</a:t>
            </a:r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23879" y="2920004"/>
            <a:ext cx="5904656" cy="84081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Домашнє 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33272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85C8320-B91F-4219-B4C8-845C1A9B41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547014" y="5177208"/>
            <a:ext cx="2122880" cy="15232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6949A44-46C1-45C3-809D-7DF9BCAF99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2"/>
          <a:stretch/>
        </p:blipFill>
        <p:spPr>
          <a:xfrm>
            <a:off x="4807327" y="2519937"/>
            <a:ext cx="2122880" cy="150327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7052D09-F118-4EE1-A7A1-9BDE3CB28B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21"/>
          <a:stretch/>
        </p:blipFill>
        <p:spPr>
          <a:xfrm>
            <a:off x="2677171" y="2574261"/>
            <a:ext cx="2122880" cy="147767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48C897F-E745-44BA-A41C-8AF22EA1A5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92"/>
          <a:stretch/>
        </p:blipFill>
        <p:spPr>
          <a:xfrm>
            <a:off x="547014" y="2519937"/>
            <a:ext cx="2122880" cy="15224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A218E90A-2030-4389-9B8C-68C6C94D12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31"/>
          <a:stretch/>
        </p:blipFill>
        <p:spPr>
          <a:xfrm>
            <a:off x="4807327" y="5177208"/>
            <a:ext cx="2122880" cy="151366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44C3D260-8613-413A-B6D6-531319C182B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2677171" y="5186780"/>
            <a:ext cx="2122880" cy="1523238"/>
          </a:xfrm>
          <a:prstGeom prst="rect">
            <a:avLst/>
          </a:prstGeom>
        </p:spPr>
      </p:pic>
      <p:grpSp>
        <p:nvGrpSpPr>
          <p:cNvPr id="35" name="Групувати 34">
            <a:extLst>
              <a:ext uri="{FF2B5EF4-FFF2-40B4-BE49-F238E27FC236}">
                <a16:creationId xmlns="" xmlns:a16="http://schemas.microsoft.com/office/drawing/2014/main" id="{F6C8355B-DE56-497F-966E-230AE1892956}"/>
              </a:ext>
            </a:extLst>
          </p:cNvPr>
          <p:cNvGrpSpPr/>
          <p:nvPr/>
        </p:nvGrpSpPr>
        <p:grpSpPr>
          <a:xfrm>
            <a:off x="550652" y="1453551"/>
            <a:ext cx="2122880" cy="2588810"/>
            <a:chOff x="943132" y="1443642"/>
            <a:chExt cx="2124262" cy="2588211"/>
          </a:xfrm>
        </p:grpSpPr>
        <p:pic>
          <p:nvPicPr>
            <p:cNvPr id="22" name="Рисунок 21">
              <a:extLst>
                <a:ext uri="{FF2B5EF4-FFF2-40B4-BE49-F238E27FC236}">
                  <a16:creationId xmlns="" xmlns:a16="http://schemas.microsoft.com/office/drawing/2014/main" id="{1AC4841A-E256-45E2-8B84-6666A9959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32" y="1443642"/>
              <a:ext cx="2124262" cy="258821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4A422E68-C715-41C5-BD9F-D4C4EE7F7FFA}"/>
                </a:ext>
              </a:extLst>
            </p:cNvPr>
            <p:cNvSpPr txBox="1"/>
            <p:nvPr/>
          </p:nvSpPr>
          <p:spPr>
            <a:xfrm>
              <a:off x="1290276" y="1605593"/>
              <a:ext cx="155113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Сьогодні </a:t>
              </a:r>
            </a:p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на уроці </a:t>
              </a:r>
            </a:p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я навчився/</a:t>
              </a:r>
            </a:p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навчилася…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Групувати 35">
            <a:extLst>
              <a:ext uri="{FF2B5EF4-FFF2-40B4-BE49-F238E27FC236}">
                <a16:creationId xmlns="" xmlns:a16="http://schemas.microsoft.com/office/drawing/2014/main" id="{59C71607-5FF6-495D-87B1-4E26A8726C1B}"/>
              </a:ext>
            </a:extLst>
          </p:cNvPr>
          <p:cNvGrpSpPr/>
          <p:nvPr/>
        </p:nvGrpSpPr>
        <p:grpSpPr>
          <a:xfrm>
            <a:off x="2677171" y="1463123"/>
            <a:ext cx="2122880" cy="2588810"/>
            <a:chOff x="4656229" y="1453212"/>
            <a:chExt cx="2124262" cy="2588211"/>
          </a:xfrm>
        </p:grpSpPr>
        <p:pic>
          <p:nvPicPr>
            <p:cNvPr id="20" name="Рисунок 19">
              <a:extLst>
                <a:ext uri="{FF2B5EF4-FFF2-40B4-BE49-F238E27FC236}">
                  <a16:creationId xmlns="" xmlns:a16="http://schemas.microsoft.com/office/drawing/2014/main" id="{EA5B5146-B43A-40AF-8B89-30D354672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229" y="1453212"/>
              <a:ext cx="2124262" cy="258821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9CF7A4D3-CAF4-43F6-9D4A-86A306BE94A3}"/>
                </a:ext>
              </a:extLst>
            </p:cNvPr>
            <p:cNvSpPr txBox="1"/>
            <p:nvPr/>
          </p:nvSpPr>
          <p:spPr>
            <a:xfrm>
              <a:off x="4872917" y="1605593"/>
              <a:ext cx="176348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На уроці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я</a:t>
              </a:r>
              <a:r>
                <a:rPr lang="en-US" sz="2000" dirty="0">
                  <a:solidFill>
                    <a:schemeClr val="bg1"/>
                  </a:solidFill>
                </a:rPr>
                <a:t> </a:t>
              </a:r>
              <a:r>
                <a:rPr lang="uk-UA" sz="2000" dirty="0">
                  <a:solidFill>
                    <a:schemeClr val="bg1"/>
                  </a:solidFill>
                </a:rPr>
                <a:t>запам’ятав/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запам’ятала…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Групувати 36">
            <a:extLst>
              <a:ext uri="{FF2B5EF4-FFF2-40B4-BE49-F238E27FC236}">
                <a16:creationId xmlns="" xmlns:a16="http://schemas.microsoft.com/office/drawing/2014/main" id="{90B76003-0E5E-4C40-B2BC-15396009528E}"/>
              </a:ext>
            </a:extLst>
          </p:cNvPr>
          <p:cNvGrpSpPr/>
          <p:nvPr/>
        </p:nvGrpSpPr>
        <p:grpSpPr>
          <a:xfrm>
            <a:off x="4810966" y="1434405"/>
            <a:ext cx="2122880" cy="2588810"/>
            <a:chOff x="8728843" y="1443642"/>
            <a:chExt cx="2124262" cy="2588211"/>
          </a:xfrm>
        </p:grpSpPr>
        <p:pic>
          <p:nvPicPr>
            <p:cNvPr id="18" name="Рисунок 17">
              <a:extLst>
                <a:ext uri="{FF2B5EF4-FFF2-40B4-BE49-F238E27FC236}">
                  <a16:creationId xmlns="" xmlns:a16="http://schemas.microsoft.com/office/drawing/2014/main" id="{289B3287-9B64-46DF-8007-3ED5A1C65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1443642"/>
              <a:ext cx="2124262" cy="258821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9AA5B367-759C-4656-8406-C6FEB2C4ADA9}"/>
                </a:ext>
              </a:extLst>
            </p:cNvPr>
            <p:cNvSpPr txBox="1"/>
            <p:nvPr/>
          </p:nvSpPr>
          <p:spPr>
            <a:xfrm>
              <a:off x="9075988" y="1605593"/>
              <a:ext cx="14299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Найкраще 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мені вдалося…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Групувати 37">
            <a:extLst>
              <a:ext uri="{FF2B5EF4-FFF2-40B4-BE49-F238E27FC236}">
                <a16:creationId xmlns="" xmlns:a16="http://schemas.microsoft.com/office/drawing/2014/main" id="{1FAC3E24-8DED-4D03-963B-9E8A528F0BEE}"/>
              </a:ext>
            </a:extLst>
          </p:cNvPr>
          <p:cNvGrpSpPr/>
          <p:nvPr/>
        </p:nvGrpSpPr>
        <p:grpSpPr>
          <a:xfrm>
            <a:off x="547014" y="4121208"/>
            <a:ext cx="2122880" cy="2588810"/>
            <a:chOff x="1062120" y="4120252"/>
            <a:chExt cx="2124262" cy="2588211"/>
          </a:xfrm>
        </p:grpSpPr>
        <p:pic>
          <p:nvPicPr>
            <p:cNvPr id="28" name="Рисунок 27">
              <a:extLst>
                <a:ext uri="{FF2B5EF4-FFF2-40B4-BE49-F238E27FC236}">
                  <a16:creationId xmlns="" xmlns:a16="http://schemas.microsoft.com/office/drawing/2014/main" id="{4FBA025D-9DEF-4413-9329-DD62BEF4A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120" y="4120252"/>
              <a:ext cx="2124262" cy="2588211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CC6D81AE-5CFB-4C25-A3D2-05B1D10F4D90}"/>
                </a:ext>
              </a:extLst>
            </p:cNvPr>
            <p:cNvSpPr txBox="1"/>
            <p:nvPr/>
          </p:nvSpPr>
          <p:spPr>
            <a:xfrm>
              <a:off x="1338895" y="4310292"/>
              <a:ext cx="162514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Найбільше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 мені сподобалося…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Групувати 38">
            <a:extLst>
              <a:ext uri="{FF2B5EF4-FFF2-40B4-BE49-F238E27FC236}">
                <a16:creationId xmlns="" xmlns:a16="http://schemas.microsoft.com/office/drawing/2014/main" id="{A4E2C8E9-B043-48B3-A66A-E17BEC8EA6A3}"/>
              </a:ext>
            </a:extLst>
          </p:cNvPr>
          <p:cNvGrpSpPr/>
          <p:nvPr/>
        </p:nvGrpSpPr>
        <p:grpSpPr>
          <a:xfrm>
            <a:off x="2677171" y="4115827"/>
            <a:ext cx="2122880" cy="2588811"/>
            <a:chOff x="4619984" y="4110680"/>
            <a:chExt cx="2124263" cy="2588212"/>
          </a:xfrm>
        </p:grpSpPr>
        <p:pic>
          <p:nvPicPr>
            <p:cNvPr id="26" name="Рисунок 25">
              <a:extLst>
                <a:ext uri="{FF2B5EF4-FFF2-40B4-BE49-F238E27FC236}">
                  <a16:creationId xmlns="" xmlns:a16="http://schemas.microsoft.com/office/drawing/2014/main" id="{9E1467B5-76D2-4065-A416-84FA16829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9984" y="4110680"/>
              <a:ext cx="2124263" cy="2588212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A8854B14-A831-4207-9DA7-F8B11852112C}"/>
                </a:ext>
              </a:extLst>
            </p:cNvPr>
            <p:cNvSpPr txBox="1"/>
            <p:nvPr/>
          </p:nvSpPr>
          <p:spPr>
            <a:xfrm>
              <a:off x="4836672" y="4310292"/>
              <a:ext cx="156043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Урок 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завершую з настроєм…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Групувати 39">
            <a:extLst>
              <a:ext uri="{FF2B5EF4-FFF2-40B4-BE49-F238E27FC236}">
                <a16:creationId xmlns="" xmlns:a16="http://schemas.microsoft.com/office/drawing/2014/main" id="{01C56E89-3617-49DC-9DD7-F78EF09F9185}"/>
              </a:ext>
            </a:extLst>
          </p:cNvPr>
          <p:cNvGrpSpPr/>
          <p:nvPr/>
        </p:nvGrpSpPr>
        <p:grpSpPr>
          <a:xfrm>
            <a:off x="4807327" y="4093184"/>
            <a:ext cx="2122880" cy="2597685"/>
            <a:chOff x="8728843" y="4110680"/>
            <a:chExt cx="2124263" cy="2588212"/>
          </a:xfrm>
        </p:grpSpPr>
        <p:pic>
          <p:nvPicPr>
            <p:cNvPr id="24" name="Рисунок 23">
              <a:extLst>
                <a:ext uri="{FF2B5EF4-FFF2-40B4-BE49-F238E27FC236}">
                  <a16:creationId xmlns="" xmlns:a16="http://schemas.microsoft.com/office/drawing/2014/main" id="{7900379D-F458-47D6-B608-DD9EE02E8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4110680"/>
              <a:ext cx="2124263" cy="258821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3E42A582-EBEF-45E5-89DE-6246D26FEEBC}"/>
                </a:ext>
              </a:extLst>
            </p:cNvPr>
            <p:cNvSpPr txBox="1"/>
            <p:nvPr/>
          </p:nvSpPr>
          <p:spPr>
            <a:xfrm>
              <a:off x="9091540" y="4310292"/>
              <a:ext cx="1429972" cy="1012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Труднощі виникали…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823608" y="494645"/>
            <a:ext cx="10515394" cy="8010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Рефлексія «Загадкові листи»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303A0F1C-25E8-4812-8FCC-E4BF1320554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>
          <a:xfrm>
            <a:off x="7051172" y="2154257"/>
            <a:ext cx="4471990" cy="439644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43" name="Бульбашка прямої мови: прямокутна з округленими кутами 42">
            <a:extLst>
              <a:ext uri="{FF2B5EF4-FFF2-40B4-BE49-F238E27FC236}">
                <a16:creationId xmlns="" xmlns:a16="http://schemas.microsoft.com/office/drawing/2014/main" id="{3CA92863-B7FF-496A-BA1F-CAC1B6F06959}"/>
              </a:ext>
            </a:extLst>
          </p:cNvPr>
          <p:cNvSpPr/>
          <p:nvPr/>
        </p:nvSpPr>
        <p:spPr>
          <a:xfrm>
            <a:off x="7087281" y="1434403"/>
            <a:ext cx="4356287" cy="725379"/>
          </a:xfrm>
          <a:prstGeom prst="wedgeRoundRectCallout">
            <a:avLst>
              <a:gd name="adj1" fmla="val -16196"/>
              <a:gd name="adj2" fmla="val 78137"/>
              <a:gd name="adj3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Вибери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лист, який ти хочеш відкрити</a:t>
            </a:r>
          </a:p>
          <a:p>
            <a:pPr algn="ctr"/>
            <a:r>
              <a:rPr lang="uk-UA" sz="1400" i="1" dirty="0">
                <a:solidFill>
                  <a:schemeClr val="accent2">
                    <a:lumMod val="75000"/>
                  </a:schemeClr>
                </a:solidFill>
              </a:rPr>
              <a:t>(щоби відкрити лист, </a:t>
            </a:r>
            <a:r>
              <a:rPr lang="uk-UA" sz="1400" i="1" dirty="0" smtClean="0">
                <a:solidFill>
                  <a:schemeClr val="accent2">
                    <a:lumMod val="75000"/>
                  </a:schemeClr>
                </a:solidFill>
              </a:rPr>
              <a:t>натисни </a:t>
            </a:r>
            <a:r>
              <a:rPr lang="uk-UA" sz="1400" i="1" dirty="0">
                <a:solidFill>
                  <a:schemeClr val="accent2">
                    <a:lumMod val="75000"/>
                  </a:schemeClr>
                </a:solidFill>
              </a:rPr>
              <a:t>на нього)</a:t>
            </a:r>
          </a:p>
        </p:txBody>
      </p:sp>
    </p:spTree>
    <p:extLst>
      <p:ext uri="{BB962C8B-B14F-4D97-AF65-F5344CB8AC3E}">
        <p14:creationId xmlns:p14="http://schemas.microsoft.com/office/powerpoint/2010/main" val="325401121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D:\Картинки Мудрість дня\photo_2025-08-13_17-16-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095" y="3464214"/>
            <a:ext cx="3024336" cy="287575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A9F1A0D2-DCC3-4D3B-9D95-AF0B1499B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471" y="549474"/>
            <a:ext cx="10081120" cy="70575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000" b="1" dirty="0" smtClean="0">
                <a:cs typeface="Times New Roman" panose="02020603050405020304" pitchFamily="18" charset="0"/>
              </a:rPr>
              <a:t>Налаштування на урок «Комікс»</a:t>
            </a:r>
            <a:endParaRPr lang="uk-UA" sz="4000" dirty="0">
              <a:cs typeface="Times New Roman" panose="02020603050405020304" pitchFamily="18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1689700A-427D-42E5-9BC7-A45EB75115C1}"/>
              </a:ext>
            </a:extLst>
          </p:cNvPr>
          <p:cNvSpPr txBox="1">
            <a:spLocks/>
          </p:cNvSpPr>
          <p:nvPr/>
        </p:nvSpPr>
        <p:spPr>
          <a:xfrm>
            <a:off x="1051471" y="1402253"/>
            <a:ext cx="6552728" cy="9361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uk-UA" altLang="ru-RU" sz="28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Придумай коротку казкову історію </a:t>
            </a:r>
          </a:p>
          <a:p>
            <a:pPr>
              <a:lnSpc>
                <a:spcPct val="100000"/>
              </a:lnSpc>
            </a:pPr>
            <a:r>
              <a:rPr lang="uk-UA" altLang="ru-RU" sz="28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за малюнком і слоган до нього</a:t>
            </a:r>
            <a:endParaRPr lang="ru-RU" altLang="ru-RU" sz="1400" b="1" dirty="0">
              <a:solidFill>
                <a:schemeClr val="accent6">
                  <a:lumMod val="50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482" name="Picture 2" descr="D:\Картинки Мудрість дня\photo_2025-06-03_11-08-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15" y="3717825"/>
            <a:ext cx="3216497" cy="262214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D:\Картинки Мудрість дня\photo_2025-06-04_19-31-4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327" y="1386707"/>
            <a:ext cx="2601423" cy="270114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Картинки Мудрість дня\photo_2025-05-28_19-36-5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783" y="2427220"/>
            <a:ext cx="2653574" cy="272044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85504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75790ECC-512D-45C6-B5E4-C940A920F836}"/>
              </a:ext>
            </a:extLst>
          </p:cNvPr>
          <p:cNvSpPr txBox="1">
            <a:spLocks/>
          </p:cNvSpPr>
          <p:nvPr/>
        </p:nvSpPr>
        <p:spPr>
          <a:xfrm>
            <a:off x="1051471" y="1341562"/>
            <a:ext cx="3672408" cy="9641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Стислий переказ казки за планом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1" name="Заголовок 4">
            <a:extLst>
              <a:ext uri="{FF2B5EF4-FFF2-40B4-BE49-F238E27FC236}">
                <a16:creationId xmlns:a16="http://schemas.microsoft.com/office/drawing/2014/main" xmlns="" id="{A9F1A0D2-DCC3-4D3B-9D95-AF0B1499BB60}"/>
              </a:ext>
            </a:extLst>
          </p:cNvPr>
          <p:cNvSpPr txBox="1">
            <a:spLocks/>
          </p:cNvSpPr>
          <p:nvPr/>
        </p:nvSpPr>
        <p:spPr>
          <a:xfrm>
            <a:off x="1051471" y="549474"/>
            <a:ext cx="10081120" cy="7057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797" tIns="54398" rIns="108797" bIns="54398" rtlCol="0" anchor="ctr">
            <a:noAutofit/>
          </a:bodyPr>
          <a:lstStyle>
            <a:lvl1pPr algn="ctr" defTabSz="1087960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cs typeface="Times New Roman" panose="02020603050405020304" pitchFamily="18" charset="0"/>
              </a:rPr>
              <a:t>Перевірка домашнього завдання</a:t>
            </a:r>
            <a:endParaRPr lang="uk-UA" sz="4000" dirty="0"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28752" y="1356913"/>
            <a:ext cx="635068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Вечірник, Полуночник і Світанок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План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95461" y="2434131"/>
            <a:ext cx="8208912" cy="40318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uk-UA" sz="3200" b="1" dirty="0">
                <a:solidFill>
                  <a:schemeClr val="bg1"/>
                </a:solidFill>
              </a:rPr>
              <a:t>Народження синів.</a:t>
            </a:r>
          </a:p>
          <a:p>
            <a:pPr marL="514350" indent="-514350">
              <a:buFontTx/>
              <a:buAutoNum type="arabicPeriod"/>
            </a:pPr>
            <a:r>
              <a:rPr lang="uk-UA" sz="3200" b="1" dirty="0">
                <a:solidFill>
                  <a:schemeClr val="bg1"/>
                </a:solidFill>
              </a:rPr>
              <a:t>Пропажа царівни.</a:t>
            </a:r>
          </a:p>
          <a:p>
            <a:pPr marL="514350" indent="-514350">
              <a:buFontTx/>
              <a:buAutoNum type="arabicPeriod"/>
            </a:pPr>
            <a:r>
              <a:rPr lang="uk-UA" sz="3200" b="1" dirty="0">
                <a:solidFill>
                  <a:schemeClr val="bg1"/>
                </a:solidFill>
              </a:rPr>
              <a:t>Пошуки братами дочки царя.</a:t>
            </a:r>
          </a:p>
          <a:p>
            <a:pPr marL="514350" indent="-514350">
              <a:buFontTx/>
              <a:buAutoNum type="arabicPeriod"/>
            </a:pPr>
            <a:r>
              <a:rPr lang="uk-UA" sz="3200" b="1" dirty="0">
                <a:solidFill>
                  <a:schemeClr val="bg1"/>
                </a:solidFill>
              </a:rPr>
              <a:t>Зустріч </a:t>
            </a:r>
            <a:r>
              <a:rPr lang="uk-UA" sz="3200" b="1" dirty="0" err="1">
                <a:solidFill>
                  <a:schemeClr val="bg1"/>
                </a:solidFill>
              </a:rPr>
              <a:t>Світанка</a:t>
            </a:r>
            <a:r>
              <a:rPr lang="uk-UA" sz="3200" b="1" dirty="0">
                <a:solidFill>
                  <a:schemeClr val="bg1"/>
                </a:solidFill>
              </a:rPr>
              <a:t> зі сліпими дідом і бабою.</a:t>
            </a:r>
          </a:p>
          <a:p>
            <a:pPr marL="514350" indent="-514350">
              <a:buFontTx/>
              <a:buAutoNum type="arabicPeriod"/>
            </a:pPr>
            <a:r>
              <a:rPr lang="uk-UA" sz="3200" b="1" dirty="0">
                <a:solidFill>
                  <a:schemeClr val="bg1"/>
                </a:solidFill>
              </a:rPr>
              <a:t>Битва хлопця із семиголовим змієм.</a:t>
            </a:r>
          </a:p>
          <a:p>
            <a:pPr marL="514350" indent="-514350">
              <a:buFontTx/>
              <a:buAutoNum type="arabicPeriod"/>
            </a:pPr>
            <a:r>
              <a:rPr lang="uk-UA" sz="3200" b="1" dirty="0">
                <a:solidFill>
                  <a:schemeClr val="bg1"/>
                </a:solidFill>
              </a:rPr>
              <a:t>Зрада братів.</a:t>
            </a:r>
          </a:p>
          <a:p>
            <a:pPr marL="514350" indent="-514350">
              <a:buFontTx/>
              <a:buAutoNum type="arabicPeriod"/>
            </a:pPr>
            <a:r>
              <a:rPr lang="uk-UA" sz="3200" b="1" dirty="0">
                <a:solidFill>
                  <a:schemeClr val="bg1"/>
                </a:solidFill>
              </a:rPr>
              <a:t>Зустріч з орлом і порятунок.</a:t>
            </a:r>
          </a:p>
          <a:p>
            <a:pPr marL="514350" indent="-514350">
              <a:buFontTx/>
              <a:buAutoNum type="arabicPeriod"/>
            </a:pPr>
            <a:r>
              <a:rPr lang="uk-UA" sz="3200" b="1" dirty="0">
                <a:solidFill>
                  <a:schemeClr val="bg1"/>
                </a:solidFill>
              </a:rPr>
              <a:t>Одруження з царівною.</a:t>
            </a:r>
          </a:p>
        </p:txBody>
      </p:sp>
      <p:pic>
        <p:nvPicPr>
          <p:cNvPr id="14" name="Picture 4" descr="Названий батько. Українська народна казка з малюнками онлайн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81" r="9190"/>
          <a:stretch/>
        </p:blipFill>
        <p:spPr bwMode="auto">
          <a:xfrm flipH="1">
            <a:off x="533821" y="2565698"/>
            <a:ext cx="2334295" cy="308933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08010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405458"/>
            <a:ext cx="10009112" cy="6566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Які </a:t>
            </a:r>
            <a:r>
              <a:rPr lang="uk-UA" sz="4000" b="1" dirty="0">
                <a:solidFill>
                  <a:schemeClr val="bg1"/>
                </a:solidFill>
              </a:rPr>
              <a:t>ознаки чарівної казки має </a:t>
            </a:r>
            <a:r>
              <a:rPr lang="uk-UA" sz="4000" b="1" dirty="0" smtClean="0">
                <a:solidFill>
                  <a:schemeClr val="bg1"/>
                </a:solidFill>
              </a:rPr>
              <a:t>цей </a:t>
            </a:r>
            <a:r>
              <a:rPr lang="uk-UA" sz="4000" b="1" dirty="0">
                <a:solidFill>
                  <a:schemeClr val="bg1"/>
                </a:solidFill>
              </a:rPr>
              <a:t>твір?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51469" y="3861842"/>
            <a:ext cx="7056781" cy="52334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Жива вода, яка зцілила очі бабі й діду.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51470" y="1125538"/>
            <a:ext cx="705678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Чарівний меч, який подарували дід і баба.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51470" y="1701602"/>
            <a:ext cx="705678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Семиголовий змій, якого зарубав хлопець.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81785" y="3285778"/>
            <a:ext cx="705678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Орел, який розмовляє і допомагає парубку.</a:t>
            </a:r>
          </a:p>
        </p:txBody>
      </p:sp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335" y="1130999"/>
            <a:ext cx="2232248" cy="296057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7924"/>
          <a:stretch/>
        </p:blipFill>
        <p:spPr bwMode="auto">
          <a:xfrm flipH="1">
            <a:off x="3715766" y="4455909"/>
            <a:ext cx="3227200" cy="192367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051468" y="2277666"/>
            <a:ext cx="705678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Русалки, що повипікали очі бабі з дідом горючою водою.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131" y="4274631"/>
            <a:ext cx="3663258" cy="207182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6" name="Picture 2" descr="Cartoon Sword isolated on white background. Medieval Weapon. Adventure  Items. Vector illustration for Your Design, Game, Card, Web Stock Vector  Image &amp; Art - Alamy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0"/>
          <a:stretch/>
        </p:blipFill>
        <p:spPr bwMode="auto">
          <a:xfrm>
            <a:off x="1081785" y="4448926"/>
            <a:ext cx="1975435" cy="193763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80875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5" grpId="0" animBg="1"/>
      <p:bldP spid="17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455" y="405458"/>
            <a:ext cx="10343402" cy="111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Поміркуй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8691" y="1609769"/>
            <a:ext cx="6541492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Завдяки </a:t>
            </a:r>
            <a:r>
              <a:rPr lang="uk-UA" sz="3200" b="1" dirty="0">
                <a:solidFill>
                  <a:schemeClr val="bg1"/>
                </a:solidFill>
              </a:rPr>
              <a:t>яким рисам характеру </a:t>
            </a:r>
            <a:r>
              <a:rPr lang="uk-UA" sz="3200" b="1" dirty="0" smtClean="0">
                <a:solidFill>
                  <a:schemeClr val="bg1"/>
                </a:solidFill>
              </a:rPr>
              <a:t>Світанок </a:t>
            </a:r>
            <a:r>
              <a:rPr lang="uk-UA" sz="3200" b="1" dirty="0">
                <a:solidFill>
                  <a:schemeClr val="bg1"/>
                </a:solidFill>
              </a:rPr>
              <a:t>здобув перемогу? </a:t>
            </a:r>
          </a:p>
        </p:txBody>
      </p:sp>
      <p:pic>
        <p:nvPicPr>
          <p:cNvPr id="13" name="Picture 2" descr="Названий батько. Українська народна казка з малюнками онлайн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3" t="4211" r="24910" b="3694"/>
          <a:stretch/>
        </p:blipFill>
        <p:spPr bwMode="auto">
          <a:xfrm>
            <a:off x="7748215" y="1609769"/>
            <a:ext cx="3502642" cy="453995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902793" y="2742728"/>
            <a:ext cx="6557390" cy="156966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</a:rPr>
              <a:t>доброзичливий,          сміливий, </a:t>
            </a:r>
          </a:p>
          <a:p>
            <a:pPr lvl="0"/>
            <a:r>
              <a:rPr lang="uk-UA" sz="3200" b="1" dirty="0">
                <a:solidFill>
                  <a:schemeClr val="accent6">
                    <a:lumMod val="50000"/>
                  </a:schemeClr>
                </a:solidFill>
              </a:rPr>
              <a:t>справедливий, </a:t>
            </a:r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</a:rPr>
              <a:t>            чесний</a:t>
            </a:r>
            <a:r>
              <a:rPr lang="uk-UA" sz="3200" b="1" dirty="0">
                <a:solidFill>
                  <a:schemeClr val="accent6">
                    <a:lumMod val="50000"/>
                  </a:schemeClr>
                </a:solidFill>
              </a:rPr>
              <a:t>,</a:t>
            </a:r>
            <a:endParaRPr lang="uk-UA" sz="3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/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</a:rPr>
              <a:t>кмітливий,                     гідний. 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7455" y="4371160"/>
            <a:ext cx="6552728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Чого навчає </a:t>
            </a:r>
            <a:r>
              <a:rPr lang="uk-UA" sz="3200" b="1" dirty="0">
                <a:solidFill>
                  <a:schemeClr val="bg1"/>
                </a:solidFill>
              </a:rPr>
              <a:t>казка «Вечірник, Полуночник і </a:t>
            </a:r>
            <a:r>
              <a:rPr lang="uk-UA" sz="3200" b="1" dirty="0" smtClean="0">
                <a:solidFill>
                  <a:schemeClr val="bg1"/>
                </a:solidFill>
              </a:rPr>
              <a:t>Світанок»?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32955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07455" y="477466"/>
            <a:ext cx="10297144" cy="6865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476" y="1197547"/>
            <a:ext cx="3406355" cy="340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43724" y="1208427"/>
            <a:ext cx="6336704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800" b="1" dirty="0" smtClean="0"/>
              <a:t>Сьогодні на уроці ми </a:t>
            </a:r>
            <a:r>
              <a:rPr lang="uk-UA" sz="2800" b="1" dirty="0"/>
              <a:t>з </a:t>
            </a:r>
            <a:r>
              <a:rPr lang="uk-UA" sz="2800" b="1" dirty="0" smtClean="0"/>
              <a:t>вами продовжимо відкривати для себе джерела народної мудрості і  познайомимось з українською </a:t>
            </a:r>
            <a:r>
              <a:rPr lang="uk-UA" sz="2800" b="1" dirty="0"/>
              <a:t>народною </a:t>
            </a:r>
            <a:r>
              <a:rPr lang="uk-UA" sz="2800" b="1" dirty="0" smtClean="0"/>
              <a:t>піснею «</a:t>
            </a:r>
            <a:r>
              <a:rPr lang="uk-UA" sz="2800" b="1" dirty="0">
                <a:solidFill>
                  <a:schemeClr val="bg1"/>
                </a:solidFill>
              </a:rPr>
              <a:t>Три </a:t>
            </a:r>
            <a:r>
              <a:rPr lang="uk-UA" sz="2800" b="1" dirty="0" smtClean="0">
                <a:solidFill>
                  <a:schemeClr val="bg1"/>
                </a:solidFill>
              </a:rPr>
              <a:t>товариші</a:t>
            </a:r>
            <a:r>
              <a:rPr lang="uk-UA" sz="2800" b="1" dirty="0" smtClean="0"/>
              <a:t>» </a:t>
            </a:r>
            <a:endParaRPr lang="ru-RU" sz="2800" b="1" dirty="0"/>
          </a:p>
        </p:txBody>
      </p:sp>
      <p:pic>
        <p:nvPicPr>
          <p:cNvPr id="8" name="Picture 6" descr="Пицца - Png картинки и иконки без фон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847" y="3861842"/>
            <a:ext cx="1974961" cy="167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 rot="10800000">
            <a:off x="6162600" y="3804659"/>
            <a:ext cx="7623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,,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36107" y="3786407"/>
            <a:ext cx="86927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12311" y="4477693"/>
            <a:ext cx="7489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,,</a:t>
            </a:r>
          </a:p>
        </p:txBody>
      </p:sp>
      <p:pic>
        <p:nvPicPr>
          <p:cNvPr id="12" name="Picture 10" descr="Дыня на прозрачном фоне в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089" y="3866250"/>
            <a:ext cx="2010510" cy="167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932771" y="4798937"/>
            <a:ext cx="3096344" cy="74421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Розгадування ребуса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35653" y="5662042"/>
            <a:ext cx="201622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 І С Н Я</a:t>
            </a:r>
          </a:p>
        </p:txBody>
      </p:sp>
    </p:spTree>
    <p:extLst>
      <p:ext uri="{BB962C8B-B14F-4D97-AF65-F5344CB8AC3E}">
        <p14:creationId xmlns:p14="http://schemas.microsoft.com/office/powerpoint/2010/main" val="239517031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4708098" y="2972655"/>
            <a:ext cx="2482302" cy="1429091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6000" b="1" dirty="0">
                <a:solidFill>
                  <a:schemeClr val="bg1"/>
                </a:solidFill>
              </a:rPr>
              <a:t>пісні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7879654" y="3080823"/>
            <a:ext cx="2617442" cy="1429091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4300" b="1" dirty="0"/>
              <a:t>ліричні</a:t>
            </a:r>
            <a:endParaRPr lang="ru-RU" sz="4300" b="1" dirty="0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5949249" y="4509913"/>
            <a:ext cx="2736304" cy="1429091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4300" b="1" dirty="0"/>
              <a:t>кріпацькі</a:t>
            </a:r>
            <a:endParaRPr lang="ru-RU" sz="4300" b="1" dirty="0"/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2684515" y="4509914"/>
            <a:ext cx="2774690" cy="1429091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4300" b="1" dirty="0"/>
              <a:t>обрядові</a:t>
            </a:r>
            <a:endParaRPr lang="ru-RU" sz="4300" b="1" dirty="0"/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1297171" y="1736404"/>
            <a:ext cx="2774689" cy="1429091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4300" b="1" dirty="0"/>
              <a:t>історичні</a:t>
            </a:r>
            <a:endParaRPr lang="ru-RU" sz="4300" b="1" dirty="0"/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4352770" y="1307678"/>
            <a:ext cx="3192958" cy="1429091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4300" b="1" dirty="0"/>
              <a:t>жартівливі</a:t>
            </a:r>
            <a:endParaRPr lang="ru-RU" sz="4300" b="1" dirty="0"/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7820223" y="1581152"/>
            <a:ext cx="2736304" cy="1429091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4300" b="1" dirty="0"/>
              <a:t>козацькі</a:t>
            </a:r>
            <a:endParaRPr lang="ru-RU" sz="4300" b="1" dirty="0"/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1163663" y="3165495"/>
            <a:ext cx="2808312" cy="1429091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4300" b="1" dirty="0"/>
              <a:t>колискові</a:t>
            </a:r>
            <a:endParaRPr lang="ru-RU" sz="43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51843" y="549474"/>
            <a:ext cx="10180747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Народні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>
                <a:solidFill>
                  <a:schemeClr val="bg1"/>
                </a:solidFill>
              </a:rPr>
              <a:t>пісні мають багато </a:t>
            </a:r>
            <a:r>
              <a:rPr lang="ru-RU" sz="4000" b="1" dirty="0" err="1">
                <a:solidFill>
                  <a:schemeClr val="bg1"/>
                </a:solidFill>
              </a:rPr>
              <a:t>жанрів</a:t>
            </a:r>
            <a:r>
              <a:rPr lang="ru-RU" sz="4000" b="1" dirty="0">
                <a:solidFill>
                  <a:schemeClr val="bg1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49784915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5487" y="549475"/>
            <a:ext cx="9793088" cy="792088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altLang="ru-RU" sz="4000" b="1" dirty="0" err="1" smtClean="0">
                <a:solidFill>
                  <a:schemeClr val="bg1"/>
                </a:solidFill>
                <a:latin typeface="+mn-lt"/>
              </a:rPr>
              <a:t>Українські</a:t>
            </a:r>
            <a:r>
              <a:rPr lang="ru-RU" altLang="ru-RU" sz="4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altLang="ru-RU" sz="4000" b="1" dirty="0" err="1" smtClean="0">
                <a:solidFill>
                  <a:schemeClr val="bg1"/>
                </a:solidFill>
                <a:latin typeface="+mn-lt"/>
              </a:rPr>
              <a:t>народні</a:t>
            </a:r>
            <a:r>
              <a:rPr lang="ru-RU" altLang="ru-RU" sz="4000" b="1" dirty="0" smtClean="0">
                <a:solidFill>
                  <a:schemeClr val="bg1"/>
                </a:solidFill>
                <a:latin typeface="+mn-lt"/>
              </a:rPr>
              <a:t> пісні </a:t>
            </a:r>
            <a:endParaRPr lang="ru-RU" altLang="ru-RU" sz="4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1506" name="Picture 2" descr="C:\Documents and Settings\zhenya\Рабочий стол\Картинки в 3 класс\31\гарбуз-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486" y="1485577"/>
            <a:ext cx="4414011" cy="33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s://i.ytimg.com/vi/KvpgYjwNyJM/maxresdefault.jpg"/>
          <p:cNvPicPr>
            <a:picLocks noChangeAspect="1" noChangeArrowheads="1"/>
          </p:cNvPicPr>
          <p:nvPr/>
        </p:nvPicPr>
        <p:blipFill>
          <a:blip r:embed="rId6" cstate="print"/>
          <a:srcRect l="9843" t="2625" r="9843"/>
          <a:stretch>
            <a:fillRect/>
          </a:stretch>
        </p:blipFill>
        <p:spPr bwMode="auto">
          <a:xfrm>
            <a:off x="6020023" y="1466021"/>
            <a:ext cx="5014419" cy="4124013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195486" y="4926498"/>
            <a:ext cx="4414011" cy="8005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108797" tIns="54398" rIns="108797" bIns="54398" rtlCol="0" anchor="ctr">
            <a:noAutofit/>
          </a:bodyPr>
          <a:lstStyle>
            <a:lvl1pPr algn="ctr" defTabSz="1087960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800" b="1" dirty="0" smtClean="0">
                <a:solidFill>
                  <a:schemeClr val="bg1"/>
                </a:solidFill>
              </a:rPr>
              <a:t>«Ходить </a:t>
            </a:r>
            <a:r>
              <a:rPr lang="ru-RU" altLang="ru-RU" sz="2800" b="1" dirty="0" err="1" smtClean="0">
                <a:solidFill>
                  <a:schemeClr val="bg1"/>
                </a:solidFill>
              </a:rPr>
              <a:t>гарбуз</a:t>
            </a:r>
            <a:r>
              <a:rPr lang="ru-RU" altLang="ru-RU" sz="2800" b="1" dirty="0" smtClean="0">
                <a:solidFill>
                  <a:schemeClr val="bg1"/>
                </a:solidFill>
              </a:rPr>
              <a:t> по городу» </a:t>
            </a:r>
            <a:endParaRPr lang="ru-RU" alt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056124" y="4777383"/>
            <a:ext cx="4994682" cy="9496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797" tIns="54398" rIns="108797" bIns="54398" rtlCol="0" anchor="ctr">
            <a:noAutofit/>
          </a:bodyPr>
          <a:lstStyle>
            <a:lvl1pPr algn="ctr" defTabSz="1087960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800" b="1" dirty="0" smtClean="0">
                <a:solidFill>
                  <a:schemeClr val="bg1"/>
                </a:solidFill>
              </a:rPr>
              <a:t>«Два </a:t>
            </a:r>
            <a:r>
              <a:rPr lang="ru-RU" altLang="ru-RU" sz="2800" b="1" dirty="0" err="1" smtClean="0">
                <a:solidFill>
                  <a:schemeClr val="bg1"/>
                </a:solidFill>
              </a:rPr>
              <a:t>півники</a:t>
            </a:r>
            <a:r>
              <a:rPr lang="ru-RU" altLang="ru-RU" sz="2800" b="1" dirty="0" smtClean="0">
                <a:solidFill>
                  <a:schemeClr val="bg1"/>
                </a:solidFill>
              </a:rPr>
              <a:t> горох молотили» </a:t>
            </a:r>
            <a:endParaRPr lang="ru-RU" alt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21290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3 клас\02 ЧИТАННЯ\1 Савченко уроки\3 Із джерел народної мудрості\№031-Народні пісні. Три товариша\2025-10-31_2111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99" y="1005597"/>
            <a:ext cx="8588682" cy="228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72180" y="333450"/>
            <a:ext cx="9865096" cy="6480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Перлинки </a:t>
            </a:r>
            <a:r>
              <a:rPr lang="uk-UA" sz="3600" b="1" dirty="0">
                <a:solidFill>
                  <a:schemeClr val="bg1"/>
                </a:solidFill>
              </a:rPr>
              <a:t>української народної </a:t>
            </a:r>
            <a:r>
              <a:rPr lang="uk-UA" sz="3600" b="1" dirty="0" smtClean="0">
                <a:solidFill>
                  <a:schemeClr val="bg1"/>
                </a:solidFill>
              </a:rPr>
              <a:t>творчості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2" name="Picture 2" descr="D:\3 клас\02 ЧИТАННЯ\1 Савченко уроки\3 Із джерел народної мудрості\№031-Народні пісні. Три товариша\2025-10-31_2110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196" y="3069754"/>
            <a:ext cx="765706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52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35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929115514SlideId26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929115514SlideId26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929115514SlideId26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929115527SlideId26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929115527SlideId26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929115535SlideId26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1518</TotalTime>
  <Words>430</Words>
  <Application>Microsoft Office PowerPoint</Application>
  <PresentationFormat>Произвольный</PresentationFormat>
  <Paragraphs>98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Налаштування на урок «Комікс»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Українські народні пісні </vt:lpstr>
      <vt:lpstr>Презентация PowerPoint</vt:lpstr>
      <vt:lpstr>Вправа «Передбачення»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115</cp:revision>
  <dcterms:created xsi:type="dcterms:W3CDTF">2025-08-27T14:01:18Z</dcterms:created>
  <dcterms:modified xsi:type="dcterms:W3CDTF">2025-11-07T11:35:57Z</dcterms:modified>
</cp:coreProperties>
</file>