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598" r:id="rId3"/>
    <p:sldId id="398" r:id="rId4"/>
    <p:sldId id="501" r:id="rId5"/>
    <p:sldId id="561" r:id="rId6"/>
    <p:sldId id="575" r:id="rId7"/>
    <p:sldId id="577" r:id="rId8"/>
    <p:sldId id="578" r:id="rId9"/>
    <p:sldId id="579" r:id="rId10"/>
    <p:sldId id="580" r:id="rId11"/>
    <p:sldId id="596" r:id="rId12"/>
    <p:sldId id="597" r:id="rId13"/>
    <p:sldId id="595" r:id="rId14"/>
    <p:sldId id="584" r:id="rId15"/>
    <p:sldId id="585" r:id="rId16"/>
    <p:sldId id="587" r:id="rId17"/>
    <p:sldId id="566" r:id="rId18"/>
    <p:sldId id="591" r:id="rId19"/>
    <p:sldId id="592" r:id="rId20"/>
    <p:sldId id="593" r:id="rId21"/>
    <p:sldId id="558" r:id="rId22"/>
    <p:sldId id="339" r:id="rId23"/>
    <p:sldId id="320" r:id="rId24"/>
    <p:sldId id="572" r:id="rId25"/>
    <p:sldId id="599" r:id="rId2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D736-377B-4C40-A88B-1142A680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5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Які зміни приносить </a:t>
            </a:r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вітер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у довкілля?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2" descr="Вітер не вщухає: синоптики Буковини попередили про небезпечне  метеорологічне явище - 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3" y="3381896"/>
            <a:ext cx="3871225" cy="23092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063" y="333450"/>
            <a:ext cx="10161834" cy="773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Північний вітер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4063" y="1256700"/>
            <a:ext cx="4152805" cy="1741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Спричиняє</a:t>
            </a:r>
            <a:r>
              <a:rPr lang="ru-RU" sz="3600" b="1" dirty="0" smtClean="0"/>
              <a:t> </a:t>
            </a:r>
            <a:r>
              <a:rPr lang="ru-RU" sz="3600" b="1" dirty="0" err="1"/>
              <a:t>зниження</a:t>
            </a:r>
            <a:r>
              <a:rPr lang="ru-RU" sz="3600" b="1" dirty="0"/>
              <a:t> </a:t>
            </a:r>
            <a:r>
              <a:rPr lang="ru-RU" sz="3600" b="1" dirty="0" err="1"/>
              <a:t>температури</a:t>
            </a:r>
            <a:r>
              <a:rPr lang="ru-RU" sz="36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0" y="3069754"/>
            <a:ext cx="4099588" cy="28411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5293507" y="1256700"/>
            <a:ext cx="5892390" cy="44719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1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063" y="333450"/>
            <a:ext cx="10161834" cy="773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Південний </a:t>
            </a:r>
            <a:r>
              <a:rPr lang="uk-UA" sz="4000" b="1" dirty="0">
                <a:solidFill>
                  <a:schemeClr val="bg1"/>
                </a:solidFill>
              </a:rPr>
              <a:t>вітер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4063" y="1256700"/>
            <a:ext cx="4152805" cy="1741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Зазвичай несе на своїх крилах тепло.</a:t>
            </a:r>
            <a:endParaRPr lang="ru-RU" sz="36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5293507" y="1256700"/>
            <a:ext cx="5892390" cy="44719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0" y="3213770"/>
            <a:ext cx="4090228" cy="25586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73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063" y="333450"/>
            <a:ext cx="10161834" cy="773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Східний </a:t>
            </a:r>
            <a:r>
              <a:rPr lang="uk-UA" sz="4000" b="1" dirty="0">
                <a:solidFill>
                  <a:schemeClr val="bg1"/>
                </a:solidFill>
              </a:rPr>
              <a:t>вітер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4063" y="1256700"/>
            <a:ext cx="4152805" cy="1741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Із суходолу </a:t>
            </a:r>
            <a:r>
              <a:rPr lang="uk-UA" sz="3600" b="1" dirty="0"/>
              <a:t>приносить ясну, суху </a:t>
            </a:r>
            <a:r>
              <a:rPr lang="uk-UA" sz="3600" b="1" dirty="0" smtClean="0"/>
              <a:t>погоду.</a:t>
            </a:r>
            <a:endParaRPr lang="ru-RU" sz="36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5293507" y="1256700"/>
            <a:ext cx="5892390" cy="44719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3" y="3141762"/>
            <a:ext cx="4059856" cy="27142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64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063" y="333450"/>
            <a:ext cx="10161834" cy="773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Західний </a:t>
            </a:r>
            <a:r>
              <a:rPr lang="uk-UA" sz="4000" b="1" dirty="0">
                <a:solidFill>
                  <a:schemeClr val="bg1"/>
                </a:solidFill>
              </a:rPr>
              <a:t>вітер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707" y="1256699"/>
            <a:ext cx="5578273" cy="25885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Дме від </a:t>
            </a:r>
            <a:r>
              <a:rPr lang="ru-RU" sz="2800" b="1" dirty="0" err="1"/>
              <a:t>Атлантичного</a:t>
            </a:r>
            <a:r>
              <a:rPr lang="ru-RU" sz="2800" b="1" dirty="0"/>
              <a:t> океану, де </a:t>
            </a:r>
            <a:r>
              <a:rPr lang="ru-RU" sz="2800" b="1" dirty="0" err="1" smtClean="0"/>
              <a:t>наповнюється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вологою</a:t>
            </a:r>
            <a:r>
              <a:rPr lang="ru-RU" sz="2800" b="1" dirty="0"/>
              <a:t>. Восени й </a:t>
            </a:r>
            <a:r>
              <a:rPr lang="ru-RU" sz="2800" b="1" dirty="0" err="1"/>
              <a:t>узимку</a:t>
            </a:r>
            <a:r>
              <a:rPr lang="ru-RU" sz="2800" b="1" dirty="0"/>
              <a:t> він приносить </a:t>
            </a:r>
            <a:r>
              <a:rPr lang="ru-RU" sz="2800" b="1" dirty="0" err="1"/>
              <a:t>мряку</a:t>
            </a:r>
            <a:r>
              <a:rPr lang="ru-RU" sz="2800" b="1" dirty="0"/>
              <a:t>, </a:t>
            </a:r>
            <a:r>
              <a:rPr lang="ru-RU" sz="2800" b="1" dirty="0" err="1"/>
              <a:t>дощ</a:t>
            </a:r>
            <a:r>
              <a:rPr lang="ru-RU" sz="2800" b="1" dirty="0"/>
              <a:t> і </a:t>
            </a:r>
            <a:r>
              <a:rPr lang="ru-RU" sz="2800" b="1" dirty="0" err="1"/>
              <a:t>снігопади</a:t>
            </a:r>
            <a:r>
              <a:rPr lang="ru-RU" sz="2800" b="1" dirty="0"/>
              <a:t>. А влітку — </a:t>
            </a:r>
            <a:r>
              <a:rPr lang="ru-RU" sz="2800" b="1" dirty="0" err="1"/>
              <a:t>хмарну</a:t>
            </a:r>
            <a:r>
              <a:rPr lang="ru-RU" sz="2800" b="1" dirty="0"/>
              <a:t>, </a:t>
            </a:r>
            <a:r>
              <a:rPr lang="ru-RU" sz="2800" b="1" dirty="0" err="1"/>
              <a:t>прохолодну</a:t>
            </a:r>
            <a:r>
              <a:rPr lang="ru-RU" sz="2800" b="1" dirty="0"/>
              <a:t>, </a:t>
            </a:r>
            <a:r>
              <a:rPr lang="ru-RU" sz="2800" b="1" dirty="0" err="1"/>
              <a:t>дощову</a:t>
            </a:r>
            <a:r>
              <a:rPr lang="ru-RU" sz="2800" b="1" dirty="0"/>
              <a:t> погоду.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6235197" y="1256700"/>
            <a:ext cx="4950699" cy="37572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80" y="3915086"/>
            <a:ext cx="3656282" cy="24235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848" y="549474"/>
            <a:ext cx="10272743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Основні </a:t>
            </a:r>
            <a:r>
              <a:rPr lang="uk-UA" sz="4000" b="1" dirty="0">
                <a:solidFill>
                  <a:schemeClr val="bg1"/>
                </a:solidFill>
              </a:rPr>
              <a:t>характеристики вітру</a:t>
            </a:r>
          </a:p>
        </p:txBody>
      </p:sp>
      <p:sp>
        <p:nvSpPr>
          <p:cNvPr id="2" name="Овал 1"/>
          <p:cNvSpPr/>
          <p:nvPr/>
        </p:nvSpPr>
        <p:spPr>
          <a:xfrm>
            <a:off x="4641328" y="2599968"/>
            <a:ext cx="2144158" cy="18807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Вітер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0222" y="1549837"/>
            <a:ext cx="3084189" cy="747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Напрямок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20224" y="2792731"/>
            <a:ext cx="3084188" cy="74761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Тривалість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20222" y="3961450"/>
            <a:ext cx="3084189" cy="747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Сила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0221" y="4981042"/>
            <a:ext cx="3084191" cy="747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Швидкість</a:t>
            </a:r>
            <a:endParaRPr lang="ru-RU" sz="4000" b="1" dirty="0"/>
          </a:p>
        </p:txBody>
      </p: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flipV="1">
            <a:off x="6236047" y="1923643"/>
            <a:ext cx="1584175" cy="86908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 flipV="1">
            <a:off x="6652013" y="3166537"/>
            <a:ext cx="1168211" cy="1316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52013" y="4021960"/>
            <a:ext cx="1168211" cy="31329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1"/>
          </p:cNvCxnSpPr>
          <p:nvPr/>
        </p:nvCxnSpPr>
        <p:spPr>
          <a:xfrm>
            <a:off x="6236047" y="4437906"/>
            <a:ext cx="1584174" cy="9169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8" y="2061642"/>
            <a:ext cx="3659338" cy="31145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89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09" y="2177854"/>
            <a:ext cx="3600400" cy="26651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2" y="2185946"/>
            <a:ext cx="3309343" cy="26570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71" y="2188836"/>
            <a:ext cx="2627705" cy="26326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51471" y="1131810"/>
            <a:ext cx="10075238" cy="9396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Назви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ознаки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за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якими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помічаєш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вітер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 природі.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Доповни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власними прикладами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9623" y="5085978"/>
            <a:ext cx="6906886" cy="9659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Яким буває </a:t>
            </a:r>
            <a:r>
              <a:rPr lang="ru-RU" sz="2800" b="1" dirty="0" err="1">
                <a:solidFill>
                  <a:schemeClr val="bg1"/>
                </a:solidFill>
              </a:rPr>
              <a:t>вітер</a:t>
            </a:r>
            <a:r>
              <a:rPr lang="ru-RU" sz="2800" b="1" dirty="0">
                <a:solidFill>
                  <a:schemeClr val="bg1"/>
                </a:solidFill>
              </a:rPr>
              <a:t> у різні пори року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r>
              <a:rPr lang="ru-RU" sz="2800" b="1" dirty="0">
                <a:solidFill>
                  <a:schemeClr val="bg1"/>
                </a:solidFill>
              </a:rPr>
              <a:t> Пригадай те свої враження і </a:t>
            </a:r>
            <a:r>
              <a:rPr lang="ru-RU" sz="2800" b="1" dirty="0" err="1">
                <a:solidFill>
                  <a:schemeClr val="bg1"/>
                </a:solidFill>
              </a:rPr>
              <a:t>розкажіть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4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423" y="493486"/>
            <a:ext cx="3384375" cy="4880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Досліди, якими </a:t>
            </a:r>
            <a:r>
              <a:rPr lang="uk-UA" sz="3600" b="1" dirty="0">
                <a:solidFill>
                  <a:schemeClr val="bg1"/>
                </a:solidFill>
              </a:rPr>
              <a:t>бувають показники сили </a:t>
            </a:r>
            <a:r>
              <a:rPr lang="uk-UA" sz="3600" b="1" dirty="0" smtClean="0">
                <a:solidFill>
                  <a:schemeClr val="bg1"/>
                </a:solidFill>
              </a:rPr>
              <a:t>та швидкості вітру.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Як </a:t>
            </a:r>
            <a:r>
              <a:rPr lang="ru-RU" sz="3600" b="1" dirty="0"/>
              <a:t>вони </a:t>
            </a:r>
            <a:r>
              <a:rPr lang="ru-RU" sz="3600" b="1" dirty="0" err="1"/>
              <a:t>впливають</a:t>
            </a:r>
            <a:r>
              <a:rPr lang="ru-RU" sz="3600" b="1" dirty="0"/>
              <a:t> на стан погоди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99" y="469885"/>
            <a:ext cx="7760207" cy="61262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08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05267" y="1325529"/>
            <a:ext cx="6571340" cy="47518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Найпотужніші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вітри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виникають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над морями й океанами. Вони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настільки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сильні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можуть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підняти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хвилі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заввишки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п’ятиповерховий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будинок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Могутні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шторми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призводять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утворення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суші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ураганів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тайфунів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знищують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усе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своєму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шляху: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будинки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автомобілі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мости,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лінії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електропередач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зв’язку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Це для людей дуже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небезпечно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7" y="3862172"/>
            <a:ext cx="3768150" cy="2597048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8" y="1341562"/>
            <a:ext cx="3602909" cy="240406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7495" y="518245"/>
            <a:ext cx="9721080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бувають вітри?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07455" y="1273065"/>
            <a:ext cx="4824536" cy="461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 </a:t>
            </a:r>
            <a:r>
              <a:rPr lang="ru-RU" sz="3200" b="1" dirty="0">
                <a:solidFill>
                  <a:srgbClr val="FFFF00"/>
                </a:solidFill>
              </a:rPr>
              <a:t>Торнадо </a:t>
            </a:r>
            <a:r>
              <a:rPr lang="ru-RU" sz="3200" b="1" dirty="0" smtClean="0"/>
              <a:t>–  </a:t>
            </a:r>
            <a:r>
              <a:rPr lang="ru-RU" sz="3200" b="1" dirty="0" err="1"/>
              <a:t>атмосферне</a:t>
            </a:r>
            <a:r>
              <a:rPr lang="ru-RU" sz="3200" b="1" dirty="0"/>
              <a:t> </a:t>
            </a:r>
            <a:r>
              <a:rPr lang="ru-RU" sz="3200" b="1" dirty="0" err="1"/>
              <a:t>явище</a:t>
            </a:r>
            <a:r>
              <a:rPr lang="ru-RU" sz="3200" b="1" dirty="0"/>
              <a:t>, що </a:t>
            </a:r>
            <a:r>
              <a:rPr lang="ru-RU" sz="3200" b="1" dirty="0" smtClean="0"/>
              <a:t>є </a:t>
            </a:r>
            <a:r>
              <a:rPr lang="ru-RU" sz="3200" b="1" dirty="0" err="1" smtClean="0"/>
              <a:t>стрімким</a:t>
            </a:r>
            <a:r>
              <a:rPr lang="ru-RU" sz="3200" b="1" dirty="0"/>
              <a:t> </a:t>
            </a:r>
            <a:r>
              <a:rPr lang="ru-RU" sz="3200" b="1" dirty="0" err="1"/>
              <a:t>вихором</a:t>
            </a:r>
            <a:r>
              <a:rPr lang="ru-RU" sz="3200" b="1" dirty="0"/>
              <a:t> з </a:t>
            </a:r>
            <a:r>
              <a:rPr lang="ru-RU" sz="3200" b="1" dirty="0" err="1"/>
              <a:t>розмірами</a:t>
            </a:r>
            <a:r>
              <a:rPr lang="ru-RU" sz="3200" b="1" dirty="0"/>
              <a:t> по </a:t>
            </a:r>
            <a:r>
              <a:rPr lang="ru-RU" sz="3200" b="1" dirty="0" err="1"/>
              <a:t>горизонталі</a:t>
            </a:r>
            <a:r>
              <a:rPr lang="ru-RU" sz="3200" b="1" dirty="0"/>
              <a:t> до 50 км і по </a:t>
            </a:r>
            <a:r>
              <a:rPr lang="ru-RU" sz="3200" b="1" dirty="0" err="1"/>
              <a:t>вертикалі</a:t>
            </a:r>
            <a:r>
              <a:rPr lang="ru-RU" sz="3200" b="1" dirty="0"/>
              <a:t> до 10 км, із </a:t>
            </a:r>
            <a:r>
              <a:rPr lang="ru-RU" sz="3200" b="1" dirty="0" err="1"/>
              <a:t>швидкістю</a:t>
            </a:r>
            <a:r>
              <a:rPr lang="ru-RU" sz="3200" b="1" dirty="0"/>
              <a:t> </a:t>
            </a:r>
            <a:r>
              <a:rPr lang="ru-RU" sz="3200" b="1" dirty="0" err="1"/>
              <a:t>вітру</a:t>
            </a:r>
            <a:r>
              <a:rPr lang="ru-RU" sz="3200" b="1" dirty="0"/>
              <a:t> понад 33 м/с.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99" y="1382992"/>
            <a:ext cx="5328592" cy="43924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67495" y="518245"/>
            <a:ext cx="9721080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бувають вітри?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07455" y="1557586"/>
            <a:ext cx="5220580" cy="3681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Бу́ря</a:t>
            </a:r>
            <a:r>
              <a:rPr lang="ru-RU" sz="3200" dirty="0">
                <a:solidFill>
                  <a:srgbClr val="FFFF00"/>
                </a:solidFill>
              </a:rPr>
              <a:t> </a:t>
            </a:r>
            <a:r>
              <a:rPr lang="ru-RU" sz="3200" b="1" dirty="0"/>
              <a:t>—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природне</a:t>
            </a:r>
            <a:r>
              <a:rPr lang="ru-RU" sz="3200" b="1" dirty="0"/>
              <a:t> </a:t>
            </a:r>
            <a:r>
              <a:rPr lang="ru-RU" sz="3200" b="1" dirty="0" err="1"/>
              <a:t>явище</a:t>
            </a:r>
            <a:r>
              <a:rPr lang="ru-RU" sz="3200" b="1" dirty="0"/>
              <a:t>, </a:t>
            </a:r>
            <a:r>
              <a:rPr lang="ru-RU" sz="3200" b="1" dirty="0" err="1"/>
              <a:t>вітер</a:t>
            </a:r>
            <a:r>
              <a:rPr lang="ru-RU" sz="3200" b="1" dirty="0"/>
              <a:t> </a:t>
            </a:r>
            <a:r>
              <a:rPr lang="ru-RU" sz="3200" b="1" dirty="0" err="1"/>
              <a:t>зі</a:t>
            </a:r>
            <a:r>
              <a:rPr lang="ru-RU" sz="3200" b="1" dirty="0"/>
              <a:t> </a:t>
            </a:r>
            <a:r>
              <a:rPr lang="ru-RU" sz="3200" b="1" dirty="0" err="1"/>
              <a:t>швидкістю</a:t>
            </a:r>
            <a:r>
              <a:rPr lang="ru-RU" sz="3200" b="1" dirty="0"/>
              <a:t> 20 м/с і </a:t>
            </a:r>
            <a:r>
              <a:rPr lang="ru-RU" sz="3200" b="1" dirty="0" err="1"/>
              <a:t>більше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супроводжується</a:t>
            </a:r>
            <a:r>
              <a:rPr lang="ru-RU" sz="3200" b="1" dirty="0"/>
              <a:t> </a:t>
            </a:r>
            <a:r>
              <a:rPr lang="ru-RU" sz="3200" b="1" dirty="0" err="1"/>
              <a:t>значним</a:t>
            </a:r>
            <a:r>
              <a:rPr lang="ru-RU" sz="3200" b="1" dirty="0"/>
              <a:t> </a:t>
            </a:r>
            <a:r>
              <a:rPr lang="ru-RU" sz="3200" b="1" dirty="0" err="1"/>
              <a:t>хвилюванням</a:t>
            </a:r>
            <a:r>
              <a:rPr lang="ru-RU" sz="3200" b="1" dirty="0"/>
              <a:t> на </a:t>
            </a:r>
            <a:r>
              <a:rPr lang="ru-RU" sz="3200" b="1" dirty="0" err="1"/>
              <a:t>морі</a:t>
            </a:r>
            <a:r>
              <a:rPr lang="ru-RU" sz="3200" b="1" dirty="0"/>
              <a:t> та </a:t>
            </a:r>
            <a:r>
              <a:rPr lang="ru-RU" sz="3200" b="1" dirty="0" err="1"/>
              <a:t>руйнуванням</a:t>
            </a:r>
            <a:r>
              <a:rPr lang="ru-RU" sz="3200" b="1" dirty="0"/>
              <a:t> на </a:t>
            </a:r>
            <a:r>
              <a:rPr lang="ru-RU" sz="3200" b="1" dirty="0" err="1"/>
              <a:t>суходолі</a:t>
            </a:r>
            <a:r>
              <a:rPr lang="ru-RU" sz="3200" b="1" dirty="0"/>
              <a:t>.</a:t>
            </a:r>
          </a:p>
        </p:txBody>
      </p:sp>
      <p:pic>
        <p:nvPicPr>
          <p:cNvPr id="3074" name="Picture 2" descr="Через шторм у Чорному морі перекинулася яхта - Korrespondent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9" y="1571909"/>
            <a:ext cx="4694126" cy="36671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7495" y="518245"/>
            <a:ext cx="9721080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бувають вітри?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2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91672" y="1245899"/>
            <a:ext cx="5684935" cy="45601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Сухові́й</a:t>
            </a:r>
            <a:r>
              <a:rPr lang="ru-RU" sz="2800" dirty="0"/>
              <a:t> </a:t>
            </a:r>
            <a:r>
              <a:rPr lang="ru-RU" sz="2800" b="1" dirty="0"/>
              <a:t>— </a:t>
            </a:r>
            <a:r>
              <a:rPr lang="ru-RU" sz="2800" b="1" dirty="0" err="1"/>
              <a:t>вітер</a:t>
            </a:r>
            <a:r>
              <a:rPr lang="ru-RU" sz="2800" b="1" dirty="0"/>
              <a:t> з </a:t>
            </a:r>
            <a:r>
              <a:rPr lang="ru-RU" sz="2800" b="1" dirty="0" err="1"/>
              <a:t>високою</a:t>
            </a:r>
            <a:r>
              <a:rPr lang="ru-RU" sz="2800" b="1" dirty="0"/>
              <a:t> температурою і </a:t>
            </a:r>
            <a:r>
              <a:rPr lang="ru-RU" sz="2800" b="1" dirty="0" err="1"/>
              <a:t>низькою</a:t>
            </a:r>
            <a:r>
              <a:rPr lang="ru-RU" sz="2800" b="1" dirty="0"/>
              <a:t> </a:t>
            </a:r>
            <a:r>
              <a:rPr lang="ru-RU" sz="2800" b="1" dirty="0" err="1"/>
              <a:t>вологістю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. При </a:t>
            </a:r>
            <a:r>
              <a:rPr lang="ru-RU" sz="2800" b="1" dirty="0" err="1"/>
              <a:t>високій</a:t>
            </a:r>
            <a:r>
              <a:rPr lang="ru-RU" sz="2800" b="1" dirty="0"/>
              <a:t> </a:t>
            </a:r>
            <a:r>
              <a:rPr lang="ru-RU" sz="2800" b="1" dirty="0" err="1"/>
              <a:t>температурі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</a:t>
            </a:r>
            <a:r>
              <a:rPr lang="ru-RU" sz="2800" b="1" dirty="0" err="1"/>
              <a:t>суховій</a:t>
            </a:r>
            <a:r>
              <a:rPr lang="ru-RU" sz="2800" b="1" dirty="0"/>
              <a:t> </a:t>
            </a:r>
            <a:r>
              <a:rPr lang="ru-RU" sz="2800" b="1" dirty="0" err="1"/>
              <a:t>викликає</a:t>
            </a:r>
            <a:r>
              <a:rPr lang="ru-RU" sz="2800" b="1" dirty="0"/>
              <a:t> </a:t>
            </a:r>
            <a:r>
              <a:rPr lang="ru-RU" sz="2800" b="1" dirty="0" err="1"/>
              <a:t>інтенсивне</a:t>
            </a:r>
            <a:r>
              <a:rPr lang="ru-RU" sz="2800" b="1" dirty="0"/>
              <a:t> </a:t>
            </a:r>
            <a:r>
              <a:rPr lang="ru-RU" sz="2800" b="1" dirty="0" err="1"/>
              <a:t>випаровування</a:t>
            </a:r>
            <a:r>
              <a:rPr lang="ru-RU" sz="2800" b="1" dirty="0"/>
              <a:t> води з </a:t>
            </a:r>
            <a:r>
              <a:rPr lang="ru-RU" sz="2800" b="1" dirty="0" err="1"/>
              <a:t>ґрунту</a:t>
            </a:r>
            <a:r>
              <a:rPr lang="ru-RU" sz="2800" b="1" dirty="0"/>
              <a:t>, з </a:t>
            </a:r>
            <a:r>
              <a:rPr lang="ru-RU" sz="2800" b="1" dirty="0" err="1"/>
              <a:t>поверхні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 і </a:t>
            </a:r>
            <a:r>
              <a:rPr lang="ru-RU" sz="2800" b="1" dirty="0" err="1"/>
              <a:t>водойм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викликати</a:t>
            </a:r>
            <a:r>
              <a:rPr lang="ru-RU" sz="2800" b="1" dirty="0"/>
              <a:t> </a:t>
            </a:r>
            <a:r>
              <a:rPr lang="ru-RU" sz="2800" b="1" dirty="0" err="1"/>
              <a:t>псування</a:t>
            </a:r>
            <a:r>
              <a:rPr lang="ru-RU" sz="2800" b="1" dirty="0"/>
              <a:t> </a:t>
            </a:r>
            <a:r>
              <a:rPr lang="ru-RU" sz="2800" b="1" dirty="0" err="1"/>
              <a:t>врожаїв</a:t>
            </a:r>
            <a:r>
              <a:rPr lang="ru-RU" sz="2800" b="1" dirty="0"/>
              <a:t> </a:t>
            </a:r>
            <a:r>
              <a:rPr lang="ru-RU" sz="2800" b="1" dirty="0" err="1"/>
              <a:t>зернових</a:t>
            </a:r>
            <a:r>
              <a:rPr lang="ru-RU" sz="2800" b="1" dirty="0"/>
              <a:t> і </a:t>
            </a:r>
            <a:r>
              <a:rPr lang="ru-RU" sz="2800" b="1" dirty="0" err="1"/>
              <a:t>плодових</a:t>
            </a:r>
            <a:r>
              <a:rPr lang="ru-RU" sz="2800" b="1" dirty="0"/>
              <a:t> культур, </a:t>
            </a:r>
            <a:r>
              <a:rPr lang="ru-RU" sz="2800" b="1" dirty="0" err="1"/>
              <a:t>загибель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6" y="1551764"/>
            <a:ext cx="4900241" cy="385837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7495" y="518245"/>
            <a:ext cx="9721080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бувають вітри?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0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040" y="333450"/>
            <a:ext cx="10965657" cy="78746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uk-UA" altLang="ru-RU" sz="4000" b="1" dirty="0" smtClean="0">
                <a:solidFill>
                  <a:schemeClr val="bg1"/>
                </a:solidFill>
              </a:rPr>
              <a:t>Фразеологізми. Пояснити значення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3885786" y="2351474"/>
            <a:ext cx="4222469" cy="3601284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4000">
                <a:solidFill>
                  <a:schemeClr val="bg1"/>
                </a:solidFill>
              </a:rPr>
              <a:t>Вітер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auto">
          <a:xfrm>
            <a:off x="1123479" y="1549297"/>
            <a:ext cx="2853794" cy="937099"/>
          </a:xfrm>
          <a:prstGeom prst="verticalScroll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Яким вітром 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auto">
          <a:xfrm>
            <a:off x="7722920" y="4869954"/>
            <a:ext cx="3121639" cy="1512168"/>
          </a:xfrm>
          <a:prstGeom prst="verticalScroll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Змінився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фортуни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AutoShape 13"/>
          <p:cNvSpPr>
            <a:spLocks noChangeArrowheads="1"/>
          </p:cNvSpPr>
          <p:nvPr/>
        </p:nvSpPr>
        <p:spPr bwMode="auto">
          <a:xfrm>
            <a:off x="8180263" y="2857566"/>
            <a:ext cx="3428266" cy="1664640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Дивиться,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звідкіль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повіє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4" name="AutoShape 14"/>
          <p:cNvSpPr>
            <a:spLocks noChangeArrowheads="1"/>
          </p:cNvSpPr>
          <p:nvPr/>
        </p:nvSpPr>
        <p:spPr bwMode="auto">
          <a:xfrm>
            <a:off x="979463" y="4708819"/>
            <a:ext cx="3361198" cy="1359695"/>
          </a:xfrm>
          <a:prstGeom prst="verticalScroll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Його ніби </a:t>
            </a:r>
          </a:p>
          <a:p>
            <a:pPr algn="ctr" eaLnBrk="1" hangingPunct="1"/>
            <a:r>
              <a:rPr lang="uk-UA" altLang="ru-RU" sz="2900" b="1" dirty="0">
                <a:solidFill>
                  <a:schemeClr val="bg1"/>
                </a:solidFill>
                <a:latin typeface="+mn-lt"/>
              </a:rPr>
              <a:t>вітром здуло</a:t>
            </a:r>
            <a:endParaRPr lang="ru-RU" altLang="ru-RU" sz="2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5" name="AutoShape 15"/>
          <p:cNvSpPr>
            <a:spLocks noChangeArrowheads="1"/>
          </p:cNvSpPr>
          <p:nvPr/>
        </p:nvSpPr>
        <p:spPr bwMode="auto">
          <a:xfrm>
            <a:off x="4076162" y="1125799"/>
            <a:ext cx="3646758" cy="1316342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Тримати </a:t>
            </a:r>
            <a:r>
              <a:rPr lang="uk-UA" altLang="ru-RU" sz="3200" b="1" dirty="0" smtClean="0">
                <a:solidFill>
                  <a:schemeClr val="bg1"/>
                </a:solidFill>
                <a:latin typeface="+mn-lt"/>
              </a:rPr>
              <a:t>носа </a:t>
            </a:r>
            <a:endParaRPr lang="uk-UA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uk-UA" altLang="ru-RU" sz="3200" b="1" dirty="0">
                <a:solidFill>
                  <a:schemeClr val="bg1"/>
                </a:solidFill>
                <a:latin typeface="+mn-lt"/>
              </a:rPr>
              <a:t>за вітром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6" name="AutoShape 18"/>
          <p:cNvSpPr>
            <a:spLocks noChangeArrowheads="1"/>
          </p:cNvSpPr>
          <p:nvPr/>
        </p:nvSpPr>
        <p:spPr bwMode="auto">
          <a:xfrm>
            <a:off x="403399" y="2857566"/>
            <a:ext cx="3672761" cy="1476519"/>
          </a:xfrm>
          <a:prstGeom prst="verticalScroll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Вітер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решеті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дарувати</a:t>
            </a:r>
            <a:endParaRPr lang="ru-RU" alt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7" name="AutoShape 19"/>
          <p:cNvSpPr>
            <a:spLocks noChangeArrowheads="1"/>
          </p:cNvSpPr>
          <p:nvPr/>
        </p:nvSpPr>
        <p:spPr bwMode="auto">
          <a:xfrm>
            <a:off x="7798808" y="1593554"/>
            <a:ext cx="3261775" cy="848587"/>
          </a:xfrm>
          <a:prstGeom prst="vertic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3200" b="1">
                <a:solidFill>
                  <a:schemeClr val="bg1"/>
                </a:solidFill>
                <a:latin typeface="+mn-lt"/>
              </a:rPr>
              <a:t>Вітер в голові</a:t>
            </a:r>
            <a:endParaRPr lang="ru-RU" altLang="ru-RU" sz="32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6" grpId="0" animBg="1"/>
      <p:bldP spid="143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82889" y="1329341"/>
            <a:ext cx="5828393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зміни </a:t>
            </a:r>
            <a:r>
              <a:rPr lang="ru-RU" sz="2800" b="1" dirty="0" err="1"/>
              <a:t>напрямку</a:t>
            </a:r>
            <a:r>
              <a:rPr lang="ru-RU" sz="2800" b="1" dirty="0"/>
              <a:t> й </a:t>
            </a:r>
            <a:r>
              <a:rPr lang="ru-RU" sz="2800" b="1" dirty="0" err="1"/>
              <a:t>сили</a:t>
            </a:r>
            <a:r>
              <a:rPr lang="ru-RU" sz="2800" b="1" dirty="0"/>
              <a:t> </a:t>
            </a:r>
            <a:r>
              <a:rPr lang="ru-RU" sz="2800" b="1" dirty="0" err="1"/>
              <a:t>вітру</a:t>
            </a:r>
            <a:r>
              <a:rPr lang="ru-RU" sz="2800" b="1" dirty="0"/>
              <a:t> </a:t>
            </a:r>
            <a:r>
              <a:rPr lang="ru-RU" sz="2800" b="1" dirty="0" err="1"/>
              <a:t>впливають</a:t>
            </a:r>
            <a:r>
              <a:rPr lang="ru-RU" sz="2800" b="1" dirty="0"/>
              <a:t> на </a:t>
            </a:r>
            <a:r>
              <a:rPr lang="ru-RU" sz="2800" b="1" dirty="0" err="1"/>
              <a:t>самопочуття</a:t>
            </a:r>
            <a:r>
              <a:rPr lang="ru-RU" sz="2800" b="1" dirty="0"/>
              <a:t> старших </a:t>
            </a:r>
            <a:r>
              <a:rPr lang="ru-RU" sz="2800" b="1" dirty="0" err="1"/>
              <a:t>членів</a:t>
            </a:r>
            <a:r>
              <a:rPr lang="ru-RU" sz="2800" b="1" dirty="0"/>
              <a:t> </a:t>
            </a:r>
            <a:r>
              <a:rPr lang="ru-RU" sz="2800" b="1" dirty="0" err="1"/>
              <a:t>твоєї</a:t>
            </a:r>
            <a:r>
              <a:rPr lang="ru-RU" sz="2800" b="1" dirty="0"/>
              <a:t> </a:t>
            </a:r>
            <a:r>
              <a:rPr lang="ru-RU" sz="2800" b="1" dirty="0" err="1"/>
              <a:t>родини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4460" y="3085576"/>
            <a:ext cx="5787348" cy="694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назви </a:t>
            </a:r>
            <a:r>
              <a:rPr lang="ru-RU" sz="2800" b="1" dirty="0" err="1"/>
              <a:t>вітру</a:t>
            </a:r>
            <a:r>
              <a:rPr lang="ru-RU" sz="2800" b="1" dirty="0"/>
              <a:t> ти знаєш?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4 ЯДС\Грущинська\2 Людина і нежива природа\№031 Які зміни приносить вітер у довкілля\2025-11-14_16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8" y="477465"/>
            <a:ext cx="7023871" cy="58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35447" y="477465"/>
            <a:ext cx="2880320" cy="1296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39</a:t>
            </a:r>
            <a:endParaRPr lang="uk-UA" sz="1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668095" y="2061642"/>
            <a:ext cx="936104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668095" y="2061642"/>
            <a:ext cx="936104" cy="20450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11563" y="3062373"/>
            <a:ext cx="648620" cy="2095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96087" y="4106660"/>
            <a:ext cx="864096" cy="1267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833706" y="2310834"/>
            <a:ext cx="3751499" cy="28471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39-40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1471" y="477467"/>
            <a:ext cx="10081118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68295" y="1427372"/>
            <a:ext cx="2834708" cy="394648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51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31.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D:\3 клас\04 ЯДС\Грущинська\2 Людина і нежива природа\№031 Які зміни приносить вітер у довкілля\2025-11-14_162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27372"/>
            <a:ext cx="7402216" cy="22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3 клас\04 ЯДС\Грущинська\2 Людина і нежива природа\№031 Які зміни приносить вітер у довкілля\2025-11-14_162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2" y="3715447"/>
            <a:ext cx="7392241" cy="15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267495" y="2832877"/>
            <a:ext cx="581302" cy="5677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82624" y="3645818"/>
            <a:ext cx="581302" cy="5677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2" y="121456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6251" y="1125538"/>
            <a:ext cx="3152465" cy="631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таке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93658" y="1843076"/>
            <a:ext cx="3959877" cy="5760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таке вітер?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059" y="1170266"/>
            <a:ext cx="4040978" cy="58632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властивості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7893" y="5374010"/>
            <a:ext cx="7056785" cy="9257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залежність погоди від напрямку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вітру.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13123" y="4292330"/>
            <a:ext cx="3840411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вгорі повітря тепліше, ніж знизу?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75774" y="1845618"/>
            <a:ext cx="336228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Повітря </a:t>
            </a:r>
            <a:r>
              <a:rPr lang="ru-RU" altLang="ru-RU" sz="2800" b="1" dirty="0"/>
              <a:t>– </a:t>
            </a:r>
            <a:r>
              <a:rPr lang="ru-RU" altLang="ru-RU" sz="2800" b="1" dirty="0" smtClean="0"/>
              <a:t>невидима </a:t>
            </a:r>
            <a:r>
              <a:rPr lang="ru-RU" altLang="ru-RU" sz="2800" b="1" dirty="0" err="1"/>
              <a:t>суміш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газів</a:t>
            </a:r>
            <a:r>
              <a:rPr lang="ru-RU" altLang="ru-RU" sz="2800" b="1" dirty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оточує</a:t>
            </a:r>
            <a:r>
              <a:rPr lang="ru-RU" sz="2800" b="1" dirty="0"/>
              <a:t> нашу Землю</a:t>
            </a:r>
            <a:r>
              <a:rPr lang="ru-RU" altLang="ru-RU" sz="2800" b="1" dirty="0" smtClean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13124" y="2541192"/>
            <a:ext cx="3767139" cy="17511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Пригадай, як змінюється повітря під час </a:t>
            </a:r>
            <a:r>
              <a:rPr lang="ru-RU" sz="2800" b="1" dirty="0" smtClean="0"/>
              <a:t>нагрівання </a:t>
            </a:r>
            <a:r>
              <a:rPr lang="ru-RU" sz="2800" b="1" dirty="0"/>
              <a:t>та охолодження.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Вітер не вщухає: синоптики Буковини попередили про небезпечне  метеорологічне явище - 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2" y="3314581"/>
            <a:ext cx="3239657" cy="19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3" grpId="0" animBg="1"/>
      <p:bldP spid="24" grpId="0" animBg="1"/>
      <p:bldP spid="2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5241" y="1424139"/>
            <a:ext cx="4640193" cy="404510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err="1"/>
              <a:t>Хоч</a:t>
            </a:r>
            <a:r>
              <a:rPr lang="ru-RU" sz="3200" b="1" dirty="0"/>
              <a:t> </a:t>
            </a:r>
            <a:r>
              <a:rPr lang="ru-RU" sz="3200" b="1" dirty="0" err="1"/>
              <a:t>безкрилий</a:t>
            </a:r>
            <a:r>
              <a:rPr lang="ru-RU" sz="3200" b="1" dirty="0"/>
              <a:t>, а </a:t>
            </a:r>
            <a:r>
              <a:rPr lang="ru-RU" sz="3200" b="1" dirty="0" err="1"/>
              <a:t>літає</a:t>
            </a:r>
            <a:r>
              <a:rPr lang="ru-RU" sz="3200" b="1" dirty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err="1"/>
              <a:t>Безголосий</a:t>
            </a:r>
            <a:r>
              <a:rPr lang="ru-RU" sz="3200" b="1" dirty="0"/>
              <a:t> — свище.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err="1"/>
              <a:t>Хоч</a:t>
            </a:r>
            <a:r>
              <a:rPr lang="ru-RU" sz="3200" b="1" dirty="0"/>
              <a:t> безрукий, а, буває,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err="1"/>
              <a:t>Груші</a:t>
            </a:r>
            <a:r>
              <a:rPr lang="ru-RU" sz="3200" b="1" dirty="0"/>
              <a:t> з дерева </a:t>
            </a:r>
            <a:r>
              <a:rPr lang="ru-RU" sz="3200" b="1" dirty="0" err="1"/>
              <a:t>зриває</a:t>
            </a:r>
            <a:r>
              <a:rPr lang="ru-RU" sz="3200" b="1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Навіть часом </a:t>
            </a:r>
            <a:r>
              <a:rPr lang="ru-RU" sz="3200" b="1" dirty="0" err="1"/>
              <a:t>вириває</a:t>
            </a:r>
            <a:r>
              <a:rPr lang="ru-RU" sz="3200" b="1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Сосни з </a:t>
            </a:r>
            <a:r>
              <a:rPr lang="ru-RU" sz="3200" b="1" dirty="0" err="1"/>
              <a:t>кореневищем</a:t>
            </a:r>
            <a:r>
              <a:rPr lang="ru-RU" sz="3200" b="1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Як утомиться — </a:t>
            </a:r>
            <a:r>
              <a:rPr lang="ru-RU" sz="3200" b="1" dirty="0" err="1"/>
              <a:t>стихає</a:t>
            </a:r>
            <a:r>
              <a:rPr lang="ru-RU" sz="3200" b="1" dirty="0"/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 І </a:t>
            </a:r>
            <a:r>
              <a:rPr lang="ru-RU" sz="3200" b="1" dirty="0" err="1"/>
              <a:t>ніде</a:t>
            </a:r>
            <a:r>
              <a:rPr lang="ru-RU" sz="3200" b="1" dirty="0"/>
              <a:t> його </a:t>
            </a:r>
            <a:r>
              <a:rPr lang="ru-RU" sz="3200" b="1" dirty="0" err="1"/>
              <a:t>немає</a:t>
            </a:r>
            <a:r>
              <a:rPr lang="ru-RU" sz="3200" b="1" dirty="0"/>
              <a:t>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147815" y="5494931"/>
            <a:ext cx="1897619" cy="5530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uk-UA" altLang="ru-RU" sz="3600" b="1" dirty="0" smtClean="0">
                <a:solidFill>
                  <a:schemeClr val="bg1"/>
                </a:solidFill>
              </a:rPr>
              <a:t>Вітер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774" y="549474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ᐈ Чотири вітри — казка Платон Воронько | Читати на Дерево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1448020"/>
            <a:ext cx="4358037" cy="43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18245"/>
            <a:ext cx="9960929" cy="679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схемою розкажи, як утворюється вітер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4" y="1485416"/>
            <a:ext cx="9051191" cy="3965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188" y="1485416"/>
            <a:ext cx="3796795" cy="769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F3242"/>
                </a:solidFill>
              </a:rPr>
              <a:t>Тепле повітря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7082" y="5374010"/>
            <a:ext cx="4465292" cy="769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F3242"/>
                </a:solidFill>
              </a:rPr>
              <a:t>Холодне повітря</a:t>
            </a:r>
            <a:endParaRPr lang="ru-RU" sz="44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7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7415" y="507612"/>
            <a:ext cx="3024336" cy="4146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</a:t>
            </a:r>
            <a:r>
              <a:rPr lang="uk-UA" sz="3600" b="1" dirty="0" smtClean="0">
                <a:solidFill>
                  <a:schemeClr val="bg1"/>
                </a:solidFill>
              </a:rPr>
              <a:t>кліматичну карту України. </a:t>
            </a:r>
            <a:r>
              <a:rPr lang="uk-UA" sz="3600" b="1" dirty="0">
                <a:solidFill>
                  <a:schemeClr val="bg1"/>
                </a:solidFill>
              </a:rPr>
              <a:t>Назви сторони горизонту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472660"/>
            <a:ext cx="7996637" cy="60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7875" y="443816"/>
            <a:ext cx="2736304" cy="2598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Покажи сторони горизонту на </a:t>
            </a:r>
            <a:r>
              <a:rPr lang="uk-UA" sz="3600" b="1" dirty="0" smtClean="0">
                <a:solidFill>
                  <a:schemeClr val="bg1"/>
                </a:solidFill>
              </a:rPr>
              <a:t>мапі світу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b="-815"/>
          <a:stretch/>
        </p:blipFill>
        <p:spPr>
          <a:xfrm>
            <a:off x="3508189" y="443816"/>
            <a:ext cx="7919381" cy="60103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98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141" y="496980"/>
            <a:ext cx="9478386" cy="844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47" y="1467697"/>
            <a:ext cx="5504547" cy="29956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Вітри </a:t>
            </a:r>
            <a:r>
              <a:rPr lang="uk-UA" sz="3600" b="1" dirty="0" err="1"/>
              <a:t>дмуть</a:t>
            </a:r>
            <a:r>
              <a:rPr lang="uk-UA" sz="3600" b="1" dirty="0"/>
              <a:t> у різних напрямках.</a:t>
            </a:r>
            <a:r>
              <a:rPr lang="ru-RU" sz="3600" dirty="0"/>
              <a:t> </a:t>
            </a:r>
          </a:p>
          <a:p>
            <a:pPr algn="ctr"/>
            <a:r>
              <a:rPr lang="ru-RU" sz="3600" b="1" dirty="0" err="1"/>
              <a:t>Цікаво</a:t>
            </a:r>
            <a:r>
              <a:rPr lang="ru-RU" sz="3600" b="1" dirty="0"/>
              <a:t>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зміна</a:t>
            </a:r>
            <a:r>
              <a:rPr lang="ru-RU" sz="3600" b="1" dirty="0"/>
              <a:t> погоди </a:t>
            </a:r>
            <a:r>
              <a:rPr lang="ru-RU" sz="3600" b="1" dirty="0" err="1"/>
              <a:t>залежить</a:t>
            </a:r>
            <a:r>
              <a:rPr lang="ru-RU" sz="3600" b="1" dirty="0"/>
              <a:t> </a:t>
            </a:r>
            <a:r>
              <a:rPr lang="ru-RU" sz="3600" b="1" dirty="0" err="1"/>
              <a:t>від</a:t>
            </a:r>
            <a:r>
              <a:rPr lang="ru-RU" sz="3600" b="1" dirty="0"/>
              <a:t> </a:t>
            </a:r>
            <a:r>
              <a:rPr lang="ru-RU" sz="3600" b="1" dirty="0" err="1"/>
              <a:t>зміни</a:t>
            </a:r>
            <a:r>
              <a:rPr lang="ru-RU" sz="3600" b="1" dirty="0"/>
              <a:t> </a:t>
            </a:r>
            <a:r>
              <a:rPr lang="ru-RU" sz="3600" b="1" dirty="0" err="1"/>
              <a:t>напрямку</a:t>
            </a:r>
            <a:r>
              <a:rPr lang="ru-RU" sz="3600" b="1" dirty="0"/>
              <a:t> </a:t>
            </a:r>
            <a:r>
              <a:rPr lang="ru-RU" sz="3600" b="1" dirty="0" err="1"/>
              <a:t>вітру</a:t>
            </a:r>
            <a:r>
              <a:rPr lang="ru-RU" sz="3600" b="1" dirty="0"/>
              <a:t>.</a:t>
            </a:r>
          </a:p>
        </p:txBody>
      </p:sp>
      <p:pic>
        <p:nvPicPr>
          <p:cNvPr id="8" name="Picture 5" descr="15 цікавих фактів про вітер для ді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1485832"/>
            <a:ext cx="4536504" cy="30243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3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6329</TotalTime>
  <Words>572</Words>
  <Application>Microsoft Office PowerPoint</Application>
  <PresentationFormat>Произвольный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Фразеологізми. Пояснити значення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499</cp:revision>
  <dcterms:created xsi:type="dcterms:W3CDTF">2025-08-27T14:01:18Z</dcterms:created>
  <dcterms:modified xsi:type="dcterms:W3CDTF">2025-11-16T16:40:28Z</dcterms:modified>
</cp:coreProperties>
</file>