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82" r:id="rId2"/>
    <p:sldId id="468" r:id="rId3"/>
    <p:sldId id="469" r:id="rId4"/>
    <p:sldId id="445" r:id="rId5"/>
    <p:sldId id="326" r:id="rId6"/>
    <p:sldId id="449" r:id="rId7"/>
    <p:sldId id="447" r:id="rId8"/>
    <p:sldId id="351" r:id="rId9"/>
    <p:sldId id="457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453" r:id="rId18"/>
    <p:sldId id="432" r:id="rId19"/>
    <p:sldId id="433" r:id="rId20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511" y="909514"/>
            <a:ext cx="9433048" cy="146423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Народна </a:t>
            </a:r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легенда. </a:t>
            </a:r>
          </a:p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Походження 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назви </a:t>
            </a:r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Переяслав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604199" y="3573810"/>
            <a:ext cx="3240360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</a:t>
            </a:r>
          </a:p>
          <a:p>
            <a:pPr algn="ctr"/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3.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Із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джерел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народної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мудрості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32</a:t>
            </a:r>
          </a:p>
        </p:txBody>
      </p:sp>
      <p:pic>
        <p:nvPicPr>
          <p:cNvPr id="7" name="Picture 2" descr="G:\Початкові класи\3 клас НУШ\Читання Савченко\Урок №31\volodymyr-velikiy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11" y="3188533"/>
            <a:ext cx="4378229" cy="253054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7"/>
            <a:ext cx="1077998" cy="1090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53-54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1 УКР МОВА\1 Пономарьова\3 Будова слова\№035-Розрізняю спільнокореневі слова\2025-11-05_220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16" y="1413570"/>
            <a:ext cx="7750515" cy="110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3 клас\01 УКР МОВА\1 Пономарьова\3 Будова слова\№035-Розрізняю спільнокореневі слова\2025-11-05_221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16" y="2480371"/>
            <a:ext cx="7750514" cy="36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нязь Владимир (мультфильм 2006 г.) | Святой князь Владимир: Деяния,  наследие и современност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r="23926"/>
          <a:stretch/>
        </p:blipFill>
        <p:spPr bwMode="auto">
          <a:xfrm>
            <a:off x="691431" y="1341562"/>
            <a:ext cx="2925687" cy="344105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6645265" y="1125538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7165664" y="1125538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617373" y="1125538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07455" y="405458"/>
            <a:ext cx="10441160" cy="630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Легенда «Походження </a:t>
            </a:r>
            <a:r>
              <a:rPr lang="uk-UA" sz="4000" b="1" dirty="0">
                <a:solidFill>
                  <a:schemeClr val="bg1"/>
                </a:solidFill>
              </a:rPr>
              <a:t>назви Переяслав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691431" y="4816815"/>
            <a:ext cx="2925687" cy="8452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797" tIns="54398" rIns="108797" bIns="54398" rtlCol="0">
            <a:noAutofit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Де знайшли воїна русичі?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677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7"/>
            <a:ext cx="1077998" cy="1090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3 клас\01 УКР МОВА\1 Пономарьова\3 Будова слова\№035-Розрізняю спільнокореневі слова\2025-11-05_221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09" y="1221550"/>
            <a:ext cx="8381786" cy="426065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икинг» здорового человека — мультфильм «Князь Владимир» | Каноб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6" r="20801"/>
          <a:stretch/>
        </p:blipFill>
        <p:spPr bwMode="auto">
          <a:xfrm>
            <a:off x="644872" y="1221550"/>
            <a:ext cx="2350816" cy="30588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07455" y="405458"/>
            <a:ext cx="10441160" cy="630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Легенда «Походження </a:t>
            </a:r>
            <a:r>
              <a:rPr lang="uk-UA" sz="4000" b="1" dirty="0">
                <a:solidFill>
                  <a:schemeClr val="bg1"/>
                </a:solidFill>
              </a:rPr>
              <a:t>назви Переяслав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70400" y="5518818"/>
            <a:ext cx="6336704" cy="5752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Що допомогло хлопцеві перемогти?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556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94645"/>
            <a:ext cx="10153128" cy="702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Легенда «Походження </a:t>
            </a:r>
            <a:r>
              <a:rPr lang="uk-UA" sz="4000" b="1" dirty="0">
                <a:solidFill>
                  <a:schemeClr val="bg1"/>
                </a:solidFill>
              </a:rPr>
              <a:t>назви Переяслав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7"/>
            <a:ext cx="1077998" cy="1090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54-55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3 клас\01 УКР МОВА\1 Пономарьова\3 Будова слова\№035-Розрізняю спільнокореневі слова\2025-11-05_221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08" y="1557586"/>
            <a:ext cx="8206730" cy="38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75790ECC-512D-45C6-B5E4-C940A920F836}"/>
              </a:ext>
            </a:extLst>
          </p:cNvPr>
          <p:cNvSpPr txBox="1">
            <a:spLocks/>
          </p:cNvSpPr>
          <p:nvPr/>
        </p:nvSpPr>
        <p:spPr>
          <a:xfrm>
            <a:off x="3501927" y="5395978"/>
            <a:ext cx="8206728" cy="4100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800" dirty="0" smtClean="0">
                <a:latin typeface="+mn-lt"/>
                <a:cs typeface="Times New Roman" panose="02020603050405020304" pitchFamily="18" charset="0"/>
              </a:rPr>
              <a:t>ним об землю. І вигукнули </a:t>
            </a:r>
            <a:r>
              <a:rPr lang="uk-UA" sz="2800" dirty="0" err="1" smtClean="0">
                <a:latin typeface="+mn-lt"/>
                <a:cs typeface="Times New Roman" panose="02020603050405020304" pitchFamily="18" charset="0"/>
              </a:rPr>
              <a:t>руси</a:t>
            </a:r>
            <a:r>
              <a:rPr lang="uk-UA" sz="2800" dirty="0" smtClean="0">
                <a:latin typeface="+mn-lt"/>
                <a:cs typeface="Times New Roman" panose="02020603050405020304" pitchFamily="18" charset="0"/>
              </a:rPr>
              <a:t>, а печеніги побігли. 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6645265" y="1341002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165664" y="1341002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617373" y="1341002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Создатели и актеры мультфильма Князь Владимир (2007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2"/>
          <a:stretch/>
        </p:blipFill>
        <p:spPr bwMode="auto">
          <a:xfrm>
            <a:off x="835447" y="1506479"/>
            <a:ext cx="2570685" cy="30243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2970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94645"/>
            <a:ext cx="10153128" cy="702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Легенда «Походження </a:t>
            </a:r>
            <a:r>
              <a:rPr lang="uk-UA" sz="4000" b="1" dirty="0">
                <a:solidFill>
                  <a:schemeClr val="bg1"/>
                </a:solidFill>
              </a:rPr>
              <a:t>назви Переяслав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7"/>
            <a:ext cx="1077998" cy="1090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3 клас\01 УКР МОВА\1 Пономарьова\3 Будова слова\№035-Розрізняю спільнокореневі слова\2025-11-05_222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32" y="1699682"/>
            <a:ext cx="5544616" cy="310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3 клас\01 УКР МОВА\1 Пономарьова\3 Будова слова\№035-Розрізняю спільнокореневі слова\2025-11-05_2226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9267"/>
          <a:stretch/>
        </p:blipFill>
        <p:spPr bwMode="auto">
          <a:xfrm>
            <a:off x="1047104" y="1341562"/>
            <a:ext cx="312456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3 клас\01 УКР МОВА\1 Пономарьова\3 Будова слова\№035-Розрізняю спільнокореневі слова\2025-11-05_222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15" y="4808512"/>
            <a:ext cx="3118250" cy="9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-конечная звезда 10"/>
          <p:cNvSpPr/>
          <p:nvPr/>
        </p:nvSpPr>
        <p:spPr>
          <a:xfrm>
            <a:off x="6645265" y="1341002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165664" y="1341002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617373" y="1341002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617984" y="4838011"/>
            <a:ext cx="6408712" cy="11210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797" tIns="54398" rIns="108797" bIns="54398" rtlCol="0">
            <a:normAutofit fontScale="62500" lnSpcReduction="20000"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uk-UA" b="1" dirty="0" smtClean="0">
                <a:solidFill>
                  <a:schemeClr val="bg1"/>
                </a:solidFill>
              </a:rPr>
              <a:t>Як віддячили хлопцю за перемогу?</a:t>
            </a:r>
            <a:endParaRPr lang="ru-RU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b="1" dirty="0" smtClean="0">
                <a:solidFill>
                  <a:schemeClr val="bg1"/>
                </a:solidFill>
              </a:rPr>
              <a:t>Що зараз знаходиться на місці тієї славної битви?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986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8664" y="494644"/>
            <a:ext cx="10165935" cy="1206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Бесіда за змістом тексту з елементами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вибіркового читання.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455" y="1845618"/>
            <a:ext cx="7992888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Розкажи, якій події присвячено легенду.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Знайди, яким зображено зовнішність </a:t>
            </a:r>
            <a:r>
              <a:rPr lang="uk-UA" sz="3200" b="1" dirty="0" err="1">
                <a:solidFill>
                  <a:schemeClr val="bg1"/>
                </a:solidFill>
              </a:rPr>
              <a:t>печеніжина</a:t>
            </a:r>
            <a:r>
              <a:rPr lang="uk-UA" sz="3200" b="1" dirty="0">
                <a:solidFill>
                  <a:schemeClr val="bg1"/>
                </a:solidFill>
              </a:rPr>
              <a:t>, а яким — руського воїна.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Як утворилася назва міста Переяслав?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Придумай заголовки до кожної частини. Підготуй стислий переказ легенди.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7"/>
            <a:ext cx="1077998" cy="1090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Создатели и актеры мультфильма Князь Владимир (2007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2"/>
          <a:stretch/>
        </p:blipFill>
        <p:spPr bwMode="auto">
          <a:xfrm>
            <a:off x="8992192" y="1840582"/>
            <a:ext cx="2570685" cy="30243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1334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528877"/>
            <a:ext cx="10081120" cy="11007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Підготуйтеся стисло переказати легенду за складеним </a:t>
            </a:r>
            <a:r>
              <a:rPr lang="uk-UA" sz="3600" b="1" dirty="0" smtClean="0">
                <a:solidFill>
                  <a:schemeClr val="bg1"/>
                </a:solidFill>
              </a:rPr>
              <a:t>планом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7362" y="1818230"/>
            <a:ext cx="5911211" cy="954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ПОХОДЖЕННЯ НАЗВИ ПЕРЕЯСЛАВ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План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7365" y="2789602"/>
            <a:ext cx="5911211" cy="954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1. Володимир і князь печенізький домовилися про двобій.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7364" y="3664967"/>
            <a:ext cx="5911211" cy="954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2. Пошуки мужа, який би вийшов боротися з печенігом.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7363" y="4619295"/>
            <a:ext cx="5911211" cy="5233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3. Бій та перемога парубка.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7362" y="5077056"/>
            <a:ext cx="5911211" cy="954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4. Володимир заклав город на честь слави, яку перейняв юнак.</a:t>
            </a:r>
          </a:p>
        </p:txBody>
      </p:sp>
      <p:pic>
        <p:nvPicPr>
          <p:cNvPr id="13" name="Picture 4" descr="Москва | Новости | В ДК &quot;Юбилейный&quot; покажут мультфильм о Князе Владимире и  расскажут о Крещении Рус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7" b="11322"/>
          <a:stretch/>
        </p:blipFill>
        <p:spPr bwMode="auto">
          <a:xfrm>
            <a:off x="979464" y="1818230"/>
            <a:ext cx="3839656" cy="32588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7907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570179"/>
            <a:ext cx="9793088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03586" y="1413570"/>
            <a:ext cx="5589045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Місто </a:t>
            </a:r>
            <a:r>
              <a:rPr lang="uk-UA" sz="3200" b="1" dirty="0">
                <a:solidFill>
                  <a:schemeClr val="bg1"/>
                </a:solidFill>
              </a:rPr>
              <a:t>Переяслав на Київщині називають  «містом музеїв»? Їх тут близько 30!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 </a:t>
            </a:r>
            <a:r>
              <a:rPr lang="uk-UA" sz="3200" b="1" dirty="0">
                <a:solidFill>
                  <a:schemeClr val="bg1"/>
                </a:solidFill>
              </a:rPr>
              <a:t>допомогою інтернету, енциклопедій і розповідей дорослих дізнайся про них більше.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7"/>
            <a:ext cx="1077998" cy="1090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Як радянська діорама врятувала мазепинський храм у Переяславі | Українська  прав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" y="1389325"/>
            <a:ext cx="5140147" cy="32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101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447" y="549474"/>
            <a:ext cx="10369152" cy="72024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Відео про Володимира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Київська Русь_ Володимир Великий. 3 серія «Книга-мандрівка. Україна»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935" y="1269054"/>
            <a:ext cx="10746193" cy="4537554"/>
          </a:xfrm>
        </p:spPr>
      </p:pic>
    </p:spTree>
    <p:extLst>
      <p:ext uri="{BB962C8B-B14F-4D97-AF65-F5344CB8AC3E}">
        <p14:creationId xmlns:p14="http://schemas.microsoft.com/office/powerpoint/2010/main" val="23599897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0984" y="477466"/>
            <a:ext cx="10423212" cy="727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7815" y="1341562"/>
            <a:ext cx="7146381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З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якою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легендою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ознайомились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на уроці?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Хто автор пісні?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Хто головні герої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легенди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0" y="1341561"/>
            <a:ext cx="3240361" cy="39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35847" y="4018892"/>
            <a:ext cx="685834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Прочитай легенду на ст. 53-55. Підготуйся стисло переказати </a:t>
            </a:r>
            <a:r>
              <a:rPr lang="uk-UA" sz="3200" b="1" dirty="0" smtClean="0">
                <a:solidFill>
                  <a:srgbClr val="002060"/>
                </a:solidFill>
              </a:rPr>
              <a:t>її </a:t>
            </a:r>
            <a:r>
              <a:rPr lang="uk-UA" sz="3200" b="1" dirty="0">
                <a:solidFill>
                  <a:srgbClr val="002060"/>
                </a:solidFill>
              </a:rPr>
              <a:t>за складеним </a:t>
            </a:r>
            <a:r>
              <a:rPr lang="uk-UA" sz="3200" b="1" dirty="0" smtClean="0">
                <a:solidFill>
                  <a:srgbClr val="002060"/>
                </a:solidFill>
              </a:rPr>
              <a:t>планом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3879" y="2920004"/>
            <a:ext cx="5904656" cy="8408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327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6" y="1605593"/>
              <a:ext cx="1551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72917" y="1605593"/>
              <a:ext cx="1763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5" y="4310292"/>
              <a:ext cx="16251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36672" y="4310292"/>
              <a:ext cx="156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23608" y="494645"/>
            <a:ext cx="10515394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87281" y="1434403"/>
            <a:ext cx="4356287" cy="725379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(щоби відкрити лист, </a:t>
            </a:r>
            <a:r>
              <a:rPr lang="uk-UA" sz="1400" i="1" dirty="0" smtClean="0">
                <a:solidFill>
                  <a:schemeClr val="accent2">
                    <a:lumMod val="75000"/>
                  </a:schemeClr>
                </a:solidFill>
              </a:rPr>
              <a:t>натисни </a:t>
            </a:r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32540112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A9F1A0D2-DCC3-4D3B-9D95-AF0B1499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71" y="549474"/>
            <a:ext cx="10081120" cy="70575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cs typeface="Times New Roman" panose="02020603050405020304" pitchFamily="18" charset="0"/>
              </a:rPr>
              <a:t>Налаштування на урок «Комікс»</a:t>
            </a:r>
            <a:endParaRPr lang="uk-UA" sz="4000" dirty="0"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689700A-427D-42E5-9BC7-A45EB75115C1}"/>
              </a:ext>
            </a:extLst>
          </p:cNvPr>
          <p:cNvSpPr txBox="1">
            <a:spLocks/>
          </p:cNvSpPr>
          <p:nvPr/>
        </p:nvSpPr>
        <p:spPr>
          <a:xfrm>
            <a:off x="3067695" y="1341562"/>
            <a:ext cx="5904656" cy="1212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altLang="ru-RU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Роздивіться, </a:t>
            </a:r>
            <a:r>
              <a:rPr lang="uk-UA" altLang="ru-RU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що мають тваринки на ілюстраціях. </a:t>
            </a:r>
            <a:r>
              <a:rPr lang="uk-UA" altLang="ru-RU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Придумайте </a:t>
            </a:r>
            <a:r>
              <a:rPr lang="uk-UA" altLang="ru-RU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коротку казкову історію за малюнком і слоган до нього</a:t>
            </a:r>
            <a:endParaRPr lang="ru-RU" altLang="ru-RU" sz="1200" b="1" dirty="0">
              <a:solidFill>
                <a:schemeClr val="accent6">
                  <a:lumMod val="5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Картинки Мудрість дня\photo_2025-05-28_20-44-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b="1236"/>
          <a:stretch/>
        </p:blipFill>
        <p:spPr bwMode="auto">
          <a:xfrm>
            <a:off x="835447" y="1455790"/>
            <a:ext cx="1944216" cy="2916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Мудрість дня\photo_2025-06-23_18-15-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09" y="2615069"/>
            <a:ext cx="2524822" cy="25458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Картинки Мудрість дня\photo_2025-08-07_12-57-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2029" r="2202" b="5329"/>
          <a:stretch/>
        </p:blipFill>
        <p:spPr bwMode="auto">
          <a:xfrm>
            <a:off x="9180000" y="1440000"/>
            <a:ext cx="2123999" cy="280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Картинки Мудрість дня\photo_2025-08-09_22-25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67" y="3711385"/>
            <a:ext cx="2032034" cy="257213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Картинки Мудрість дня\photo_2025-08-13_17-33-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" b="5022"/>
          <a:stretch/>
        </p:blipFill>
        <p:spPr bwMode="auto">
          <a:xfrm>
            <a:off x="2660598" y="3789834"/>
            <a:ext cx="1872389" cy="254616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961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447" y="342172"/>
            <a:ext cx="10513168" cy="6393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cs typeface="Times New Roman" panose="02020603050405020304" pitchFamily="18" charset="0"/>
              </a:rPr>
              <a:t>Перевірка домашнього завдання</a:t>
            </a:r>
            <a:endParaRPr lang="uk-UA" sz="4000" dirty="0"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52-53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3 клас\02 ЧИТАННЯ\1 Савченко уроки\3 Із джерел народної мудрості\№031-Народні пісні. Три товариша\2025-10-31_211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39" y="1014690"/>
            <a:ext cx="76009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3 клас\02 ЧИТАННЯ\1 Савченко уроки\3 Із джерел народної мудрості\№031-Народні пісні. Три товариша\2025-10-31_213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39" y="5878066"/>
            <a:ext cx="7620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5447" y="1197546"/>
            <a:ext cx="3312368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Прочитайте виразно українську народну пісню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Три товариші»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212" y="3127276"/>
            <a:ext cx="3981148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ознаки характеризують кожного із цих товаришів?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Поміркуй! Чому живі істоти по-різному радіють Сонцю, Місяцю, Дощику?</a:t>
            </a:r>
          </a:p>
        </p:txBody>
      </p:sp>
    </p:spTree>
    <p:extLst>
      <p:ext uri="{BB962C8B-B14F-4D97-AF65-F5344CB8AC3E}">
        <p14:creationId xmlns:p14="http://schemas.microsoft.com/office/powerpoint/2010/main" val="27112183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480" y="404758"/>
            <a:ext cx="9937104" cy="72024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з </a:t>
            </a:r>
            <a:r>
              <a:rPr lang="uk-UA" sz="4000" b="1" dirty="0" err="1" smtClean="0">
                <a:solidFill>
                  <a:schemeClr val="bg1"/>
                </a:solidFill>
              </a:rPr>
              <a:t>чистомовкою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3759" y="1197546"/>
            <a:ext cx="7704856" cy="468052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b="1" dirty="0" err="1">
                <a:solidFill>
                  <a:schemeClr val="bg1"/>
                </a:solidFill>
              </a:rPr>
              <a:t>Іги-іги-іги</a:t>
            </a:r>
            <a:r>
              <a:rPr lang="uk-UA" sz="3600" b="1" dirty="0">
                <a:solidFill>
                  <a:schemeClr val="bg1"/>
                </a:solidFill>
              </a:rPr>
              <a:t> – прийшли печеніги</a:t>
            </a:r>
          </a:p>
          <a:p>
            <a:pPr marL="0" indent="0">
              <a:buNone/>
            </a:pPr>
            <a:r>
              <a:rPr lang="uk-UA" sz="3600" b="1" dirty="0" err="1">
                <a:solidFill>
                  <a:schemeClr val="bg1"/>
                </a:solidFill>
              </a:rPr>
              <a:t>Ою-ою-ою</a:t>
            </a:r>
            <a:r>
              <a:rPr lang="uk-UA" sz="3600" b="1" dirty="0">
                <a:solidFill>
                  <a:schemeClr val="bg1"/>
                </a:solidFill>
              </a:rPr>
              <a:t> – стали всі юрбою</a:t>
            </a:r>
          </a:p>
          <a:p>
            <a:pPr marL="0" indent="0">
              <a:buNone/>
            </a:pPr>
            <a:r>
              <a:rPr lang="uk-UA" sz="3600" b="1" dirty="0" err="1">
                <a:solidFill>
                  <a:schemeClr val="bg1"/>
                </a:solidFill>
              </a:rPr>
              <a:t>Уть-уть-уть</a:t>
            </a:r>
            <a:r>
              <a:rPr lang="uk-UA" sz="3600" b="1" dirty="0">
                <a:solidFill>
                  <a:schemeClr val="bg1"/>
                </a:solidFill>
              </a:rPr>
              <a:t> – на бій сильнішого звуть</a:t>
            </a:r>
          </a:p>
          <a:p>
            <a:pPr marL="0" indent="0">
              <a:buNone/>
            </a:pPr>
            <a:r>
              <a:rPr lang="uk-UA" sz="3600" b="1" dirty="0">
                <a:solidFill>
                  <a:schemeClr val="bg1"/>
                </a:solidFill>
              </a:rPr>
              <a:t>Ти-ти-ти - Володимир став шукати</a:t>
            </a:r>
          </a:p>
          <a:p>
            <a:pPr marL="0" indent="0">
              <a:buNone/>
            </a:pPr>
            <a:r>
              <a:rPr lang="uk-UA" sz="3600" b="1" dirty="0">
                <a:solidFill>
                  <a:schemeClr val="bg1"/>
                </a:solidFill>
              </a:rPr>
              <a:t>Ати-ати-ати - воїна став закликати</a:t>
            </a:r>
          </a:p>
          <a:p>
            <a:pPr marL="0" indent="0">
              <a:buNone/>
            </a:pPr>
            <a:r>
              <a:rPr lang="uk-UA" sz="3600" b="1" dirty="0">
                <a:solidFill>
                  <a:schemeClr val="bg1"/>
                </a:solidFill>
              </a:rPr>
              <a:t>Сі-сі-сі - і знайшовся на Русі</a:t>
            </a:r>
          </a:p>
          <a:p>
            <a:pPr marL="0" indent="0">
              <a:buNone/>
            </a:pPr>
            <a:r>
              <a:rPr lang="uk-UA" sz="3600" b="1" dirty="0" err="1">
                <a:solidFill>
                  <a:schemeClr val="bg1"/>
                </a:solidFill>
              </a:rPr>
              <a:t>Іх-іх-іх</a:t>
            </a:r>
            <a:r>
              <a:rPr lang="uk-UA" sz="3600" b="1" dirty="0">
                <a:solidFill>
                  <a:schemeClr val="bg1"/>
                </a:solidFill>
              </a:rPr>
              <a:t> - сильний хлопець від усіх.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Мультфильм &quot;Князь Владимир&quot; (Солнечный Дом, 2005 г.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24"/>
          <a:stretch/>
        </p:blipFill>
        <p:spPr bwMode="auto">
          <a:xfrm>
            <a:off x="831461" y="1773610"/>
            <a:ext cx="2668282" cy="32415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454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7455" y="477466"/>
            <a:ext cx="10297144" cy="686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95" y="1223248"/>
            <a:ext cx="3212624" cy="32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3232" y="1307485"/>
            <a:ext cx="633670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Сьогодні на уроці ми </a:t>
            </a:r>
            <a:r>
              <a:rPr lang="uk-UA" sz="3200" b="1" dirty="0"/>
              <a:t>з </a:t>
            </a:r>
            <a:r>
              <a:rPr lang="uk-UA" sz="3200" b="1" dirty="0" smtClean="0"/>
              <a:t>вами продовжимо відкривати для себе джерела народної мудрості і  познайомимось і</a:t>
            </a:r>
            <a:r>
              <a:rPr lang="uk-UA" sz="3200" b="1" dirty="0" smtClean="0">
                <a:solidFill>
                  <a:schemeClr val="bg1"/>
                </a:solidFill>
              </a:rPr>
              <a:t>з </a:t>
            </a:r>
            <a:r>
              <a:rPr lang="uk-UA" sz="3200" b="1" dirty="0">
                <a:solidFill>
                  <a:schemeClr val="bg1"/>
                </a:solidFill>
              </a:rPr>
              <a:t>ще одним жанром усної народної творчості – </a:t>
            </a:r>
            <a:r>
              <a:rPr lang="uk-UA" sz="3200" b="1" dirty="0">
                <a:solidFill>
                  <a:srgbClr val="FFFF00"/>
                </a:solidFill>
              </a:rPr>
              <a:t>легендою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1551" y="4581922"/>
            <a:ext cx="885698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Легенда </a:t>
            </a:r>
            <a:r>
              <a:rPr lang="uk-UA" sz="3200" b="1" dirty="0" smtClean="0">
                <a:solidFill>
                  <a:srgbClr val="FFFF00"/>
                </a:solidFill>
              </a:rPr>
              <a:t>– </a:t>
            </a:r>
            <a:r>
              <a:rPr lang="uk-UA" sz="3200" b="1" dirty="0" smtClean="0"/>
              <a:t>жанр </a:t>
            </a:r>
            <a:r>
              <a:rPr lang="uk-UA" sz="3200" b="1" dirty="0"/>
              <a:t>фольклору і літератури, оповідь міфологічного чи історико-героїчного змісту. В легенді реальні події  змішані з вигаданими</a:t>
            </a:r>
            <a:r>
              <a:rPr lang="uk-UA" sz="3200" b="1" dirty="0" smtClean="0"/>
              <a:t>.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439" y="405458"/>
            <a:ext cx="10441160" cy="72024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Історична довідка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07" y="1197546"/>
            <a:ext cx="8496944" cy="527390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315484" algn="just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Лежить місто на берегах річки Трубіж, вперше згадується в 907 році як один з трьох найбільших міст Київської Русі. Цей висновок зроблено на підставі збережених в літописах тексту договору князя Олега з Візантією за 907 рік, в якому згадується Переяслав (так місто називалося до 1943 року). За легендою походження назви міста пов'язана з печенігами. У 936 році на місці Переяслава військо русичів здобуло перемогу над печенігами після того, як київський </a:t>
            </a:r>
            <a:r>
              <a:rPr lang="uk-UA" sz="2800" b="1" dirty="0" err="1" smtClean="0">
                <a:solidFill>
                  <a:schemeClr val="bg1"/>
                </a:solidFill>
              </a:rPr>
              <a:t>кожемяка</a:t>
            </a:r>
            <a:r>
              <a:rPr lang="uk-UA" sz="2800" b="1" dirty="0" smtClean="0">
                <a:solidFill>
                  <a:schemeClr val="bg1"/>
                </a:solidFill>
              </a:rPr>
              <a:t> вбив в поєдинку богатиря-печеніга і цим «перейняв його славу».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G:\Початкові класи\3 клас НУШ\Читання Савченко\Урок №31\1017642-i_0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1" r="21018" b="10496"/>
          <a:stretch/>
        </p:blipFill>
        <p:spPr bwMode="auto">
          <a:xfrm>
            <a:off x="8972351" y="1485578"/>
            <a:ext cx="2568297" cy="46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207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464" y="404758"/>
            <a:ext cx="6984775" cy="72024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Словникова  робота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25016" r="9539" b="37641"/>
          <a:stretch/>
        </p:blipFill>
        <p:spPr bwMode="auto">
          <a:xfrm>
            <a:off x="835447" y="1197546"/>
            <a:ext cx="8496944" cy="348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G:\Початкові класи\3 клас НУШ\Читання Савченко\Урок №31\pechenegi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7" y="4413341"/>
            <a:ext cx="3240360" cy="20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25672" y="5352379"/>
            <a:ext cx="1892142" cy="621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Печеніги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Глашатай – це хто такий, чим він займався? | #ТЕ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31" y="3821938"/>
            <a:ext cx="18828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625576" y="3244520"/>
            <a:ext cx="189214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Воїн Русі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Воины Киевской Руси 10 - 11 век » SwordMas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15" y="333450"/>
            <a:ext cx="193431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24279" y="5663060"/>
            <a:ext cx="1748126" cy="621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Глашатай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060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032351" y="494644"/>
            <a:ext cx="10100239" cy="6195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r>
              <a:rPr lang="uk-UA" sz="4000" b="1" dirty="0">
                <a:solidFill>
                  <a:schemeClr val="bg1"/>
                </a:solidFill>
              </a:rPr>
              <a:t>. </a:t>
            </a:r>
            <a:r>
              <a:rPr lang="uk-UA" sz="4000" b="1" dirty="0" smtClean="0">
                <a:solidFill>
                  <a:schemeClr val="bg1"/>
                </a:solidFill>
              </a:rPr>
              <a:t>Правильно став </a:t>
            </a:r>
            <a:r>
              <a:rPr lang="uk-UA" sz="4000" b="1" dirty="0">
                <a:solidFill>
                  <a:schemeClr val="bg1"/>
                </a:solidFill>
              </a:rPr>
              <a:t>наголос</a:t>
            </a:r>
          </a:p>
        </p:txBody>
      </p:sp>
      <p:pic>
        <p:nvPicPr>
          <p:cNvPr id="8" name="Picture 3" descr="C:\Documents and Settings\zhenya\Рабочий стол\Картинки в 3 класс\04\девочка думае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695" r="8925" b="-392"/>
          <a:stretch/>
        </p:blipFill>
        <p:spPr bwMode="auto">
          <a:xfrm>
            <a:off x="986338" y="1337357"/>
            <a:ext cx="3115978" cy="390670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310993" y="1312523"/>
            <a:ext cx="3542954" cy="42156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хорв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тів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печен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ги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глаш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тая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роздр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жнювати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превел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и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кий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  <a:ea typeface="+mj-ea"/>
                <a:cs typeface="+mj-cs"/>
              </a:rPr>
              <a:t>печен</a:t>
            </a:r>
            <a:r>
              <a:rPr lang="uk-UA" sz="3600" b="1" dirty="0" err="1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 err="1">
                <a:solidFill>
                  <a:schemeClr val="bg1"/>
                </a:solidFill>
                <a:ea typeface="+mj-ea"/>
                <a:cs typeface="+mj-cs"/>
              </a:rPr>
              <a:t>жина</a:t>
            </a:r>
            <a:endParaRPr lang="uk-UA" sz="3600" b="1" dirty="0">
              <a:solidFill>
                <a:schemeClr val="bg1"/>
              </a:solidFill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хорв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тської</a:t>
            </a:r>
          </a:p>
        </p:txBody>
      </p:sp>
      <p:sp>
        <p:nvSpPr>
          <p:cNvPr id="7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892231" y="1312523"/>
            <a:ext cx="3391801" cy="42156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печен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зький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  <a:ea typeface="+mj-ea"/>
                <a:cs typeface="+mj-cs"/>
              </a:rPr>
              <a:t>печен</a:t>
            </a:r>
            <a:r>
              <a:rPr lang="uk-UA" sz="3600" b="1" dirty="0" err="1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 err="1">
                <a:solidFill>
                  <a:schemeClr val="bg1"/>
                </a:solidFill>
                <a:ea typeface="+mj-ea"/>
                <a:cs typeface="+mj-cs"/>
              </a:rPr>
              <a:t>жином</a:t>
            </a:r>
            <a:endParaRPr lang="uk-UA" sz="3600" b="1" dirty="0">
              <a:solidFill>
                <a:schemeClr val="bg1"/>
              </a:solidFill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розгн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вався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розд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е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здол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ю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зійшл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и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розм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рявши</a:t>
            </a:r>
          </a:p>
        </p:txBody>
      </p:sp>
    </p:spTree>
    <p:extLst>
      <p:ext uri="{BB962C8B-B14F-4D97-AF65-F5344CB8AC3E}">
        <p14:creationId xmlns:p14="http://schemas.microsoft.com/office/powerpoint/2010/main" val="25718329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7455" y="405458"/>
            <a:ext cx="10441160" cy="630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Легенда «Походження </a:t>
            </a:r>
            <a:r>
              <a:rPr lang="uk-UA" sz="4000" b="1" dirty="0">
                <a:solidFill>
                  <a:schemeClr val="bg1"/>
                </a:solidFill>
              </a:rPr>
              <a:t>назви Переяслав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Мультфильм &quot;Князь Владимир&quot; (Солнечный Дом, 2005 г.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24"/>
          <a:stretch/>
        </p:blipFill>
        <p:spPr bwMode="auto">
          <a:xfrm>
            <a:off x="763439" y="1149523"/>
            <a:ext cx="2697503" cy="32677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3 клас\01 УКР МОВА\1 Пономарьова\3 Будова слова\№035-Розрізняю спільнокореневі слова\2025-11-05_220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75" y="1286417"/>
            <a:ext cx="7803257" cy="47373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06058"/>
            <a:ext cx="1053414" cy="10535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6645265" y="1053530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165664" y="1053530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617373" y="1053530"/>
            <a:ext cx="360040" cy="335159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8360" y="4458558"/>
            <a:ext cx="3076663" cy="1279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108797" tIns="54398" rIns="108797" bIns="54398" rtlCol="0">
            <a:noAutofit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uk-UA" sz="2400" b="1" dirty="0" smtClean="0">
                <a:solidFill>
                  <a:schemeClr val="bg1"/>
                </a:solidFill>
              </a:rPr>
              <a:t>Хто напав на Русь?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180975" indent="-180975"/>
            <a:r>
              <a:rPr lang="uk-UA" sz="2400" b="1" dirty="0" smtClean="0">
                <a:solidFill>
                  <a:schemeClr val="bg1"/>
                </a:solidFill>
              </a:rPr>
              <a:t>Хто був правителем в той час?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6452071" y="5620401"/>
            <a:ext cx="5472608" cy="864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797" tIns="54398" rIns="108797" bIns="54398" rtlCol="0">
            <a:noAutofit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uk-UA" sz="2400" b="1" dirty="0" smtClean="0">
                <a:solidFill>
                  <a:schemeClr val="bg1"/>
                </a:solidFill>
              </a:rPr>
              <a:t>Як запропонували воювати печеніги? Чому вони це зробили?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113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</TotalTime>
  <Words>627</Words>
  <Application>Microsoft Office PowerPoint</Application>
  <PresentationFormat>Произвольный</PresentationFormat>
  <Paragraphs>122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Налаштування на урок «Комікс»</vt:lpstr>
      <vt:lpstr>Презентация PowerPoint</vt:lpstr>
      <vt:lpstr>Робота з чистомовкою</vt:lpstr>
      <vt:lpstr>Презентация PowerPoint</vt:lpstr>
      <vt:lpstr>Історична довідка</vt:lpstr>
      <vt:lpstr>Словникова  робота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Відео про Володимира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135</cp:revision>
  <dcterms:created xsi:type="dcterms:W3CDTF">2025-08-27T14:01:18Z</dcterms:created>
  <dcterms:modified xsi:type="dcterms:W3CDTF">2025-11-11T11:21:47Z</dcterms:modified>
</cp:coreProperties>
</file>